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Lato-bold.fntdata"/><Relationship Id="rId14" Type="http://schemas.openxmlformats.org/officeDocument/2006/relationships/slide" Target="slides/slide10.xml"/><Relationship Id="rId36" Type="http://schemas.openxmlformats.org/officeDocument/2006/relationships/font" Target="fonts/Lato-regular.fntdata"/><Relationship Id="rId17" Type="http://schemas.openxmlformats.org/officeDocument/2006/relationships/slide" Target="slides/slide13.xml"/><Relationship Id="rId39" Type="http://schemas.openxmlformats.org/officeDocument/2006/relationships/font" Target="fonts/Lato-boldItalic.fntdata"/><Relationship Id="rId16" Type="http://schemas.openxmlformats.org/officeDocument/2006/relationships/slide" Target="slides/slide12.xml"/><Relationship Id="rId38" Type="http://schemas.openxmlformats.org/officeDocument/2006/relationships/font" Target="fonts/La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cddc7f874_0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cddc7f874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cddc7f874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cddc7f874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cddc7f874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cddc7f874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cddc7f874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cddc7f874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cddc7f874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cddc7f874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cddc7f874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cddc7f874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cddc7f874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cddc7f874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cddc7f874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cddc7f874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cddc7f874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cddc7f874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cddc7f874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cddc7f874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cddc7f874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cddc7f874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Unity Capability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cddc7f874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cddc7f874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Unity Capabilities</a:t>
            </a:r>
            <a:endParaRPr>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cddc7f874_0_1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cddc7f874_0_1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Unity Capabilities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cddc7f874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cddc7f874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cddc7f874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cddc7f874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skills do you need to become a good gameplay programmer?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cddc7f874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cddc7f874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cddc7f874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cddc7f874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Frustum Culling This is used to test if an object is in the field of view of the player’s camera before rendering it in order not to render unnecessary geometry.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cddc7f87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cddc7f87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cddc7f874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cddc7f874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chemeClr val="dk2"/>
                </a:solidFill>
              </a:rPr>
              <a:t>Factors to take into account before selecting a game engine</a:t>
            </a:r>
            <a:endParaRPr sz="1150">
              <a:solidFill>
                <a:schemeClr val="dk2"/>
              </a:solidFill>
            </a:endParaRPr>
          </a:p>
          <a:p>
            <a:pPr indent="0" lvl="0" marL="0" rtl="0" algn="l">
              <a:lnSpc>
                <a:spcPct val="115000"/>
              </a:lnSpc>
              <a:spcBef>
                <a:spcPts val="600"/>
              </a:spcBef>
              <a:spcAft>
                <a:spcPts val="0"/>
              </a:spcAft>
              <a:buClr>
                <a:schemeClr val="dk2"/>
              </a:buClr>
              <a:buSzPts val="1100"/>
              <a:buFont typeface="Arial"/>
              <a:buNone/>
            </a:pPr>
            <a:r>
              <a:rPr lang="en" sz="1150">
                <a:solidFill>
                  <a:schemeClr val="dk2"/>
                </a:solidFill>
              </a:rPr>
              <a:t>- Camera View/Game Dimension</a:t>
            </a:r>
            <a:endParaRPr sz="1150">
              <a:solidFill>
                <a:schemeClr val="dk2"/>
              </a:solidFill>
            </a:endParaRPr>
          </a:p>
          <a:p>
            <a:pPr indent="0" lvl="0" marL="0" rtl="0" algn="l">
              <a:lnSpc>
                <a:spcPct val="115000"/>
              </a:lnSpc>
              <a:spcBef>
                <a:spcPts val="600"/>
              </a:spcBef>
              <a:spcAft>
                <a:spcPts val="0"/>
              </a:spcAft>
              <a:buClr>
                <a:schemeClr val="dk2"/>
              </a:buClr>
              <a:buSzPts val="1100"/>
              <a:buFont typeface="Arial"/>
              <a:buNone/>
            </a:pPr>
            <a:r>
              <a:rPr lang="en" sz="1150">
                <a:solidFill>
                  <a:schemeClr val="dk2"/>
                </a:solidFill>
              </a:rPr>
              <a:t>- Genre</a:t>
            </a:r>
            <a:endParaRPr sz="1150">
              <a:solidFill>
                <a:schemeClr val="dk2"/>
              </a:solidFill>
            </a:endParaRPr>
          </a:p>
          <a:p>
            <a:pPr indent="0" lvl="0" marL="0" rtl="0" algn="l">
              <a:lnSpc>
                <a:spcPct val="115000"/>
              </a:lnSpc>
              <a:spcBef>
                <a:spcPts val="600"/>
              </a:spcBef>
              <a:spcAft>
                <a:spcPts val="0"/>
              </a:spcAft>
              <a:buClr>
                <a:schemeClr val="dk2"/>
              </a:buClr>
              <a:buSzPts val="1100"/>
              <a:buFont typeface="Arial"/>
              <a:buNone/>
            </a:pPr>
            <a:r>
              <a:rPr lang="en" sz="1150">
                <a:solidFill>
                  <a:schemeClr val="dk2"/>
                </a:solidFill>
              </a:rPr>
              <a:t>- Development Machine Specs</a:t>
            </a:r>
            <a:endParaRPr sz="1150">
              <a:solidFill>
                <a:schemeClr val="dk2"/>
              </a:solidFill>
            </a:endParaRPr>
          </a:p>
          <a:p>
            <a:pPr indent="0" lvl="0" marL="0" rtl="0" algn="l">
              <a:lnSpc>
                <a:spcPct val="115000"/>
              </a:lnSpc>
              <a:spcBef>
                <a:spcPts val="600"/>
              </a:spcBef>
              <a:spcAft>
                <a:spcPts val="0"/>
              </a:spcAft>
              <a:buClr>
                <a:schemeClr val="dk2"/>
              </a:buClr>
              <a:buSzPts val="1100"/>
              <a:buFont typeface="Arial"/>
              <a:buNone/>
            </a:pPr>
            <a:r>
              <a:rPr lang="en" sz="1150">
                <a:solidFill>
                  <a:schemeClr val="dk2"/>
                </a:solidFill>
              </a:rPr>
              <a:t>- Platform or Target Hardware</a:t>
            </a:r>
            <a:endParaRPr sz="1150">
              <a:solidFill>
                <a:schemeClr val="dk2"/>
              </a:solidFill>
            </a:endParaRPr>
          </a:p>
          <a:p>
            <a:pPr indent="0" lvl="0" marL="0" rtl="0" algn="l">
              <a:lnSpc>
                <a:spcPct val="115000"/>
              </a:lnSpc>
              <a:spcBef>
                <a:spcPts val="600"/>
              </a:spcBef>
              <a:spcAft>
                <a:spcPts val="0"/>
              </a:spcAft>
              <a:buClr>
                <a:schemeClr val="dk2"/>
              </a:buClr>
              <a:buSzPts val="1100"/>
              <a:buFont typeface="Arial"/>
              <a:buNone/>
            </a:pPr>
            <a:r>
              <a:rPr lang="en" sz="1150">
                <a:solidFill>
                  <a:schemeClr val="dk2"/>
                </a:solidFill>
              </a:rPr>
              <a:t>- Programming Language</a:t>
            </a:r>
            <a:endParaRPr sz="1150">
              <a:solidFill>
                <a:schemeClr val="dk2"/>
              </a:solidFill>
            </a:endParaRPr>
          </a:p>
          <a:p>
            <a:pPr indent="0" lvl="0" marL="0" rtl="0" algn="l">
              <a:lnSpc>
                <a:spcPct val="115000"/>
              </a:lnSpc>
              <a:spcBef>
                <a:spcPts val="600"/>
              </a:spcBef>
              <a:spcAft>
                <a:spcPts val="0"/>
              </a:spcAft>
              <a:buClr>
                <a:schemeClr val="dk2"/>
              </a:buClr>
              <a:buSzPts val="1100"/>
              <a:buFont typeface="Arial"/>
              <a:buNone/>
            </a:pPr>
            <a:r>
              <a:rPr lang="en" sz="1150">
                <a:solidFill>
                  <a:schemeClr val="dk2"/>
                </a:solidFill>
              </a:rPr>
              <a:t>- Ease of use</a:t>
            </a:r>
            <a:endParaRPr sz="1150">
              <a:solidFill>
                <a:schemeClr val="dk2"/>
              </a:solidFill>
            </a:endParaRPr>
          </a:p>
          <a:p>
            <a:pPr indent="0" lvl="0" marL="0" rtl="0" algn="l">
              <a:lnSpc>
                <a:spcPct val="115000"/>
              </a:lnSpc>
              <a:spcBef>
                <a:spcPts val="600"/>
              </a:spcBef>
              <a:spcAft>
                <a:spcPts val="0"/>
              </a:spcAft>
              <a:buClr>
                <a:schemeClr val="dk2"/>
              </a:buClr>
              <a:buSzPts val="1100"/>
              <a:buFont typeface="Arial"/>
              <a:buNone/>
            </a:pPr>
            <a:r>
              <a:rPr lang="en" sz="1150">
                <a:solidFill>
                  <a:schemeClr val="dk2"/>
                </a:solidFill>
              </a:rPr>
              <a:t>- Licensing</a:t>
            </a:r>
            <a:endParaRPr sz="1150">
              <a:solidFill>
                <a:schemeClr val="dk2"/>
              </a:solidFill>
            </a:endParaRPr>
          </a:p>
          <a:p>
            <a:pPr indent="0" lvl="0" marL="0" rtl="0" algn="l">
              <a:lnSpc>
                <a:spcPct val="115000"/>
              </a:lnSpc>
              <a:spcBef>
                <a:spcPts val="600"/>
              </a:spcBef>
              <a:spcAft>
                <a:spcPts val="0"/>
              </a:spcAft>
              <a:buClr>
                <a:schemeClr val="dk2"/>
              </a:buClr>
              <a:buSzPts val="1100"/>
              <a:buFont typeface="Arial"/>
              <a:buNone/>
            </a:pPr>
            <a:r>
              <a:rPr lang="en" sz="1150">
                <a:solidFill>
                  <a:schemeClr val="dk2"/>
                </a:solidFill>
              </a:rPr>
              <a:t>- Application Size</a:t>
            </a:r>
            <a:endParaRPr sz="1150">
              <a:solidFill>
                <a:schemeClr val="dk2"/>
              </a:solidFill>
            </a:endParaRPr>
          </a:p>
          <a:p>
            <a:pPr indent="0" lvl="0" marL="0" rtl="0" algn="l">
              <a:lnSpc>
                <a:spcPct val="115000"/>
              </a:lnSpc>
              <a:spcBef>
                <a:spcPts val="600"/>
              </a:spcBef>
              <a:spcAft>
                <a:spcPts val="0"/>
              </a:spcAft>
              <a:buClr>
                <a:schemeClr val="dk2"/>
              </a:buClr>
              <a:buSzPts val="1100"/>
              <a:buFont typeface="Arial"/>
              <a:buNone/>
            </a:pPr>
            <a:r>
              <a:rPr lang="en" sz="1150">
                <a:solidFill>
                  <a:schemeClr val="dk2"/>
                </a:solidFill>
              </a:rPr>
              <a:t>- Learning Curve</a:t>
            </a:r>
            <a:endParaRPr sz="1150">
              <a:solidFill>
                <a:schemeClr val="dk2"/>
              </a:solidFill>
            </a:endParaRPr>
          </a:p>
          <a:p>
            <a:pPr indent="0" lvl="0" marL="0" rtl="0" algn="l">
              <a:spcBef>
                <a:spcPts val="600"/>
              </a:spcBef>
              <a:spcAft>
                <a:spcPts val="0"/>
              </a:spcAft>
              <a:buNone/>
            </a:pPr>
            <a:r>
              <a:rPr lang="en" sz="1150">
                <a:solidFill>
                  <a:schemeClr val="dk2"/>
                </a:solidFill>
              </a:rPr>
              <a:t>- Extra Benefits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cddc7f874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cddc7f874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www.youtube.com/watch?v=DDsRfbfnC_A" TargetMode="External"/><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www.youtube.com/watch?v=1PuGuqpHQGo" TargetMode="External"/><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88750" y="1392750"/>
            <a:ext cx="6331500" cy="23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a:t>
            </a:r>
            <a:endParaRPr/>
          </a:p>
          <a:p>
            <a:pPr indent="0" lvl="0" marL="0" rtl="0" algn="l">
              <a:spcBef>
                <a:spcPts val="0"/>
              </a:spcBef>
              <a:spcAft>
                <a:spcPts val="0"/>
              </a:spcAft>
              <a:buNone/>
            </a:pPr>
            <a:r>
              <a:rPr lang="en"/>
              <a:t>DEVELOPMENT</a:t>
            </a:r>
            <a:endParaRPr/>
          </a:p>
          <a:p>
            <a:pPr indent="0" lvl="0" marL="0" rtl="0" algn="l">
              <a:spcBef>
                <a:spcPts val="0"/>
              </a:spcBef>
              <a:spcAft>
                <a:spcPts val="0"/>
              </a:spcAft>
              <a:buNone/>
            </a:pPr>
            <a:r>
              <a:rPr lang="en"/>
              <a:t>101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3" name="Shape 183"/>
        <p:cNvGrpSpPr/>
        <p:nvPr/>
      </p:nvGrpSpPr>
      <p:grpSpPr>
        <a:xfrm>
          <a:off x="0" y="0"/>
          <a:ext cx="0" cy="0"/>
          <a:chOff x="0" y="0"/>
          <a:chExt cx="0" cy="0"/>
        </a:xfrm>
      </p:grpSpPr>
      <p:pic>
        <p:nvPicPr>
          <p:cNvPr id="184" name="Google Shape;184;p22"/>
          <p:cNvPicPr preferRelativeResize="0"/>
          <p:nvPr/>
        </p:nvPicPr>
        <p:blipFill rotWithShape="1">
          <a:blip r:embed="rId3">
            <a:alphaModFix/>
          </a:blip>
          <a:srcRect b="46831" l="0" r="0" t="0"/>
          <a:stretch/>
        </p:blipFill>
        <p:spPr>
          <a:xfrm>
            <a:off x="0" y="0"/>
            <a:ext cx="9143999" cy="490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3"/>
          <p:cNvPicPr preferRelativeResize="0"/>
          <p:nvPr/>
        </p:nvPicPr>
        <p:blipFill>
          <a:blip r:embed="rId3">
            <a:alphaModFix/>
          </a:blip>
          <a:stretch>
            <a:fillRect/>
          </a:stretch>
        </p:blipFill>
        <p:spPr>
          <a:xfrm>
            <a:off x="152400" y="152400"/>
            <a:ext cx="8839200" cy="4608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4"/>
          <p:cNvPicPr preferRelativeResize="0"/>
          <p:nvPr/>
        </p:nvPicPr>
        <p:blipFill rotWithShape="1">
          <a:blip r:embed="rId3">
            <a:alphaModFix/>
          </a:blip>
          <a:srcRect b="21135" l="0" r="0" t="0"/>
          <a:stretch/>
        </p:blipFill>
        <p:spPr>
          <a:xfrm>
            <a:off x="0" y="0"/>
            <a:ext cx="9143999" cy="43609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25"/>
          <p:cNvPicPr preferRelativeResize="0"/>
          <p:nvPr/>
        </p:nvPicPr>
        <p:blipFill>
          <a:blip r:embed="rId3">
            <a:alphaModFix/>
          </a:blip>
          <a:stretch>
            <a:fillRect/>
          </a:stretch>
        </p:blipFill>
        <p:spPr>
          <a:xfrm>
            <a:off x="0" y="0"/>
            <a:ext cx="9144000" cy="48567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26"/>
          <p:cNvPicPr preferRelativeResize="0"/>
          <p:nvPr/>
        </p:nvPicPr>
        <p:blipFill>
          <a:blip r:embed="rId3">
            <a:alphaModFix/>
          </a:blip>
          <a:stretch>
            <a:fillRect/>
          </a:stretch>
        </p:blipFill>
        <p:spPr>
          <a:xfrm>
            <a:off x="0" y="0"/>
            <a:ext cx="9144000" cy="50956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27"/>
          <p:cNvPicPr preferRelativeResize="0"/>
          <p:nvPr/>
        </p:nvPicPr>
        <p:blipFill>
          <a:blip r:embed="rId3">
            <a:alphaModFix/>
          </a:blip>
          <a:stretch>
            <a:fillRect/>
          </a:stretch>
        </p:blipFill>
        <p:spPr>
          <a:xfrm>
            <a:off x="0" y="0"/>
            <a:ext cx="9144000" cy="47424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28"/>
          <p:cNvPicPr preferRelativeResize="0"/>
          <p:nvPr/>
        </p:nvPicPr>
        <p:blipFill>
          <a:blip r:embed="rId3">
            <a:alphaModFix/>
          </a:blip>
          <a:stretch>
            <a:fillRect/>
          </a:stretch>
        </p:blipFill>
        <p:spPr>
          <a:xfrm>
            <a:off x="0" y="0"/>
            <a:ext cx="9143999" cy="42656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29"/>
          <p:cNvPicPr preferRelativeResize="0"/>
          <p:nvPr/>
        </p:nvPicPr>
        <p:blipFill>
          <a:blip r:embed="rId3">
            <a:alphaModFix/>
          </a:blip>
          <a:stretch>
            <a:fillRect/>
          </a:stretch>
        </p:blipFill>
        <p:spPr>
          <a:xfrm>
            <a:off x="0" y="0"/>
            <a:ext cx="9144001" cy="45447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0"/>
          <p:cNvPicPr preferRelativeResize="0"/>
          <p:nvPr/>
        </p:nvPicPr>
        <p:blipFill>
          <a:blip r:embed="rId3">
            <a:alphaModFix/>
          </a:blip>
          <a:stretch>
            <a:fillRect/>
          </a:stretch>
        </p:blipFill>
        <p:spPr>
          <a:xfrm>
            <a:off x="0" y="0"/>
            <a:ext cx="9144000" cy="45840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31"/>
          <p:cNvPicPr preferRelativeResize="0"/>
          <p:nvPr/>
        </p:nvPicPr>
        <p:blipFill>
          <a:blip r:embed="rId3">
            <a:alphaModFix/>
          </a:blip>
          <a:stretch>
            <a:fillRect/>
          </a:stretch>
        </p:blipFill>
        <p:spPr>
          <a:xfrm>
            <a:off x="0" y="0"/>
            <a:ext cx="9144000" cy="473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p:nvPr/>
        </p:nvSpPr>
        <p:spPr>
          <a:xfrm rot="-2081266">
            <a:off x="3913420" y="1905189"/>
            <a:ext cx="1323660" cy="1321079"/>
          </a:xfrm>
          <a:prstGeom prst="ellipse">
            <a:avLst/>
          </a:prstGeom>
          <a:solidFill>
            <a:srgbClr val="A1C3FA"/>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78" name="Google Shape;78;p14"/>
          <p:cNvGrpSpPr/>
          <p:nvPr/>
        </p:nvGrpSpPr>
        <p:grpSpPr>
          <a:xfrm>
            <a:off x="1978637" y="1202068"/>
            <a:ext cx="2407147" cy="2190413"/>
            <a:chOff x="1978637" y="1202068"/>
            <a:chExt cx="2407147" cy="2190413"/>
          </a:xfrm>
        </p:grpSpPr>
        <p:sp>
          <p:nvSpPr>
            <p:cNvPr id="79" name="Google Shape;79;p14"/>
            <p:cNvSpPr/>
            <p:nvPr/>
          </p:nvSpPr>
          <p:spPr>
            <a:xfrm rot="-2081187">
              <a:off x="2278971" y="1519484"/>
              <a:ext cx="1601327" cy="1555582"/>
            </a:xfrm>
            <a:custGeom>
              <a:rect b="b" l="l" r="r" t="t"/>
              <a:pathLst>
                <a:path extrusionOk="0" h="240" w="246">
                  <a:moveTo>
                    <a:pt x="246" y="29"/>
                  </a:moveTo>
                  <a:cubicBezTo>
                    <a:pt x="241" y="19"/>
                    <a:pt x="235" y="9"/>
                    <a:pt x="228" y="0"/>
                  </a:cubicBezTo>
                  <a:cubicBezTo>
                    <a:pt x="111" y="25"/>
                    <a:pt x="19" y="120"/>
                    <a:pt x="0" y="240"/>
                  </a:cubicBezTo>
                  <a:cubicBezTo>
                    <a:pt x="11" y="237"/>
                    <a:pt x="22" y="234"/>
                    <a:pt x="34" y="232"/>
                  </a:cubicBezTo>
                  <a:cubicBezTo>
                    <a:pt x="56" y="128"/>
                    <a:pt x="140" y="46"/>
                    <a:pt x="246" y="29"/>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4"/>
            <p:cNvSpPr/>
            <p:nvPr/>
          </p:nvSpPr>
          <p:spPr>
            <a:xfrm rot="-2081188">
              <a:off x="2605674" y="1601249"/>
              <a:ext cx="1541190" cy="1320966"/>
            </a:xfrm>
            <a:custGeom>
              <a:rect b="b" l="l" r="r" t="t"/>
              <a:pathLst>
                <a:path extrusionOk="0" h="213" w="248">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solidFill>
              <a:srgbClr val="0C58D3"/>
            </a:solidFill>
            <a:ln cap="flat" cmpd="sng" w="1270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4"/>
            <p:cNvSpPr txBox="1"/>
            <p:nvPr/>
          </p:nvSpPr>
          <p:spPr>
            <a:xfrm rot="-4432199">
              <a:off x="2798390" y="1964894"/>
              <a:ext cx="1304451" cy="56253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POST</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PRODUCTION</a:t>
              </a:r>
              <a:endParaRPr>
                <a:solidFill>
                  <a:srgbClr val="FFFFFF"/>
                </a:solidFill>
                <a:latin typeface="Roboto"/>
                <a:ea typeface="Roboto"/>
                <a:cs typeface="Roboto"/>
                <a:sym typeface="Roboto"/>
              </a:endParaRPr>
            </a:p>
          </p:txBody>
        </p:sp>
      </p:grpSp>
      <p:grpSp>
        <p:nvGrpSpPr>
          <p:cNvPr id="82" name="Google Shape;82;p14"/>
          <p:cNvGrpSpPr/>
          <p:nvPr/>
        </p:nvGrpSpPr>
        <p:grpSpPr>
          <a:xfrm>
            <a:off x="2867112" y="2599927"/>
            <a:ext cx="2108006" cy="2437164"/>
            <a:chOff x="2867112" y="2599927"/>
            <a:chExt cx="2108006" cy="2437164"/>
          </a:xfrm>
        </p:grpSpPr>
        <p:sp>
          <p:nvSpPr>
            <p:cNvPr id="83" name="Google Shape;83;p14"/>
            <p:cNvSpPr/>
            <p:nvPr/>
          </p:nvSpPr>
          <p:spPr>
            <a:xfrm rot="-2081188">
              <a:off x="3325156" y="2966530"/>
              <a:ext cx="1061085" cy="1941128"/>
            </a:xfrm>
            <a:custGeom>
              <a:rect b="b" l="l" r="r" t="t"/>
              <a:pathLst>
                <a:path extrusionOk="0" h="300" w="163">
                  <a:moveTo>
                    <a:pt x="32" y="39"/>
                  </a:moveTo>
                  <a:cubicBezTo>
                    <a:pt x="32" y="26"/>
                    <a:pt x="33" y="13"/>
                    <a:pt x="35" y="0"/>
                  </a:cubicBezTo>
                  <a:cubicBezTo>
                    <a:pt x="24" y="2"/>
                    <a:pt x="13" y="5"/>
                    <a:pt x="2" y="8"/>
                  </a:cubicBezTo>
                  <a:cubicBezTo>
                    <a:pt x="1" y="19"/>
                    <a:pt x="0" y="29"/>
                    <a:pt x="0" y="39"/>
                  </a:cubicBezTo>
                  <a:cubicBezTo>
                    <a:pt x="0" y="153"/>
                    <a:pt x="65" y="252"/>
                    <a:pt x="160" y="300"/>
                  </a:cubicBezTo>
                  <a:cubicBezTo>
                    <a:pt x="160" y="289"/>
                    <a:pt x="161" y="277"/>
                    <a:pt x="163" y="265"/>
                  </a:cubicBezTo>
                  <a:cubicBezTo>
                    <a:pt x="85" y="220"/>
                    <a:pt x="32" y="136"/>
                    <a:pt x="32" y="39"/>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4"/>
            <p:cNvSpPr/>
            <p:nvPr/>
          </p:nvSpPr>
          <p:spPr>
            <a:xfrm rot="-2081187">
              <a:off x="3456358" y="2773799"/>
              <a:ext cx="1138968" cy="1690435"/>
            </a:xfrm>
            <a:custGeom>
              <a:rect b="b" l="l" r="r" t="t"/>
              <a:pathLst>
                <a:path extrusionOk="0" h="273" w="183">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solidFill>
              <a:srgbClr val="0D5DDF"/>
            </a:solidFill>
            <a:ln cap="flat" cmpd="sng" w="1270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4"/>
            <p:cNvSpPr txBox="1"/>
            <p:nvPr/>
          </p:nvSpPr>
          <p:spPr>
            <a:xfrm rot="2156063">
              <a:off x="3231785" y="3231412"/>
              <a:ext cx="1304574" cy="562882"/>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QA / TESTING</a:t>
              </a:r>
              <a:endParaRPr>
                <a:solidFill>
                  <a:srgbClr val="FFFFFF"/>
                </a:solidFill>
                <a:latin typeface="Roboto"/>
                <a:ea typeface="Roboto"/>
                <a:cs typeface="Roboto"/>
                <a:sym typeface="Roboto"/>
              </a:endParaRPr>
            </a:p>
          </p:txBody>
        </p:sp>
      </p:grpSp>
      <p:grpSp>
        <p:nvGrpSpPr>
          <p:cNvPr id="86" name="Google Shape;86;p14"/>
          <p:cNvGrpSpPr/>
          <p:nvPr/>
        </p:nvGrpSpPr>
        <p:grpSpPr>
          <a:xfrm>
            <a:off x="4337515" y="2464414"/>
            <a:ext cx="2424506" cy="2097542"/>
            <a:chOff x="4337515" y="2464414"/>
            <a:chExt cx="2424506" cy="2097542"/>
          </a:xfrm>
        </p:grpSpPr>
        <p:sp>
          <p:nvSpPr>
            <p:cNvPr id="87" name="Google Shape;87;p14"/>
            <p:cNvSpPr/>
            <p:nvPr/>
          </p:nvSpPr>
          <p:spPr>
            <a:xfrm rot="-2081187">
              <a:off x="4648818" y="3375680"/>
              <a:ext cx="2119401" cy="640096"/>
            </a:xfrm>
            <a:custGeom>
              <a:rect b="b" l="l" r="r" t="t"/>
              <a:pathLst>
                <a:path extrusionOk="0" h="99" w="326">
                  <a:moveTo>
                    <a:pt x="119" y="67"/>
                  </a:moveTo>
                  <a:cubicBezTo>
                    <a:pt x="77" y="67"/>
                    <a:pt x="37" y="57"/>
                    <a:pt x="2" y="40"/>
                  </a:cubicBezTo>
                  <a:cubicBezTo>
                    <a:pt x="1" y="51"/>
                    <a:pt x="0" y="63"/>
                    <a:pt x="0" y="74"/>
                  </a:cubicBezTo>
                  <a:cubicBezTo>
                    <a:pt x="36" y="90"/>
                    <a:pt x="76" y="99"/>
                    <a:pt x="119" y="99"/>
                  </a:cubicBezTo>
                  <a:cubicBezTo>
                    <a:pt x="200" y="99"/>
                    <a:pt x="273" y="67"/>
                    <a:pt x="326" y="14"/>
                  </a:cubicBezTo>
                  <a:cubicBezTo>
                    <a:pt x="315" y="10"/>
                    <a:pt x="304" y="5"/>
                    <a:pt x="294" y="0"/>
                  </a:cubicBezTo>
                  <a:cubicBezTo>
                    <a:pt x="247" y="42"/>
                    <a:pt x="186" y="67"/>
                    <a:pt x="119" y="67"/>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4"/>
            <p:cNvSpPr/>
            <p:nvPr/>
          </p:nvSpPr>
          <p:spPr>
            <a:xfrm rot="-2081187">
              <a:off x="4457034" y="2893418"/>
              <a:ext cx="1815979" cy="987157"/>
            </a:xfrm>
            <a:custGeom>
              <a:rect b="b" l="l" r="r" t="t"/>
              <a:pathLst>
                <a:path extrusionOk="0" h="159" w="292">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solidFill>
              <a:schemeClr val="dk1"/>
            </a:solidFill>
            <a:ln cap="flat" cmpd="sng" w="1270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4"/>
            <p:cNvSpPr txBox="1"/>
            <p:nvPr/>
          </p:nvSpPr>
          <p:spPr>
            <a:xfrm rot="-2245873">
              <a:off x="4639442" y="3207930"/>
              <a:ext cx="1304523" cy="563064"/>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DEVELOPMENT</a:t>
              </a:r>
              <a:endParaRPr sz="1200">
                <a:solidFill>
                  <a:srgbClr val="FFFFFF"/>
                </a:solidFill>
                <a:latin typeface="Roboto"/>
                <a:ea typeface="Roboto"/>
                <a:cs typeface="Roboto"/>
                <a:sym typeface="Roboto"/>
              </a:endParaRPr>
            </a:p>
          </p:txBody>
        </p:sp>
      </p:grpSp>
      <p:grpSp>
        <p:nvGrpSpPr>
          <p:cNvPr id="90" name="Google Shape;90;p14"/>
          <p:cNvGrpSpPr/>
          <p:nvPr/>
        </p:nvGrpSpPr>
        <p:grpSpPr>
          <a:xfrm>
            <a:off x="3263096" y="71333"/>
            <a:ext cx="2344104" cy="2370669"/>
            <a:chOff x="3263096" y="71333"/>
            <a:chExt cx="2344104" cy="2370669"/>
          </a:xfrm>
        </p:grpSpPr>
        <p:sp>
          <p:nvSpPr>
            <p:cNvPr id="91" name="Google Shape;91;p14"/>
            <p:cNvSpPr/>
            <p:nvPr/>
          </p:nvSpPr>
          <p:spPr>
            <a:xfrm rot="-2081187">
              <a:off x="3407226" y="525393"/>
              <a:ext cx="1943480" cy="1113468"/>
            </a:xfrm>
            <a:custGeom>
              <a:rect b="b" l="l" r="r" t="t"/>
              <a:pathLst>
                <a:path extrusionOk="0" h="172" w="299">
                  <a:moveTo>
                    <a:pt x="45" y="32"/>
                  </a:moveTo>
                  <a:cubicBezTo>
                    <a:pt x="146" y="32"/>
                    <a:pt x="233" y="89"/>
                    <a:pt x="276" y="172"/>
                  </a:cubicBezTo>
                  <a:cubicBezTo>
                    <a:pt x="284" y="164"/>
                    <a:pt x="292" y="155"/>
                    <a:pt x="299" y="146"/>
                  </a:cubicBezTo>
                  <a:cubicBezTo>
                    <a:pt x="248" y="59"/>
                    <a:pt x="153" y="0"/>
                    <a:pt x="45" y="0"/>
                  </a:cubicBezTo>
                  <a:cubicBezTo>
                    <a:pt x="30" y="0"/>
                    <a:pt x="14" y="1"/>
                    <a:pt x="0" y="3"/>
                  </a:cubicBezTo>
                  <a:cubicBezTo>
                    <a:pt x="6" y="13"/>
                    <a:pt x="12" y="23"/>
                    <a:pt x="18" y="33"/>
                  </a:cubicBezTo>
                  <a:cubicBezTo>
                    <a:pt x="27" y="32"/>
                    <a:pt x="36" y="32"/>
                    <a:pt x="45" y="32"/>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4"/>
            <p:cNvSpPr/>
            <p:nvPr/>
          </p:nvSpPr>
          <p:spPr>
            <a:xfrm rot="-2081187">
              <a:off x="3761328" y="760580"/>
              <a:ext cx="1606237" cy="1343790"/>
            </a:xfrm>
            <a:custGeom>
              <a:rect b="b" l="l" r="r" t="t"/>
              <a:pathLst>
                <a:path extrusionOk="0" h="217" w="258">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solidFill>
              <a:srgbClr val="0944A1"/>
            </a:solidFill>
            <a:ln cap="flat" cmpd="sng" w="1270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4"/>
            <p:cNvSpPr txBox="1"/>
            <p:nvPr/>
          </p:nvSpPr>
          <p:spPr>
            <a:xfrm>
              <a:off x="3919788" y="1123225"/>
              <a:ext cx="1304400" cy="56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PRE</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PRODUCTION</a:t>
              </a:r>
              <a:endParaRPr>
                <a:solidFill>
                  <a:srgbClr val="FFFFFF"/>
                </a:solidFill>
                <a:latin typeface="Roboto"/>
                <a:ea typeface="Roboto"/>
                <a:cs typeface="Roboto"/>
                <a:sym typeface="Roboto"/>
              </a:endParaRPr>
            </a:p>
          </p:txBody>
        </p:sp>
      </p:grpSp>
      <p:grpSp>
        <p:nvGrpSpPr>
          <p:cNvPr id="94" name="Google Shape;94;p14"/>
          <p:cNvGrpSpPr/>
          <p:nvPr/>
        </p:nvGrpSpPr>
        <p:grpSpPr>
          <a:xfrm>
            <a:off x="4593307" y="804376"/>
            <a:ext cx="2268741" cy="2444000"/>
            <a:chOff x="4593307" y="804376"/>
            <a:chExt cx="2268741" cy="2444000"/>
          </a:xfrm>
        </p:grpSpPr>
        <p:sp>
          <p:nvSpPr>
            <p:cNvPr id="95" name="Google Shape;95;p14"/>
            <p:cNvSpPr/>
            <p:nvPr/>
          </p:nvSpPr>
          <p:spPr>
            <a:xfrm rot="-2081188">
              <a:off x="5623193" y="814800"/>
              <a:ext cx="698156" cy="2118270"/>
            </a:xfrm>
            <a:custGeom>
              <a:rect b="b" l="l" r="r" t="t"/>
              <a:pathLst>
                <a:path extrusionOk="0" h="328" w="107">
                  <a:moveTo>
                    <a:pt x="52" y="26"/>
                  </a:moveTo>
                  <a:cubicBezTo>
                    <a:pt x="67" y="59"/>
                    <a:pt x="75" y="95"/>
                    <a:pt x="75" y="132"/>
                  </a:cubicBezTo>
                  <a:cubicBezTo>
                    <a:pt x="75" y="204"/>
                    <a:pt x="46" y="268"/>
                    <a:pt x="0" y="315"/>
                  </a:cubicBezTo>
                  <a:cubicBezTo>
                    <a:pt x="10" y="320"/>
                    <a:pt x="21" y="325"/>
                    <a:pt x="32" y="328"/>
                  </a:cubicBezTo>
                  <a:cubicBezTo>
                    <a:pt x="78" y="276"/>
                    <a:pt x="107" y="208"/>
                    <a:pt x="107" y="132"/>
                  </a:cubicBezTo>
                  <a:cubicBezTo>
                    <a:pt x="107" y="85"/>
                    <a:pt x="95" y="40"/>
                    <a:pt x="75" y="0"/>
                  </a:cubicBezTo>
                  <a:cubicBezTo>
                    <a:pt x="68" y="9"/>
                    <a:pt x="60" y="18"/>
                    <a:pt x="52" y="26"/>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4"/>
            <p:cNvSpPr/>
            <p:nvPr/>
          </p:nvSpPr>
          <p:spPr>
            <a:xfrm rot="-2081187">
              <a:off x="5001092" y="1289142"/>
              <a:ext cx="1148261" cy="1791718"/>
            </a:xfrm>
            <a:custGeom>
              <a:rect b="b" l="l" r="r" t="t"/>
              <a:pathLst>
                <a:path extrusionOk="0" h="289" w="184">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solidFill>
              <a:srgbClr val="307BF3"/>
            </a:solidFill>
            <a:ln cap="flat" cmpd="sng" w="1270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4"/>
            <p:cNvSpPr txBox="1"/>
            <p:nvPr/>
          </p:nvSpPr>
          <p:spPr>
            <a:xfrm rot="4352156">
              <a:off x="5032997" y="1939707"/>
              <a:ext cx="1304532" cy="56293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DESIGN</a:t>
              </a:r>
              <a:endParaRPr>
                <a:solidFill>
                  <a:srgbClr val="FFFFFF"/>
                </a:solidFill>
                <a:latin typeface="Roboto"/>
                <a:ea typeface="Roboto"/>
                <a:cs typeface="Roboto"/>
                <a:sym typeface="Roboto"/>
              </a:endParaRPr>
            </a:p>
          </p:txBody>
        </p:sp>
      </p:grpSp>
      <p:sp>
        <p:nvSpPr>
          <p:cNvPr id="98" name="Google Shape;98;p14"/>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FFFFFF"/>
                </a:solidFill>
                <a:latin typeface="Roboto"/>
                <a:ea typeface="Roboto"/>
                <a:cs typeface="Roboto"/>
                <a:sym typeface="Roboto"/>
              </a:rPr>
              <a:t>PROCESS</a:t>
            </a:r>
            <a:endParaRPr b="1" sz="18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2"/>
          <p:cNvSpPr txBox="1"/>
          <p:nvPr>
            <p:ph idx="4294967295" type="title"/>
          </p:nvPr>
        </p:nvSpPr>
        <p:spPr>
          <a:xfrm>
            <a:off x="1277100" y="2187750"/>
            <a:ext cx="65898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chemeClr val="dk1"/>
                </a:solidFill>
              </a:rPr>
              <a:t>Demo video...</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descr="http://unity3d.com/book-of-the-dead&#10;&#10;Unity’s Demo Team, creators of “Adam” (2016) and “The Blacksmith” (2015), are excited to announce Book of the Dead, a first-person interactive story showcasing the capabilities of Unity 2018 for powering high-end visuals for game productions. &#10;&#10;The trailer is representative of the actual gameplay experience.&#10;&#10;Unity’s Demo productions drive advanced use of the Unity engine through autonomous creative projects. The team consists of experienced game professionals led by Creative Director Veselin Efremov, who writes and directs the demos and is responsible for their final look.&#10;&#10;More from Unity's Demo team: http://unity3d.com/unity/demos&#10;Download the environment now: https://on.unity.com/BOTDAssetStore&#10;More about Unity: http://unity3d.com" id="239" name="Google Shape;239;p33" title="Book of the Dead - Unity Interactive Demo - Realtime Teaser">
            <a:hlinkClick r:id="rId3"/>
          </p:cNvPr>
          <p:cNvPicPr preferRelativeResize="0"/>
          <p:nvPr/>
        </p:nvPicPr>
        <p:blipFill>
          <a:blip r:embed="rId4">
            <a:alphaModFix/>
          </a:blip>
          <a:stretch>
            <a:fillRect/>
          </a:stretch>
        </p:blipFill>
        <p:spPr>
          <a:xfrm>
            <a:off x="1244600" y="76200"/>
            <a:ext cx="6654800" cy="499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descr="Learn more here: https://ole.unity.com/icon1" id="244" name="Google Shape;244;p34" title="Buried Memories Volume 1: Yggdrasil - Icon Pack - Teaser">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48" name="Shape 248"/>
        <p:cNvGrpSpPr/>
        <p:nvPr/>
      </p:nvGrpSpPr>
      <p:grpSpPr>
        <a:xfrm>
          <a:off x="0" y="0"/>
          <a:ext cx="0" cy="0"/>
          <a:chOff x="0" y="0"/>
          <a:chExt cx="0" cy="0"/>
        </a:xfrm>
      </p:grpSpPr>
      <p:sp>
        <p:nvSpPr>
          <p:cNvPr id="249" name="Google Shape;249;p35"/>
          <p:cNvSpPr txBox="1"/>
          <p:nvPr/>
        </p:nvSpPr>
        <p:spPr>
          <a:xfrm>
            <a:off x="2855550" y="213519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Raleway"/>
                <a:ea typeface="Raleway"/>
                <a:cs typeface="Raleway"/>
                <a:sym typeface="Raleway"/>
              </a:rPr>
              <a:t>Questions?</a:t>
            </a:r>
            <a:endParaRPr b="1" sz="3600">
              <a:solidFill>
                <a:srgbClr val="FFFFFF"/>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grpSp>
        <p:nvGrpSpPr>
          <p:cNvPr id="103" name="Google Shape;103;p15"/>
          <p:cNvGrpSpPr/>
          <p:nvPr/>
        </p:nvGrpSpPr>
        <p:grpSpPr>
          <a:xfrm>
            <a:off x="5976106" y="2825441"/>
            <a:ext cx="1303489" cy="1303347"/>
            <a:chOff x="3490737" y="1374053"/>
            <a:chExt cx="1423800" cy="1423800"/>
          </a:xfrm>
        </p:grpSpPr>
        <p:sp>
          <p:nvSpPr>
            <p:cNvPr id="104" name="Google Shape;104;p15"/>
            <p:cNvSpPr/>
            <p:nvPr/>
          </p:nvSpPr>
          <p:spPr>
            <a:xfrm>
              <a:off x="3490737" y="1374053"/>
              <a:ext cx="1423800" cy="1423800"/>
            </a:xfrm>
            <a:prstGeom prst="ellipse">
              <a:avLst/>
            </a:prstGeom>
            <a:solidFill>
              <a:srgbClr val="761E86"/>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Story</a:t>
              </a:r>
              <a:endParaRPr sz="1000">
                <a:solidFill>
                  <a:srgbClr val="FFFFFF"/>
                </a:solidFill>
                <a:latin typeface="Roboto"/>
                <a:ea typeface="Roboto"/>
                <a:cs typeface="Roboto"/>
                <a:sym typeface="Roboto"/>
              </a:endParaRPr>
            </a:p>
          </p:txBody>
        </p:sp>
      </p:grpSp>
      <p:grpSp>
        <p:nvGrpSpPr>
          <p:cNvPr id="106" name="Google Shape;106;p15"/>
          <p:cNvGrpSpPr/>
          <p:nvPr/>
        </p:nvGrpSpPr>
        <p:grpSpPr>
          <a:xfrm>
            <a:off x="1646967" y="905703"/>
            <a:ext cx="4036590" cy="3037975"/>
            <a:chOff x="2256567" y="677103"/>
            <a:chExt cx="4036590" cy="3037975"/>
          </a:xfrm>
        </p:grpSpPr>
        <p:sp>
          <p:nvSpPr>
            <p:cNvPr id="107" name="Google Shape;107;p15"/>
            <p:cNvSpPr/>
            <p:nvPr/>
          </p:nvSpPr>
          <p:spPr>
            <a:xfrm rot="-6599386">
              <a:off x="2318596" y="1407533"/>
              <a:ext cx="440541" cy="440541"/>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rot="-6598839">
              <a:off x="2887641" y="2346984"/>
              <a:ext cx="1199287" cy="1199287"/>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rot="-6598620">
              <a:off x="4374916" y="913763"/>
              <a:ext cx="1681581" cy="1681581"/>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6597866">
              <a:off x="2661829" y="2208216"/>
              <a:ext cx="629106" cy="629106"/>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15"/>
          <p:cNvGrpSpPr/>
          <p:nvPr/>
        </p:nvGrpSpPr>
        <p:grpSpPr>
          <a:xfrm>
            <a:off x="3837594" y="2044366"/>
            <a:ext cx="2440200" cy="2440200"/>
            <a:chOff x="4447194" y="1815766"/>
            <a:chExt cx="2440200" cy="2440200"/>
          </a:xfrm>
        </p:grpSpPr>
        <p:sp>
          <p:nvSpPr>
            <p:cNvPr id="112" name="Google Shape;112;p15"/>
            <p:cNvSpPr/>
            <p:nvPr/>
          </p:nvSpPr>
          <p:spPr>
            <a:xfrm>
              <a:off x="4447194" y="1815766"/>
              <a:ext cx="2440200" cy="2440200"/>
            </a:xfrm>
            <a:prstGeom prst="ellipse">
              <a:avLst/>
            </a:prstGeom>
            <a:solidFill>
              <a:srgbClr val="55156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Game Engine</a:t>
              </a:r>
              <a:endParaRPr sz="1200">
                <a:solidFill>
                  <a:srgbClr val="FFFFFF"/>
                </a:solidFill>
                <a:latin typeface="Roboto"/>
                <a:ea typeface="Roboto"/>
                <a:cs typeface="Roboto"/>
                <a:sym typeface="Roboto"/>
              </a:endParaRPr>
            </a:p>
          </p:txBody>
        </p:sp>
      </p:grpSp>
      <p:grpSp>
        <p:nvGrpSpPr>
          <p:cNvPr id="114" name="Google Shape;114;p15"/>
          <p:cNvGrpSpPr/>
          <p:nvPr/>
        </p:nvGrpSpPr>
        <p:grpSpPr>
          <a:xfrm>
            <a:off x="2957337" y="1602653"/>
            <a:ext cx="1423800" cy="1423800"/>
            <a:chOff x="3490737" y="1374053"/>
            <a:chExt cx="1423800" cy="1423800"/>
          </a:xfrm>
        </p:grpSpPr>
        <p:sp>
          <p:nvSpPr>
            <p:cNvPr id="115" name="Google Shape;115;p15"/>
            <p:cNvSpPr/>
            <p:nvPr/>
          </p:nvSpPr>
          <p:spPr>
            <a:xfrm>
              <a:off x="3490737" y="1374053"/>
              <a:ext cx="1423800" cy="1423800"/>
            </a:xfrm>
            <a:prstGeom prst="ellipse">
              <a:avLst/>
            </a:prstGeom>
            <a:solidFill>
              <a:srgbClr val="761E86"/>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Gameplay</a:t>
              </a:r>
              <a:endParaRPr sz="1000">
                <a:solidFill>
                  <a:srgbClr val="FFFFFF"/>
                </a:solidFill>
                <a:latin typeface="Roboto"/>
                <a:ea typeface="Roboto"/>
                <a:cs typeface="Roboto"/>
                <a:sym typeface="Roboto"/>
              </a:endParaRPr>
            </a:p>
          </p:txBody>
        </p:sp>
      </p:grpSp>
      <p:grpSp>
        <p:nvGrpSpPr>
          <p:cNvPr id="117" name="Google Shape;117;p15"/>
          <p:cNvGrpSpPr/>
          <p:nvPr/>
        </p:nvGrpSpPr>
        <p:grpSpPr>
          <a:xfrm>
            <a:off x="2616153" y="3166889"/>
            <a:ext cx="1498800" cy="1498800"/>
            <a:chOff x="644203" y="3718814"/>
            <a:chExt cx="1498800" cy="1498800"/>
          </a:xfrm>
        </p:grpSpPr>
        <p:sp>
          <p:nvSpPr>
            <p:cNvPr id="118" name="Google Shape;118;p15"/>
            <p:cNvSpPr/>
            <p:nvPr/>
          </p:nvSpPr>
          <p:spPr>
            <a:xfrm>
              <a:off x="644203" y="3718814"/>
              <a:ext cx="1498800" cy="1498800"/>
            </a:xfrm>
            <a:prstGeom prst="ellipse">
              <a:avLst/>
            </a:prstGeom>
            <a:solidFill>
              <a:srgbClr val="701C7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Rendering</a:t>
              </a:r>
              <a:endParaRPr sz="1000">
                <a:solidFill>
                  <a:srgbClr val="FFFFFF"/>
                </a:solidFill>
                <a:latin typeface="Roboto"/>
                <a:ea typeface="Roboto"/>
                <a:cs typeface="Roboto"/>
                <a:sym typeface="Roboto"/>
              </a:endParaRPr>
            </a:p>
          </p:txBody>
        </p:sp>
      </p:grpSp>
      <p:grpSp>
        <p:nvGrpSpPr>
          <p:cNvPr id="120" name="Google Shape;120;p15"/>
          <p:cNvGrpSpPr/>
          <p:nvPr/>
        </p:nvGrpSpPr>
        <p:grpSpPr>
          <a:xfrm>
            <a:off x="5277984" y="1419093"/>
            <a:ext cx="1030262" cy="1030262"/>
            <a:chOff x="3490737" y="1374053"/>
            <a:chExt cx="1423800" cy="1423800"/>
          </a:xfrm>
        </p:grpSpPr>
        <p:sp>
          <p:nvSpPr>
            <p:cNvPr id="121" name="Google Shape;121;p15"/>
            <p:cNvSpPr/>
            <p:nvPr/>
          </p:nvSpPr>
          <p:spPr>
            <a:xfrm>
              <a:off x="3490737" y="1374053"/>
              <a:ext cx="1423800" cy="1423800"/>
            </a:xfrm>
            <a:prstGeom prst="ellipse">
              <a:avLst/>
            </a:prstGeom>
            <a:solidFill>
              <a:srgbClr val="761E86"/>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Shaders</a:t>
              </a:r>
              <a:endParaRPr sz="1000">
                <a:solidFill>
                  <a:srgbClr val="FFFFFF"/>
                </a:solidFill>
                <a:latin typeface="Roboto"/>
                <a:ea typeface="Roboto"/>
                <a:cs typeface="Roboto"/>
                <a:sym typeface="Roboto"/>
              </a:endParaRPr>
            </a:p>
          </p:txBody>
        </p:sp>
      </p:grpSp>
      <p:sp>
        <p:nvSpPr>
          <p:cNvPr id="123" name="Google Shape;123;p15"/>
          <p:cNvSpPr txBox="1"/>
          <p:nvPr/>
        </p:nvSpPr>
        <p:spPr>
          <a:xfrm>
            <a:off x="1440904" y="1369428"/>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UI</a:t>
            </a:r>
            <a:endParaRPr sz="1000">
              <a:solidFill>
                <a:srgbClr val="FFFFFF"/>
              </a:solidFill>
              <a:latin typeface="Roboto"/>
              <a:ea typeface="Roboto"/>
              <a:cs typeface="Roboto"/>
              <a:sym typeface="Roboto"/>
            </a:endParaRPr>
          </a:p>
        </p:txBody>
      </p:sp>
      <p:sp>
        <p:nvSpPr>
          <p:cNvPr id="124" name="Google Shape;124;p15"/>
          <p:cNvSpPr txBox="1"/>
          <p:nvPr>
            <p:ph idx="4294967295" type="title"/>
          </p:nvPr>
        </p:nvSpPr>
        <p:spPr>
          <a:xfrm>
            <a:off x="315550" y="2930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Components of a game</a:t>
            </a:r>
            <a:endParaRPr sz="2400"/>
          </a:p>
        </p:txBody>
      </p:sp>
      <p:sp>
        <p:nvSpPr>
          <p:cNvPr id="125" name="Google Shape;125;p15"/>
          <p:cNvSpPr txBox="1"/>
          <p:nvPr/>
        </p:nvSpPr>
        <p:spPr>
          <a:xfrm>
            <a:off x="2334826" y="2651475"/>
            <a:ext cx="10734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VFX</a:t>
            </a:r>
            <a:endParaRPr sz="1000">
              <a:solidFill>
                <a:srgbClr val="FFFFFF"/>
              </a:solidFill>
              <a:latin typeface="Roboto"/>
              <a:ea typeface="Roboto"/>
              <a:cs typeface="Roboto"/>
              <a:sym typeface="Roboto"/>
            </a:endParaRPr>
          </a:p>
        </p:txBody>
      </p:sp>
      <p:sp>
        <p:nvSpPr>
          <p:cNvPr id="126" name="Google Shape;126;p15"/>
          <p:cNvSpPr txBox="1"/>
          <p:nvPr/>
        </p:nvSpPr>
        <p:spPr>
          <a:xfrm>
            <a:off x="4050176" y="1461875"/>
            <a:ext cx="10734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Audio</a:t>
            </a:r>
            <a:endParaRPr sz="1000">
              <a:solidFill>
                <a:srgbClr val="FFFFFF"/>
              </a:solidFill>
              <a:latin typeface="Roboto"/>
              <a:ea typeface="Roboto"/>
              <a:cs typeface="Roboto"/>
              <a:sym typeface="Roboto"/>
            </a:endParaRPr>
          </a:p>
        </p:txBody>
      </p:sp>
      <p:sp>
        <p:nvSpPr>
          <p:cNvPr id="127" name="Google Shape;127;p15"/>
          <p:cNvSpPr txBox="1"/>
          <p:nvPr/>
        </p:nvSpPr>
        <p:spPr>
          <a:xfrm>
            <a:off x="1824676" y="2275125"/>
            <a:ext cx="10734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Code</a:t>
            </a:r>
            <a:endParaRPr sz="10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grpSp>
        <p:nvGrpSpPr>
          <p:cNvPr id="132" name="Google Shape;132;p16"/>
          <p:cNvGrpSpPr/>
          <p:nvPr/>
        </p:nvGrpSpPr>
        <p:grpSpPr>
          <a:xfrm>
            <a:off x="2902488" y="902232"/>
            <a:ext cx="3339000" cy="3339000"/>
            <a:chOff x="2902488" y="902232"/>
            <a:chExt cx="3339000" cy="3339000"/>
          </a:xfrm>
        </p:grpSpPr>
        <p:sp>
          <p:nvSpPr>
            <p:cNvPr id="133" name="Google Shape;133;p16"/>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3123738" y="1123632"/>
              <a:ext cx="2896500" cy="2896200"/>
            </a:xfrm>
            <a:prstGeom prst="pie">
              <a:avLst>
                <a:gd fmla="val 21577108" name="adj1"/>
                <a:gd fmla="val 16214886"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6"/>
          <p:cNvGrpSpPr/>
          <p:nvPr/>
        </p:nvGrpSpPr>
        <p:grpSpPr>
          <a:xfrm>
            <a:off x="3664038" y="1663782"/>
            <a:ext cx="1815900" cy="1815900"/>
            <a:chOff x="3664038" y="1663782"/>
            <a:chExt cx="1815900" cy="1815900"/>
          </a:xfrm>
        </p:grpSpPr>
        <p:sp>
          <p:nvSpPr>
            <p:cNvPr id="136" name="Google Shape;136;p16"/>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FFFFFF"/>
                  </a:solidFill>
                  <a:latin typeface="Roboto"/>
                  <a:ea typeface="Roboto"/>
                  <a:cs typeface="Roboto"/>
                  <a:sym typeface="Roboto"/>
                </a:rPr>
                <a:t>SKILLS</a:t>
              </a:r>
              <a:endParaRPr b="1" sz="1800">
                <a:solidFill>
                  <a:srgbClr val="FFFFFF"/>
                </a:solidFill>
                <a:latin typeface="Roboto"/>
                <a:ea typeface="Roboto"/>
                <a:cs typeface="Roboto"/>
                <a:sym typeface="Roboto"/>
              </a:endParaRPr>
            </a:p>
          </p:txBody>
        </p:sp>
      </p:grpSp>
      <p:grpSp>
        <p:nvGrpSpPr>
          <p:cNvPr id="138" name="Google Shape;138;p16"/>
          <p:cNvGrpSpPr/>
          <p:nvPr/>
        </p:nvGrpSpPr>
        <p:grpSpPr>
          <a:xfrm>
            <a:off x="4042065" y="445829"/>
            <a:ext cx="1068610" cy="1068600"/>
            <a:chOff x="2859873" y="853971"/>
            <a:chExt cx="1068610" cy="1068600"/>
          </a:xfrm>
        </p:grpSpPr>
        <p:sp>
          <p:nvSpPr>
            <p:cNvPr id="139" name="Google Shape;139;p16"/>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txBox="1"/>
            <p:nvPr/>
          </p:nvSpPr>
          <p:spPr>
            <a:xfrm>
              <a:off x="2859883" y="875155"/>
              <a:ext cx="1068600" cy="1026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Programming</a:t>
              </a:r>
              <a:endParaRPr sz="1000">
                <a:solidFill>
                  <a:srgbClr val="FFFFFF"/>
                </a:solidFill>
                <a:latin typeface="Roboto"/>
                <a:ea typeface="Roboto"/>
                <a:cs typeface="Roboto"/>
                <a:sym typeface="Roboto"/>
              </a:endParaRPr>
            </a:p>
          </p:txBody>
        </p:sp>
      </p:grpSp>
      <p:grpSp>
        <p:nvGrpSpPr>
          <p:cNvPr id="141" name="Google Shape;141;p16"/>
          <p:cNvGrpSpPr/>
          <p:nvPr/>
        </p:nvGrpSpPr>
        <p:grpSpPr>
          <a:xfrm>
            <a:off x="4032245" y="3633373"/>
            <a:ext cx="1068600" cy="1068600"/>
            <a:chOff x="5214448" y="3234278"/>
            <a:chExt cx="1068600" cy="1068600"/>
          </a:xfrm>
        </p:grpSpPr>
        <p:sp>
          <p:nvSpPr>
            <p:cNvPr id="142" name="Google Shape;142;p16"/>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Creativity</a:t>
              </a:r>
              <a:endParaRPr sz="1000">
                <a:solidFill>
                  <a:srgbClr val="FFFFFF"/>
                </a:solidFill>
                <a:latin typeface="Roboto"/>
                <a:ea typeface="Roboto"/>
                <a:cs typeface="Roboto"/>
                <a:sym typeface="Roboto"/>
              </a:endParaRPr>
            </a:p>
          </p:txBody>
        </p:sp>
      </p:grpSp>
      <p:grpSp>
        <p:nvGrpSpPr>
          <p:cNvPr id="144" name="Google Shape;144;p16"/>
          <p:cNvGrpSpPr/>
          <p:nvPr/>
        </p:nvGrpSpPr>
        <p:grpSpPr>
          <a:xfrm>
            <a:off x="2445920" y="2041025"/>
            <a:ext cx="1068600" cy="1068600"/>
            <a:chOff x="5214448" y="3234278"/>
            <a:chExt cx="1068600" cy="1068600"/>
          </a:xfrm>
        </p:grpSpPr>
        <p:sp>
          <p:nvSpPr>
            <p:cNvPr id="145" name="Google Shape;145;p16"/>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Design</a:t>
              </a:r>
              <a:endParaRPr sz="1000">
                <a:solidFill>
                  <a:srgbClr val="FFFFFF"/>
                </a:solidFill>
                <a:latin typeface="Roboto"/>
                <a:ea typeface="Roboto"/>
                <a:cs typeface="Roboto"/>
                <a:sym typeface="Roboto"/>
              </a:endParaRPr>
            </a:p>
          </p:txBody>
        </p:sp>
      </p:grpSp>
      <p:grpSp>
        <p:nvGrpSpPr>
          <p:cNvPr id="147" name="Google Shape;147;p16"/>
          <p:cNvGrpSpPr/>
          <p:nvPr/>
        </p:nvGrpSpPr>
        <p:grpSpPr>
          <a:xfrm>
            <a:off x="5631428" y="2041025"/>
            <a:ext cx="1068600" cy="1068600"/>
            <a:chOff x="5214448" y="3234278"/>
            <a:chExt cx="1068600" cy="1068600"/>
          </a:xfrm>
        </p:grpSpPr>
        <p:sp>
          <p:nvSpPr>
            <p:cNvPr id="148" name="Google Shape;148;p16"/>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Maths /</a:t>
              </a:r>
              <a:endParaRPr sz="10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Physics</a:t>
              </a:r>
              <a:endParaRPr sz="10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idx="4294967295" type="title"/>
          </p:nvPr>
        </p:nvSpPr>
        <p:spPr>
          <a:xfrm>
            <a:off x="4592350" y="1422600"/>
            <a:ext cx="3655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Pre-built game engine</a:t>
            </a:r>
            <a:endParaRPr sz="2400"/>
          </a:p>
        </p:txBody>
      </p:sp>
      <p:cxnSp>
        <p:nvCxnSpPr>
          <p:cNvPr id="155" name="Google Shape;155;p17"/>
          <p:cNvCxnSpPr/>
          <p:nvPr/>
        </p:nvCxnSpPr>
        <p:spPr>
          <a:xfrm>
            <a:off x="2580300" y="580050"/>
            <a:ext cx="3983400" cy="398340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17"/>
          <p:cNvSpPr txBox="1"/>
          <p:nvPr>
            <p:ph idx="4294967295" type="title"/>
          </p:nvPr>
        </p:nvSpPr>
        <p:spPr>
          <a:xfrm>
            <a:off x="666900" y="2754300"/>
            <a:ext cx="3655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Develop a game engine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idx="4294967295" type="title"/>
          </p:nvPr>
        </p:nvSpPr>
        <p:spPr>
          <a:xfrm>
            <a:off x="383375" y="407350"/>
            <a:ext cx="6589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Why do I need a pre-built game engine?</a:t>
            </a:r>
            <a:endParaRPr sz="2400"/>
          </a:p>
        </p:txBody>
      </p:sp>
      <p:sp>
        <p:nvSpPr>
          <p:cNvPr id="162" name="Google Shape;162;p18"/>
          <p:cNvSpPr txBox="1"/>
          <p:nvPr>
            <p:ph idx="4294967295" type="title"/>
          </p:nvPr>
        </p:nvSpPr>
        <p:spPr>
          <a:xfrm>
            <a:off x="609750" y="1189700"/>
            <a:ext cx="5197200" cy="3291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Graphics Engine</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Physics and Maths</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Input</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Animation</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Sound</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Networking</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AI</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Memory Management</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Scene Management Data Structures</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Particle Systems</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Lighting</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Scripting</a:t>
            </a:r>
            <a:endParaRPr b="0" sz="14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idx="4294967295" type="title"/>
          </p:nvPr>
        </p:nvSpPr>
        <p:spPr>
          <a:xfrm>
            <a:off x="383375" y="407350"/>
            <a:ext cx="6589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Why do I need a pre-built game engine?</a:t>
            </a:r>
            <a:endParaRPr sz="2400"/>
          </a:p>
        </p:txBody>
      </p:sp>
      <p:sp>
        <p:nvSpPr>
          <p:cNvPr id="168" name="Google Shape;168;p19"/>
          <p:cNvSpPr txBox="1"/>
          <p:nvPr>
            <p:ph idx="4294967295" type="title"/>
          </p:nvPr>
        </p:nvSpPr>
        <p:spPr>
          <a:xfrm>
            <a:off x="609750" y="1189700"/>
            <a:ext cx="5197200" cy="3291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Community</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Learning Resources</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Active Development</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Tools / Extensions /Plugins</a:t>
            </a:r>
            <a:endParaRPr b="0" sz="14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nvSpPr>
        <p:spPr>
          <a:xfrm>
            <a:off x="4362025" y="2244950"/>
            <a:ext cx="433500" cy="2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4" name="Google Shape;174;p20"/>
          <p:cNvPicPr preferRelativeResize="0"/>
          <p:nvPr/>
        </p:nvPicPr>
        <p:blipFill>
          <a:blip r:embed="rId3">
            <a:alphaModFix/>
          </a:blip>
          <a:stretch>
            <a:fillRect/>
          </a:stretch>
        </p:blipFill>
        <p:spPr>
          <a:xfrm>
            <a:off x="-381000" y="0"/>
            <a:ext cx="9915172"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idx="4294967295" type="title"/>
          </p:nvPr>
        </p:nvSpPr>
        <p:spPr>
          <a:xfrm>
            <a:off x="1277100" y="2187750"/>
            <a:ext cx="65898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Why did I choose Unity for this workshop...</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