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2C93B-275A-4BA0-AF7D-2103E7E4E854}" v="418" dt="2023-11-07T17:37:50.579"/>
    <p1510:client id="{83A1B89A-4A21-48EF-9B12-85DDD6E10B62}" v="89" dt="2023-11-08T14:42:49.488"/>
    <p1510:client id="{9470F6DE-8325-40C1-9055-640B4262E833}" v="127" dt="2023-11-06T16:50:13.729"/>
    <p1510:client id="{B9F582D0-B29F-4457-9987-C57C67B183A6}" v="2" dt="2023-11-07T17:55:38.156"/>
    <p1510:client id="{D99E5A36-D4DF-43F2-8527-B3679C1D6214}" v="870" dt="2023-11-05T16:53:3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556" y="2153355"/>
            <a:ext cx="9766399" cy="1062397"/>
          </a:xfrm>
        </p:spPr>
        <p:txBody>
          <a:bodyPr/>
          <a:lstStyle/>
          <a:p>
            <a:r>
              <a:rPr lang="en-US" sz="6000" dirty="0"/>
              <a:t>Lending Club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0DB74-0CD9-D765-0EF3-9E30BADCCC89}"/>
              </a:ext>
            </a:extLst>
          </p:cNvPr>
          <p:cNvSpPr txBox="1"/>
          <p:nvPr/>
        </p:nvSpPr>
        <p:spPr>
          <a:xfrm>
            <a:off x="8109857" y="422728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Aswani Reddy &amp; </a:t>
            </a:r>
            <a:r>
              <a:rPr lang="en-US" dirty="0">
                <a:ea typeface="+mn-lt"/>
                <a:cs typeface="+mn-lt"/>
              </a:rPr>
              <a:t>Kuldeep Mishra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- 4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People with Annual Income in range of 30K to 90K are having high chances of getting loan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EF3DC-8C5F-B9B9-DB47-FA98D7D1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7" y="1148848"/>
            <a:ext cx="9855199" cy="44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- 5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Majority of loan applications are staying in rented house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1C1D4-1654-B5E0-3B32-DE2B2970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73" y="1177966"/>
            <a:ext cx="6859978" cy="44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- 1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"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Charged_Off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" status on Loan seems to high where there is a bigger loan amount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5DAEC-781B-B587-69CF-D7F3E3D1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17" y="994681"/>
            <a:ext cx="8265225" cy="46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- 2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As the Loan amount is increasing installment amount too increasing in linear way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95F3C-42DC-004A-A788-C14B061A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21" y="1240515"/>
            <a:ext cx="5179048" cy="4578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D14FA9-256E-4A62-1829-AD23A574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1" y="1241879"/>
            <a:ext cx="5349051" cy="45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- 3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6069176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Larger number of loan applications are from 'CA'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449EC-804E-B72A-E783-FC018598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7" y="920430"/>
            <a:ext cx="9862255" cy="50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- 4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" y="5978462"/>
            <a:ext cx="10972254" cy="672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entury Gothic"/>
              </a:rPr>
              <a:t>Maximum amount of loans where defaulters are present with home ownership in category mortgage or others.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2577F-B741-CA69-ACFA-833D962A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03" y="1088795"/>
            <a:ext cx="7137070" cy="49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- 5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" y="5978462"/>
            <a:ext cx="10972254" cy="672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Loans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of Grade A,B,C there are maximum amount of applications.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2407C-D1F0-5224-90C8-BB709C3F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1043792"/>
            <a:ext cx="9248238" cy="4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5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Segmented Analysis - 1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" y="5820125"/>
            <a:ext cx="10972254" cy="8304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In Dec month there are more number of loans got issued.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Year 2011 % of loans given are more.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D5596-76A0-F57C-4C74-DC4A6D72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9" y="1365254"/>
            <a:ext cx="5167745" cy="3988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5A528-404C-469A-E36D-856878DA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842" y="1362374"/>
            <a:ext cx="5405251" cy="39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Closing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3003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Columns like Employment tenure, Loan amount, Annual income, Home ownership were taken into consideration for identification of patterns. 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Not all combinations of Numerical and Categorical columns considering for EDA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No many derived columns where looked out for creation</a:t>
            </a:r>
          </a:p>
          <a:p>
            <a:pPr>
              <a:buClr>
                <a:srgbClr val="8AD0D6"/>
              </a:buClr>
            </a:pPr>
            <a:r>
              <a:rPr lang="en-US" dirty="0"/>
              <a:t>Few columns (might be important) got dropped due to lack of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88631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C2D-1A69-D2C1-BF55-8A8AB33C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14130" cy="864308"/>
          </a:xfrm>
        </p:spPr>
        <p:txBody>
          <a:bodyPr/>
          <a:lstStyle/>
          <a:p>
            <a:r>
              <a:rPr lang="en-US" sz="4000" dirty="0"/>
              <a:t>Discussion</a:t>
            </a:r>
            <a:r>
              <a:rPr lang="en-US" dirty="0"/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94CC-F0F8-9694-63E3-3FE90067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38" y="135677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 – Introduction</a:t>
            </a:r>
          </a:p>
          <a:p>
            <a:pPr>
              <a:buClr>
                <a:srgbClr val="8AD0D6"/>
              </a:buClr>
            </a:pPr>
            <a:r>
              <a:rPr lang="en-US" dirty="0"/>
              <a:t>Analysis of the data frame</a:t>
            </a:r>
          </a:p>
          <a:p>
            <a:pPr>
              <a:buClr>
                <a:srgbClr val="8AD0D6"/>
              </a:buClr>
            </a:pPr>
            <a:r>
              <a:rPr lang="en-US" dirty="0"/>
              <a:t>Data cleaning process</a:t>
            </a:r>
          </a:p>
          <a:p>
            <a:pPr>
              <a:buClr>
                <a:srgbClr val="8AD0D6"/>
              </a:buClr>
            </a:pPr>
            <a:r>
              <a:rPr lang="en-US" dirty="0"/>
              <a:t>Treating outliers</a:t>
            </a:r>
          </a:p>
          <a:p>
            <a:pPr>
              <a:buClr>
                <a:srgbClr val="8AD0D6"/>
              </a:buClr>
            </a:pPr>
            <a:r>
              <a:rPr lang="en-US" dirty="0"/>
              <a:t>Analysis of data elements</a:t>
            </a:r>
          </a:p>
          <a:p>
            <a:pPr>
              <a:buClr>
                <a:srgbClr val="8AD0D6"/>
              </a:buClr>
            </a:pPr>
            <a:r>
              <a:rPr lang="en-US" dirty="0"/>
              <a:t>Closing Comments</a:t>
            </a:r>
          </a:p>
        </p:txBody>
      </p:sp>
    </p:spTree>
    <p:extLst>
      <p:ext uri="{BB962C8B-B14F-4D97-AF65-F5344CB8AC3E}">
        <p14:creationId xmlns:p14="http://schemas.microsoft.com/office/powerpoint/2010/main" val="32454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Problem</a:t>
            </a:r>
            <a:r>
              <a:rPr lang="en-US" sz="3200" dirty="0">
                <a:solidFill>
                  <a:srgbClr val="FFFFFF"/>
                </a:solidFill>
              </a:rPr>
              <a:t> statement – Introduction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3003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Identify attributes which are having influence on the loan repayment</a:t>
            </a:r>
          </a:p>
          <a:p>
            <a:pPr>
              <a:buClr>
                <a:srgbClr val="8AD0D6"/>
              </a:buClr>
            </a:pPr>
            <a:r>
              <a:rPr lang="en-US"/>
              <a:t>Bad loans can be avoided by looking at the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Analysis of the 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3003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Data set size =&gt; ~33MB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Number of Columns =&gt; 111</a:t>
            </a:r>
          </a:p>
          <a:p>
            <a:pPr>
              <a:buClr>
                <a:srgbClr val="8AD0D6"/>
              </a:buClr>
            </a:pPr>
            <a:r>
              <a:rPr lang="en-US" dirty="0"/>
              <a:t>Number of Rows =&gt; 39717</a:t>
            </a:r>
          </a:p>
          <a:p>
            <a:pPr>
              <a:buClr>
                <a:srgbClr val="8AD0D6"/>
              </a:buClr>
            </a:pPr>
            <a:r>
              <a:rPr lang="en-US" dirty="0"/>
              <a:t>Number of Columns having more than 40% of </a:t>
            </a:r>
            <a:r>
              <a:rPr lang="en-US" dirty="0" err="1"/>
              <a:t>NaN</a:t>
            </a:r>
            <a:r>
              <a:rPr lang="en-US" dirty="0"/>
              <a:t> values =&gt; </a:t>
            </a:r>
            <a:r>
              <a:rPr lang="en-US" dirty="0">
                <a:ea typeface="+mj-lt"/>
                <a:cs typeface="+mj-lt"/>
              </a:rPr>
              <a:t>57 =&gt; Dropped them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Number of Columns having only Unique values =&gt; 9 =&gt; Dropped them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Post cleanup left out with 45 columns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Walk through of the data present =&gt; 6 more columns dropped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Number of Columns having missing values =&gt; 6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Missing values imputed for 5 columns with mode (Categorical type)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Dropped rows for missing values in 1 column</a:t>
            </a:r>
          </a:p>
        </p:txBody>
      </p:sp>
    </p:spTree>
    <p:extLst>
      <p:ext uri="{BB962C8B-B14F-4D97-AF65-F5344CB8AC3E}">
        <p14:creationId xmlns:p14="http://schemas.microsoft.com/office/powerpoint/2010/main" val="20514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Data cleaning process &amp; Treating Outliers - 1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1098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Out of 30 Columns, Picked few columns for Numerical type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loan_amnt</a:t>
            </a:r>
            <a:endParaRPr lang="en-US" err="1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funded_amnt</a:t>
            </a:r>
            <a:endParaRPr lang="en-US" dirty="0" err="1"/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funded_amnt_inv</a:t>
            </a:r>
            <a:endParaRPr lang="en-US" dirty="0" err="1"/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annual_inc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Out of 30 Columns, Picked few columns for Categorical type</a:t>
            </a:r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latin typeface="Century Gothic"/>
              </a:rPr>
              <a:t>Loan_status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grade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term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/>
              <a:t>Verification status</a:t>
            </a:r>
          </a:p>
          <a:p>
            <a:pPr lvl="1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emp_length</a:t>
            </a:r>
            <a:endParaRPr lang="en-US" dirty="0" err="1"/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purpose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marL="342900" lvl="1" indent="-342900">
              <a:buClr>
                <a:srgbClr val="8AD0D6"/>
              </a:buClr>
            </a:pPr>
            <a:endParaRPr lang="en-US" sz="2000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160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Data cleaning process &amp; Treating Outliers - 2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1098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Used Boxplot to find the outliers and solved this problem using IQR method.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Created a derived columns for capturing issue year and month</a:t>
            </a:r>
          </a:p>
          <a:p>
            <a:pPr>
              <a:buClr>
                <a:srgbClr val="8AD0D6"/>
              </a:buClr>
            </a:pPr>
            <a:r>
              <a:rPr lang="en-US" dirty="0"/>
              <a:t>At the time of final clean up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No of columns =&gt; 41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No of rows =&gt; </a:t>
            </a:r>
            <a:r>
              <a:rPr lang="en-US" dirty="0">
                <a:solidFill>
                  <a:srgbClr val="FFFFFF"/>
                </a:solidFill>
                <a:latin typeface="Century Gothic" panose="020B0502020202020204"/>
              </a:rPr>
              <a:t>37880</a:t>
            </a:r>
          </a:p>
          <a:p>
            <a:pPr lvl="1">
              <a:buClr>
                <a:srgbClr val="8AD0D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15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- 1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 From the current dataset we have 14% of people have defaulted or in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chargedoff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D2853-EC3F-DAF8-390E-DAAF2F34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4" y="1195790"/>
            <a:ext cx="9628412" cy="4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- 2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 Individuals having experience more than 10+years are taking more loans when compared with other experience levels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64137-1587-F1B8-07F1-2C471B3D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4" y="982166"/>
            <a:ext cx="9864271" cy="46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- 3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Loan amount is between 500 to ~29,000 (Currency seems to be in USD as the states name and other details in the data set point to US regions)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E57EC-4BEF-EDA1-D3C1-91CACA51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3" y="1153487"/>
            <a:ext cx="9029697" cy="45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Lending Club Case Study</vt:lpstr>
      <vt:lpstr>Discussion topics</vt:lpstr>
      <vt:lpstr>Problem statement – Introduction</vt:lpstr>
      <vt:lpstr>Analysis of the data frame</vt:lpstr>
      <vt:lpstr>Data cleaning process &amp; Treating Outliers - 1</vt:lpstr>
      <vt:lpstr>Data cleaning process &amp; Treating Outliers - 2 </vt:lpstr>
      <vt:lpstr>Univariate Analysis - 1 </vt:lpstr>
      <vt:lpstr>Univariate Analysis - 2 </vt:lpstr>
      <vt:lpstr>Univariate Analysis - 3 </vt:lpstr>
      <vt:lpstr>Univariate Analysis - 4 </vt:lpstr>
      <vt:lpstr>Univariate Analysis - 5 </vt:lpstr>
      <vt:lpstr>Bivariate Analysis - 1 </vt:lpstr>
      <vt:lpstr>Bivariate Analysis - 2</vt:lpstr>
      <vt:lpstr>Bivariate Analysis - 3</vt:lpstr>
      <vt:lpstr>Bivariate Analysis - 4</vt:lpstr>
      <vt:lpstr>Bivariate Analysis - 5</vt:lpstr>
      <vt:lpstr>Segmented Analysis - 1</vt:lpstr>
      <vt:lpstr>Closing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404</cp:revision>
  <dcterms:created xsi:type="dcterms:W3CDTF">2023-11-05T14:24:25Z</dcterms:created>
  <dcterms:modified xsi:type="dcterms:W3CDTF">2023-11-08T14:43:55Z</dcterms:modified>
</cp:coreProperties>
</file>