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9/15/2024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33594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9/15/2024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0659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9/15/2024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43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9/15/2024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9560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9/15/2024</a:t>
            </a:fld>
            <a:endParaRPr lang="en-US" dirty="0"/>
          </a:p>
        </p:txBody>
      </p:sp>
    </p:spTree>
    <p:extLst>
      <p:ext uri="{BB962C8B-B14F-4D97-AF65-F5344CB8AC3E}">
        <p14:creationId xmlns:p14="http://schemas.microsoft.com/office/powerpoint/2010/main" val="124062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9/15/2024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1856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9/15/2024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538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9/15/2024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1731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9/15/2024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0945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9/15/2024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3416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9/15/2024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790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9/15/2024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0943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64199C9-0DD7-83CA-24AE-124EAE2958E1}"/>
              </a:ext>
            </a:extLst>
          </p:cNvPr>
          <p:cNvSpPr>
            <a:spLocks noGrp="1"/>
          </p:cNvSpPr>
          <p:nvPr>
            <p:ph type="ctrTitle"/>
          </p:nvPr>
        </p:nvSpPr>
        <p:spPr>
          <a:xfrm>
            <a:off x="1180531" y="1346268"/>
            <a:ext cx="5274860" cy="3066706"/>
          </a:xfrm>
        </p:spPr>
        <p:txBody>
          <a:bodyPr anchor="b">
            <a:normAutofit/>
          </a:bodyPr>
          <a:lstStyle/>
          <a:p>
            <a:pPr>
              <a:lnSpc>
                <a:spcPct val="110000"/>
              </a:lnSpc>
            </a:pPr>
            <a:r>
              <a:rPr lang="en-US" dirty="0"/>
              <a:t>Pizza Hut Sales</a:t>
            </a:r>
            <a:endParaRPr lang="en-IN" dirty="0"/>
          </a:p>
        </p:txBody>
      </p:sp>
      <p:sp>
        <p:nvSpPr>
          <p:cNvPr id="3" name="Subtitle 2">
            <a:extLst>
              <a:ext uri="{FF2B5EF4-FFF2-40B4-BE49-F238E27FC236}">
                <a16:creationId xmlns:a16="http://schemas.microsoft.com/office/drawing/2014/main" id="{964BD0D3-8F6A-1EAD-6326-0C1E27DF68E2}"/>
              </a:ext>
            </a:extLst>
          </p:cNvPr>
          <p:cNvSpPr>
            <a:spLocks noGrp="1"/>
          </p:cNvSpPr>
          <p:nvPr>
            <p:ph type="subTitle" idx="1"/>
          </p:nvPr>
        </p:nvSpPr>
        <p:spPr>
          <a:xfrm>
            <a:off x="1201212" y="4412974"/>
            <a:ext cx="4524024" cy="1576188"/>
          </a:xfrm>
        </p:spPr>
        <p:txBody>
          <a:bodyPr anchor="t">
            <a:normAutofit/>
          </a:bodyPr>
          <a:lstStyle/>
          <a:p>
            <a:r>
              <a:rPr lang="en-US" dirty="0"/>
              <a:t>SQL PROJECT</a:t>
            </a:r>
            <a:endParaRPr lang="en-IN"/>
          </a:p>
        </p:txBody>
      </p:sp>
      <p:sp>
        <p:nvSpPr>
          <p:cNvPr id="18" name="Freeform: Shape 17">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Pizza in a box">
            <a:extLst>
              <a:ext uri="{FF2B5EF4-FFF2-40B4-BE49-F238E27FC236}">
                <a16:creationId xmlns:a16="http://schemas.microsoft.com/office/drawing/2014/main" id="{4E5E3790-F35E-0A00-8D38-622A3E3340FA}"/>
              </a:ext>
            </a:extLst>
          </p:cNvPr>
          <p:cNvPicPr>
            <a:picLocks noChangeAspect="1"/>
          </p:cNvPicPr>
          <p:nvPr/>
        </p:nvPicPr>
        <p:blipFill>
          <a:blip r:embed="rId2"/>
          <a:srcRect l="45171" r="6123"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74864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CF9CB008-6761-40F5-7779-57BC34F76694}"/>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19" y="10"/>
            <a:ext cx="8658206"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8531210-5A94-B8AB-409D-E1FEFEEE0495}"/>
              </a:ext>
            </a:extLst>
          </p:cNvPr>
          <p:cNvSpPr>
            <a:spLocks noGrp="1"/>
          </p:cNvSpPr>
          <p:nvPr>
            <p:ph type="title"/>
          </p:nvPr>
        </p:nvSpPr>
        <p:spPr>
          <a:xfrm>
            <a:off x="8046720" y="1045596"/>
            <a:ext cx="3689406" cy="1944371"/>
          </a:xfrm>
        </p:spPr>
        <p:txBody>
          <a:bodyPr anchor="b">
            <a:normAutofit/>
          </a:bodyPr>
          <a:lstStyle/>
          <a:p>
            <a:pPr>
              <a:lnSpc>
                <a:spcPct val="120000"/>
              </a:lnSpc>
            </a:pPr>
            <a:r>
              <a:rPr lang="en-IN" dirty="0"/>
              <a:t>Identify the highest-priced pizza.</a:t>
            </a:r>
          </a:p>
        </p:txBody>
      </p:sp>
      <p:pic>
        <p:nvPicPr>
          <p:cNvPr id="7" name="Content Placeholder 6" descr="A screenshot of a computer&#10;&#10;Description automatically generated">
            <a:extLst>
              <a:ext uri="{FF2B5EF4-FFF2-40B4-BE49-F238E27FC236}">
                <a16:creationId xmlns:a16="http://schemas.microsoft.com/office/drawing/2014/main" id="{796D0833-8A07-1092-7637-FA03CB9DF7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3640" y="4016305"/>
            <a:ext cx="2200582" cy="1000265"/>
          </a:xfrm>
        </p:spPr>
      </p:pic>
    </p:spTree>
    <p:extLst>
      <p:ext uri="{BB962C8B-B14F-4D97-AF65-F5344CB8AC3E}">
        <p14:creationId xmlns:p14="http://schemas.microsoft.com/office/powerpoint/2010/main" val="421529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3B23876E-3804-0EBD-EAF0-579C3F31DA54}"/>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F8B5E90-319A-86B5-4464-BD18C28230FE}"/>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2500"/>
              <a:t>Identify the most common pizza size ordered.</a:t>
            </a:r>
            <a:endParaRPr lang="en-IN" sz="2500"/>
          </a:p>
        </p:txBody>
      </p:sp>
      <p:pic>
        <p:nvPicPr>
          <p:cNvPr id="7" name="Content Placeholder 6" descr="A screenshot of a computer&#10;&#10;Description automatically generated">
            <a:extLst>
              <a:ext uri="{FF2B5EF4-FFF2-40B4-BE49-F238E27FC236}">
                <a16:creationId xmlns:a16="http://schemas.microsoft.com/office/drawing/2014/main" id="{D44D8EDB-4FE3-C0DB-8BAF-57E32E3448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58877" y="3711463"/>
            <a:ext cx="2210108" cy="1609950"/>
          </a:xfrm>
        </p:spPr>
      </p:pic>
    </p:spTree>
    <p:extLst>
      <p:ext uri="{BB962C8B-B14F-4D97-AF65-F5344CB8AC3E}">
        <p14:creationId xmlns:p14="http://schemas.microsoft.com/office/powerpoint/2010/main" val="135632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A0AD0F89-3897-AE8D-0481-2A35149AF14A}"/>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150EA02-D1AF-9F63-C7EC-9F8AE5F3C2C1}"/>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2200"/>
              <a:t>List the top 5 most ordered pizza types along with their quantities.</a:t>
            </a:r>
            <a:endParaRPr lang="en-IN" sz="2200"/>
          </a:p>
        </p:txBody>
      </p:sp>
      <p:pic>
        <p:nvPicPr>
          <p:cNvPr id="7" name="Content Placeholder 6" descr="A screenshot of a menu&#10;&#10;Description automatically generated">
            <a:extLst>
              <a:ext uri="{FF2B5EF4-FFF2-40B4-BE49-F238E27FC236}">
                <a16:creationId xmlns:a16="http://schemas.microsoft.com/office/drawing/2014/main" id="{BB6027DE-D58A-BCF2-A947-2F49DFA9FB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25429" y="3520936"/>
            <a:ext cx="3077004" cy="1991003"/>
          </a:xfrm>
        </p:spPr>
      </p:pic>
    </p:spTree>
    <p:extLst>
      <p:ext uri="{BB962C8B-B14F-4D97-AF65-F5344CB8AC3E}">
        <p14:creationId xmlns:p14="http://schemas.microsoft.com/office/powerpoint/2010/main" val="376052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0908A2CD-A18C-1B8C-5956-CBF3D6CFAA2B}"/>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185115C-683B-C1C2-3409-F671D334ED09}"/>
              </a:ext>
            </a:extLst>
          </p:cNvPr>
          <p:cNvSpPr>
            <a:spLocks noGrp="1"/>
          </p:cNvSpPr>
          <p:nvPr>
            <p:ph type="title"/>
          </p:nvPr>
        </p:nvSpPr>
        <p:spPr>
          <a:xfrm>
            <a:off x="8046720" y="1045596"/>
            <a:ext cx="3689406" cy="1944371"/>
          </a:xfrm>
        </p:spPr>
        <p:txBody>
          <a:bodyPr anchor="b">
            <a:normAutofit fontScale="90000"/>
          </a:bodyPr>
          <a:lstStyle/>
          <a:p>
            <a:pPr>
              <a:lnSpc>
                <a:spcPct val="120000"/>
              </a:lnSpc>
            </a:pPr>
            <a:r>
              <a:rPr lang="en-US" sz="2200" dirty="0"/>
              <a:t>Join the necessary tables to find the total quantity of each pizza category ordered.</a:t>
            </a:r>
            <a:endParaRPr lang="en-IN" sz="2200" dirty="0"/>
          </a:p>
        </p:txBody>
      </p:sp>
      <p:pic>
        <p:nvPicPr>
          <p:cNvPr id="7" name="Content Placeholder 6" descr="A screenshot of a computer&#10;&#10;Description automatically generated">
            <a:extLst>
              <a:ext uri="{FF2B5EF4-FFF2-40B4-BE49-F238E27FC236}">
                <a16:creationId xmlns:a16="http://schemas.microsoft.com/office/drawing/2014/main" id="{09FF9CFC-91F9-BD8D-2EBF-E0F9603664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39877" y="3625726"/>
            <a:ext cx="1848108" cy="1781424"/>
          </a:xfrm>
        </p:spPr>
      </p:pic>
    </p:spTree>
    <p:extLst>
      <p:ext uri="{BB962C8B-B14F-4D97-AF65-F5344CB8AC3E}">
        <p14:creationId xmlns:p14="http://schemas.microsoft.com/office/powerpoint/2010/main" val="1167032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EEE4B573-85D6-B37B-0192-64E5822B423C}"/>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EC4EB34-77C8-4992-CC64-0205C9D31137}"/>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2200"/>
              <a:t>Determine the distribution of orders by hour of the day.</a:t>
            </a:r>
            <a:endParaRPr lang="en-IN" sz="2200"/>
          </a:p>
        </p:txBody>
      </p:sp>
      <p:pic>
        <p:nvPicPr>
          <p:cNvPr id="7" name="Content Placeholder 6" descr="A screenshot of a computer&#10;&#10;Description automatically generated">
            <a:extLst>
              <a:ext uri="{FF2B5EF4-FFF2-40B4-BE49-F238E27FC236}">
                <a16:creationId xmlns:a16="http://schemas.microsoft.com/office/drawing/2014/main" id="{E574677B-9C42-4304-586D-592510348A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87974" y="3221038"/>
            <a:ext cx="1551915" cy="2590800"/>
          </a:xfrm>
        </p:spPr>
      </p:pic>
    </p:spTree>
    <p:extLst>
      <p:ext uri="{BB962C8B-B14F-4D97-AF65-F5344CB8AC3E}">
        <p14:creationId xmlns:p14="http://schemas.microsoft.com/office/powerpoint/2010/main" val="964270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0A432E90-BD09-63C9-D0E8-16B3F4982F0F}"/>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B7AD549-B41F-CBF3-11D1-4E07D89E60F8}"/>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2200"/>
              <a:t>Join relevant tables to find the category-wise distribution of pizzas.</a:t>
            </a:r>
            <a:endParaRPr lang="en-IN" sz="2200"/>
          </a:p>
        </p:txBody>
      </p:sp>
      <p:pic>
        <p:nvPicPr>
          <p:cNvPr id="7" name="Content Placeholder 6" descr="A screenshot of a computer&#10;&#10;Description automatically generated">
            <a:extLst>
              <a:ext uri="{FF2B5EF4-FFF2-40B4-BE49-F238E27FC236}">
                <a16:creationId xmlns:a16="http://schemas.microsoft.com/office/drawing/2014/main" id="{76B9B7BF-24D0-50DD-C605-0F02CD6F9A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92219" y="3697173"/>
            <a:ext cx="2143424" cy="1638529"/>
          </a:xfrm>
        </p:spPr>
      </p:pic>
    </p:spTree>
    <p:extLst>
      <p:ext uri="{BB962C8B-B14F-4D97-AF65-F5344CB8AC3E}">
        <p14:creationId xmlns:p14="http://schemas.microsoft.com/office/powerpoint/2010/main" val="222923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3C9BD076-6939-508D-7312-7C216CD7703A}"/>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2096442-E37D-67D1-326E-86DF4BA7BF0A}"/>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1800"/>
              <a:t>Group the orders by date and calculate the average number of pizzas ordered per day.</a:t>
            </a:r>
            <a:endParaRPr lang="en-IN" sz="1800"/>
          </a:p>
        </p:txBody>
      </p:sp>
      <p:pic>
        <p:nvPicPr>
          <p:cNvPr id="7" name="Content Placeholder 6" descr="A screenshot of a computer&#10;&#10;Description automatically generated">
            <a:extLst>
              <a:ext uri="{FF2B5EF4-FFF2-40B4-BE49-F238E27FC236}">
                <a16:creationId xmlns:a16="http://schemas.microsoft.com/office/drawing/2014/main" id="{112E5F89-606E-0311-A3C2-589591EC00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97009" y="3959147"/>
            <a:ext cx="1933845" cy="1114581"/>
          </a:xfrm>
        </p:spPr>
      </p:pic>
    </p:spTree>
    <p:extLst>
      <p:ext uri="{BB962C8B-B14F-4D97-AF65-F5344CB8AC3E}">
        <p14:creationId xmlns:p14="http://schemas.microsoft.com/office/powerpoint/2010/main" val="210867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7521EB35-0825-662D-B089-C0A917996C02}"/>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27EFF63-B825-435F-0445-38B21F1D47DE}"/>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2200"/>
              <a:t>Determine the top 3 most ordered pizza types based on revenue.</a:t>
            </a:r>
            <a:endParaRPr lang="en-IN" sz="2200"/>
          </a:p>
        </p:txBody>
      </p:sp>
      <p:pic>
        <p:nvPicPr>
          <p:cNvPr id="7" name="Content Placeholder 6" descr="A screenshot of a computer&#10;&#10;Description automatically generated">
            <a:extLst>
              <a:ext uri="{FF2B5EF4-FFF2-40B4-BE49-F238E27FC236}">
                <a16:creationId xmlns:a16="http://schemas.microsoft.com/office/drawing/2014/main" id="{49D642BE-D1AC-D628-E6E8-9822C4A616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96850" y="3787674"/>
            <a:ext cx="3134162" cy="1457528"/>
          </a:xfrm>
        </p:spPr>
      </p:pic>
    </p:spTree>
    <p:extLst>
      <p:ext uri="{BB962C8B-B14F-4D97-AF65-F5344CB8AC3E}">
        <p14:creationId xmlns:p14="http://schemas.microsoft.com/office/powerpoint/2010/main" val="2940204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64685A9F-708C-522F-A668-A25180A539EC}"/>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0DAACBB-F7A2-8E8A-BD9D-2FF3F4ED211E}"/>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1800"/>
              <a:t>Calculate the percentage contribution of each pizza type to total revenue.</a:t>
            </a:r>
            <a:endParaRPr lang="en-IN" sz="1800"/>
          </a:p>
        </p:txBody>
      </p:sp>
      <p:pic>
        <p:nvPicPr>
          <p:cNvPr id="7" name="Content Placeholder 6" descr="A screenshot of a computer&#10;&#10;Description automatically generated">
            <a:extLst>
              <a:ext uri="{FF2B5EF4-FFF2-40B4-BE49-F238E27FC236}">
                <a16:creationId xmlns:a16="http://schemas.microsoft.com/office/drawing/2014/main" id="{D9061D55-F886-DB16-2BAE-293DD8DFDE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35114" y="3640015"/>
            <a:ext cx="1857634" cy="1752845"/>
          </a:xfrm>
        </p:spPr>
      </p:pic>
    </p:spTree>
    <p:extLst>
      <p:ext uri="{BB962C8B-B14F-4D97-AF65-F5344CB8AC3E}">
        <p14:creationId xmlns:p14="http://schemas.microsoft.com/office/powerpoint/2010/main" val="647378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ABA0581B-C94F-A394-FD0A-A438CAEDAA3D}"/>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ED712BF-78F2-1B2B-5AB1-3D99C5B95F8D}"/>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2200"/>
              <a:t>Analyze the cumulative revenue generated over time.</a:t>
            </a:r>
            <a:endParaRPr lang="en-IN" sz="2200"/>
          </a:p>
        </p:txBody>
      </p:sp>
      <p:pic>
        <p:nvPicPr>
          <p:cNvPr id="7" name="Content Placeholder 6" descr="A screenshot of a computer&#10;&#10;Description automatically generated">
            <a:extLst>
              <a:ext uri="{FF2B5EF4-FFF2-40B4-BE49-F238E27FC236}">
                <a16:creationId xmlns:a16="http://schemas.microsoft.com/office/drawing/2014/main" id="{2A68585B-8705-075C-7CF4-5B99EBB8EE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12887" y="3221038"/>
            <a:ext cx="2302089" cy="2590800"/>
          </a:xfrm>
        </p:spPr>
      </p:pic>
    </p:spTree>
    <p:extLst>
      <p:ext uri="{BB962C8B-B14F-4D97-AF65-F5344CB8AC3E}">
        <p14:creationId xmlns:p14="http://schemas.microsoft.com/office/powerpoint/2010/main" val="121158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163E087-E2D7-4EE5-02F3-06D322A9E058}"/>
              </a:ext>
            </a:extLst>
          </p:cNvPr>
          <p:cNvSpPr>
            <a:spLocks noGrp="1"/>
          </p:cNvSpPr>
          <p:nvPr>
            <p:ph type="title"/>
          </p:nvPr>
        </p:nvSpPr>
        <p:spPr>
          <a:xfrm>
            <a:off x="992518" y="442913"/>
            <a:ext cx="5185645" cy="1639888"/>
          </a:xfrm>
        </p:spPr>
        <p:txBody>
          <a:bodyPr anchor="b">
            <a:normAutofit/>
          </a:bodyPr>
          <a:lstStyle/>
          <a:p>
            <a:r>
              <a:rPr lang="en-US" dirty="0"/>
              <a:t>Overview about project </a:t>
            </a:r>
            <a:endParaRPr lang="en-IN" dirty="0"/>
          </a:p>
        </p:txBody>
      </p:sp>
      <p:sp>
        <p:nvSpPr>
          <p:cNvPr id="3" name="Content Placeholder 2">
            <a:extLst>
              <a:ext uri="{FF2B5EF4-FFF2-40B4-BE49-F238E27FC236}">
                <a16:creationId xmlns:a16="http://schemas.microsoft.com/office/drawing/2014/main" id="{C3AA9111-F369-866E-399E-5F8A66D0CC56}"/>
              </a:ext>
            </a:extLst>
          </p:cNvPr>
          <p:cNvSpPr>
            <a:spLocks noGrp="1"/>
          </p:cNvSpPr>
          <p:nvPr>
            <p:ph idx="1"/>
          </p:nvPr>
        </p:nvSpPr>
        <p:spPr>
          <a:xfrm>
            <a:off x="992519" y="2312988"/>
            <a:ext cx="5296964" cy="3651250"/>
          </a:xfrm>
        </p:spPr>
        <p:txBody>
          <a:bodyPr>
            <a:normAutofit/>
          </a:bodyPr>
          <a:lstStyle/>
          <a:p>
            <a:r>
              <a:rPr lang="en-US" dirty="0"/>
              <a:t>This project is designed to manage and track the operational processes of Pizza Hut, including handling customer orders, managing pizza details, and recording transaction specifics. It consists of four interconnected tables: </a:t>
            </a:r>
            <a:r>
              <a:rPr lang="en-US" b="1" dirty="0"/>
              <a:t>orders</a:t>
            </a:r>
            <a:r>
              <a:rPr lang="en-US" dirty="0"/>
              <a:t>, </a:t>
            </a:r>
            <a:r>
              <a:rPr lang="en-US" b="1" dirty="0"/>
              <a:t>pizza_details</a:t>
            </a:r>
            <a:r>
              <a:rPr lang="en-US" dirty="0"/>
              <a:t>, </a:t>
            </a:r>
            <a:r>
              <a:rPr lang="en-US" b="1" dirty="0"/>
              <a:t>pizzas</a:t>
            </a:r>
            <a:r>
              <a:rPr lang="en-US" dirty="0"/>
              <a:t>, and </a:t>
            </a:r>
            <a:r>
              <a:rPr lang="en-US" b="1" dirty="0" err="1"/>
              <a:t>order_details</a:t>
            </a:r>
            <a:r>
              <a:rPr lang="en-US" dirty="0"/>
              <a:t>.</a:t>
            </a:r>
            <a:endParaRPr lang="en-IN" dirty="0"/>
          </a:p>
        </p:txBody>
      </p:sp>
      <p:pic>
        <p:nvPicPr>
          <p:cNvPr id="7" name="Graphic 6" descr="Pizza">
            <a:extLst>
              <a:ext uri="{FF2B5EF4-FFF2-40B4-BE49-F238E27FC236}">
                <a16:creationId xmlns:a16="http://schemas.microsoft.com/office/drawing/2014/main" id="{C277912D-B342-38D1-FED2-21A5535DAF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7967" y="1934660"/>
            <a:ext cx="2988679" cy="2988679"/>
          </a:xfrm>
          <a:prstGeom prst="rect">
            <a:avLst/>
          </a:prstGeom>
        </p:spPr>
      </p:pic>
    </p:spTree>
    <p:extLst>
      <p:ext uri="{BB962C8B-B14F-4D97-AF65-F5344CB8AC3E}">
        <p14:creationId xmlns:p14="http://schemas.microsoft.com/office/powerpoint/2010/main" val="414060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9FB166F6-275C-AAB0-6AD2-26349E5C8298}"/>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152FC10-2ABA-56A9-6226-963DD5C2AD0C}"/>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1800"/>
              <a:t>Determine the top 3 most ordered pizza types based on revenue for each pizza category.</a:t>
            </a:r>
            <a:endParaRPr lang="en-IN" sz="1800"/>
          </a:p>
        </p:txBody>
      </p:sp>
      <p:pic>
        <p:nvPicPr>
          <p:cNvPr id="7" name="Content Placeholder 6" descr="A screenshot of a computer&#10;&#10;Description automatically generated">
            <a:extLst>
              <a:ext uri="{FF2B5EF4-FFF2-40B4-BE49-F238E27FC236}">
                <a16:creationId xmlns:a16="http://schemas.microsoft.com/office/drawing/2014/main" id="{387135EC-BFCC-C4E3-5693-C25A8A63C6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39745" y="3701937"/>
            <a:ext cx="2848373" cy="1629002"/>
          </a:xfrm>
        </p:spPr>
      </p:pic>
    </p:spTree>
    <p:extLst>
      <p:ext uri="{BB962C8B-B14F-4D97-AF65-F5344CB8AC3E}">
        <p14:creationId xmlns:p14="http://schemas.microsoft.com/office/powerpoint/2010/main" val="353181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F8AA-C7C2-D138-960F-E955DF6F4401}"/>
              </a:ext>
            </a:extLst>
          </p:cNvPr>
          <p:cNvSpPr>
            <a:spLocks noGrp="1"/>
          </p:cNvSpPr>
          <p:nvPr>
            <p:ph type="title"/>
          </p:nvPr>
        </p:nvSpPr>
        <p:spPr>
          <a:xfrm>
            <a:off x="1920240" y="1089920"/>
            <a:ext cx="8770571" cy="1345269"/>
          </a:xfrm>
        </p:spPr>
        <p:txBody>
          <a:bodyPr>
            <a:normAutofit fontScale="90000"/>
          </a:bodyPr>
          <a:lstStyle/>
          <a:p>
            <a:r>
              <a:rPr lang="en-US" b="1"/>
              <a:t>Conclusion</a:t>
            </a:r>
            <a:br>
              <a:rPr lang="en-US" b="1"/>
            </a:br>
            <a:endParaRPr lang="en-IN" dirty="0"/>
          </a:p>
        </p:txBody>
      </p:sp>
      <p:sp>
        <p:nvSpPr>
          <p:cNvPr id="3" name="Content Placeholder 2">
            <a:extLst>
              <a:ext uri="{FF2B5EF4-FFF2-40B4-BE49-F238E27FC236}">
                <a16:creationId xmlns:a16="http://schemas.microsoft.com/office/drawing/2014/main" id="{24A51C6F-DC7C-9A2C-899B-44E62B2DFC91}"/>
              </a:ext>
            </a:extLst>
          </p:cNvPr>
          <p:cNvSpPr>
            <a:spLocks noGrp="1"/>
          </p:cNvSpPr>
          <p:nvPr>
            <p:ph idx="1"/>
          </p:nvPr>
        </p:nvSpPr>
        <p:spPr/>
        <p:txBody>
          <a:bodyPr>
            <a:normAutofit fontScale="47500" lnSpcReduction="20000"/>
          </a:bodyPr>
          <a:lstStyle/>
          <a:p>
            <a:r>
              <a:rPr lang="en-US" dirty="0"/>
              <a:t>In conclusion, this </a:t>
            </a:r>
            <a:r>
              <a:rPr lang="en-US" b="1" dirty="0"/>
              <a:t>Pizza Hut Database Management System</a:t>
            </a:r>
            <a:r>
              <a:rPr lang="en-US" dirty="0"/>
              <a:t> is designed to streamline the process of managing customer orders, pizzas, and detailed order records. By utilizing a well-structured database, we are able to:</a:t>
            </a:r>
          </a:p>
          <a:p>
            <a:pPr>
              <a:buFont typeface="Arial" panose="020B0604020202020204" pitchFamily="34" charset="0"/>
              <a:buChar char="•"/>
            </a:pPr>
            <a:r>
              <a:rPr lang="en-US" dirty="0"/>
              <a:t>Efficiently track orders, pizzas, and customer preferences.</a:t>
            </a:r>
          </a:p>
          <a:p>
            <a:pPr>
              <a:buFont typeface="Arial" panose="020B0604020202020204" pitchFamily="34" charset="0"/>
              <a:buChar char="•"/>
            </a:pPr>
            <a:r>
              <a:rPr lang="en-US" dirty="0"/>
              <a:t>Manage pizza details, including ingredients, categories, and pricing.</a:t>
            </a:r>
          </a:p>
          <a:p>
            <a:pPr>
              <a:buFont typeface="Arial" panose="020B0604020202020204" pitchFamily="34" charset="0"/>
              <a:buChar char="•"/>
            </a:pPr>
            <a:r>
              <a:rPr lang="en-US" dirty="0"/>
              <a:t>Maintain a clear record of all transactions for better order fulfillment and customer satisfaction.</a:t>
            </a:r>
          </a:p>
          <a:p>
            <a:r>
              <a:rPr lang="en-US" dirty="0"/>
              <a:t>This system not only enhances operational efficiency but also provides the foundation for future enhancements such as:</a:t>
            </a:r>
          </a:p>
          <a:p>
            <a:pPr>
              <a:buFont typeface="Arial" panose="020B0604020202020204" pitchFamily="34" charset="0"/>
              <a:buChar char="•"/>
            </a:pPr>
            <a:r>
              <a:rPr lang="en-US" dirty="0"/>
              <a:t>Real-time order tracking.</a:t>
            </a:r>
          </a:p>
          <a:p>
            <a:pPr>
              <a:buFont typeface="Arial" panose="020B0604020202020204" pitchFamily="34" charset="0"/>
              <a:buChar char="•"/>
            </a:pPr>
            <a:r>
              <a:rPr lang="en-US" dirty="0"/>
              <a:t>Improved customer insights and analytics.</a:t>
            </a:r>
          </a:p>
          <a:p>
            <a:pPr>
              <a:buFont typeface="Arial" panose="020B0604020202020204" pitchFamily="34" charset="0"/>
              <a:buChar char="•"/>
            </a:pPr>
            <a:r>
              <a:rPr lang="en-US" dirty="0"/>
              <a:t>Seamless integration with online ordering systems.</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sz="2500" dirty="0"/>
              <a:t>Thank you for your attention!</a:t>
            </a:r>
          </a:p>
          <a:p>
            <a:endParaRPr lang="en-US" dirty="0"/>
          </a:p>
        </p:txBody>
      </p:sp>
    </p:spTree>
    <p:extLst>
      <p:ext uri="{BB962C8B-B14F-4D97-AF65-F5344CB8AC3E}">
        <p14:creationId xmlns:p14="http://schemas.microsoft.com/office/powerpoint/2010/main" val="193696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45B5BEC-F039-4492-0EDB-2EEFD3D1587F}"/>
              </a:ext>
            </a:extLst>
          </p:cNvPr>
          <p:cNvSpPr>
            <a:spLocks noGrp="1"/>
          </p:cNvSpPr>
          <p:nvPr>
            <p:ph type="title"/>
          </p:nvPr>
        </p:nvSpPr>
        <p:spPr>
          <a:xfrm>
            <a:off x="992518" y="442913"/>
            <a:ext cx="5185645" cy="1639888"/>
          </a:xfrm>
        </p:spPr>
        <p:txBody>
          <a:bodyPr anchor="b">
            <a:normAutofit/>
          </a:bodyPr>
          <a:lstStyle/>
          <a:p>
            <a:r>
              <a:rPr lang="en-US" dirty="0"/>
              <a:t>Key Tables and Their Roles:</a:t>
            </a:r>
            <a:endParaRPr lang="en-IN" dirty="0"/>
          </a:p>
        </p:txBody>
      </p:sp>
      <p:sp>
        <p:nvSpPr>
          <p:cNvPr id="4" name="Rectangle 1">
            <a:extLst>
              <a:ext uri="{FF2B5EF4-FFF2-40B4-BE49-F238E27FC236}">
                <a16:creationId xmlns:a16="http://schemas.microsoft.com/office/drawing/2014/main" id="{9585BACB-02C5-BACD-EFBB-1BC8D4F52D8B}"/>
              </a:ext>
            </a:extLst>
          </p:cNvPr>
          <p:cNvSpPr>
            <a:spLocks noGrp="1" noChangeArrowheads="1"/>
          </p:cNvSpPr>
          <p:nvPr>
            <p:ph idx="1"/>
          </p:nvPr>
        </p:nvSpPr>
        <p:spPr bwMode="auto">
          <a:xfrm>
            <a:off x="992519" y="2312988"/>
            <a:ext cx="5296964" cy="3651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130000"/>
              </a:lnSpc>
              <a:spcBef>
                <a:spcPct val="0"/>
              </a:spcBef>
              <a:spcAft>
                <a:spcPts val="600"/>
              </a:spcAft>
              <a:buClrTx/>
              <a:buSzTx/>
              <a:buFontTx/>
              <a:buNone/>
              <a:tabLst/>
            </a:pPr>
            <a:r>
              <a:rPr kumimoji="0" lang="en-US" altLang="en-US" sz="1500" b="1" i="0" u="none" strike="noStrike" cap="none" normalizeH="0" baseline="0">
                <a:ln>
                  <a:noFill/>
                </a:ln>
                <a:effectLst/>
                <a:latin typeface="Arial" panose="020B0604020202020204" pitchFamily="34" charset="0"/>
              </a:rPr>
              <a:t>Orders Table</a:t>
            </a:r>
            <a:r>
              <a:rPr kumimoji="0" lang="en-US" altLang="en-US" sz="15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Tracks customer orders and stores essential information.</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Fields include:</a:t>
            </a: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500" b="0" i="0" u="none" strike="noStrike" cap="none" normalizeH="0" baseline="0">
                <a:ln>
                  <a:noFill/>
                </a:ln>
                <a:effectLst/>
                <a:latin typeface="Arial Unicode MS"/>
              </a:rPr>
              <a:t>order_id</a:t>
            </a:r>
            <a:r>
              <a:rPr kumimoji="0" lang="en-US" altLang="en-US" sz="1500" b="0" i="0" u="none" strike="noStrike" cap="none" normalizeH="0" baseline="0">
                <a:ln>
                  <a:noFill/>
                </a:ln>
                <a:effectLst/>
              </a:rPr>
              <a:t>: Unique identifier for each order.</a:t>
            </a:r>
            <a:endParaRPr kumimoji="0" lang="en-US" altLang="en-US" sz="1500" b="0" i="0" u="none" strike="noStrike" cap="none" normalizeH="0" baseline="0">
              <a:ln>
                <a:noFill/>
              </a:ln>
              <a:effectLst/>
              <a:latin typeface="Arial" panose="020B0604020202020204" pitchFamily="34" charset="0"/>
            </a:endParaRP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500" b="0" i="0" u="none" strike="noStrike" cap="none" normalizeH="0" baseline="0">
                <a:ln>
                  <a:noFill/>
                </a:ln>
                <a:effectLst/>
                <a:latin typeface="Arial Unicode MS"/>
              </a:rPr>
              <a:t>date</a:t>
            </a:r>
            <a:r>
              <a:rPr kumimoji="0" lang="en-US" altLang="en-US" sz="1500" b="0" i="0" u="none" strike="noStrike" cap="none" normalizeH="0" baseline="0">
                <a:ln>
                  <a:noFill/>
                </a:ln>
                <a:effectLst/>
              </a:rPr>
              <a:t>: The date when the order was placed.</a:t>
            </a:r>
            <a:endParaRPr kumimoji="0" lang="en-US" altLang="en-US" sz="1500" b="0" i="0" u="none" strike="noStrike" cap="none" normalizeH="0" baseline="0">
              <a:ln>
                <a:noFill/>
              </a:ln>
              <a:effectLst/>
              <a:latin typeface="Arial" panose="020B0604020202020204" pitchFamily="34" charset="0"/>
            </a:endParaRP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500" b="0" i="0" u="none" strike="noStrike" cap="none" normalizeH="0" baseline="0">
                <a:ln>
                  <a:noFill/>
                </a:ln>
                <a:effectLst/>
                <a:latin typeface="Arial Unicode MS"/>
              </a:rPr>
              <a:t>time</a:t>
            </a:r>
            <a:r>
              <a:rPr kumimoji="0" lang="en-US" altLang="en-US" sz="1500" b="0" i="0" u="none" strike="noStrike" cap="none" normalizeH="0" baseline="0">
                <a:ln>
                  <a:noFill/>
                </a:ln>
                <a:effectLst/>
              </a:rPr>
              <a:t>: The time the order was placed.</a:t>
            </a:r>
            <a:endParaRPr kumimoji="0" lang="en-US" altLang="en-US" sz="15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Used to capture the timing of each customer’s order.</a:t>
            </a:r>
          </a:p>
          <a:p>
            <a:pPr marL="0" marR="0" lvl="0" indent="0" defTabSz="914400" rtl="0" eaLnBrk="0" fontAlgn="base" latinLnBrk="0" hangingPunct="0">
              <a:lnSpc>
                <a:spcPct val="130000"/>
              </a:lnSpc>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pic>
        <p:nvPicPr>
          <p:cNvPr id="8" name="Graphic 7" descr="Database">
            <a:extLst>
              <a:ext uri="{FF2B5EF4-FFF2-40B4-BE49-F238E27FC236}">
                <a16:creationId xmlns:a16="http://schemas.microsoft.com/office/drawing/2014/main" id="{98531FA7-E08C-3F57-F37F-60520F281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7967" y="1934660"/>
            <a:ext cx="2988679" cy="2988679"/>
          </a:xfrm>
          <a:prstGeom prst="rect">
            <a:avLst/>
          </a:prstGeom>
        </p:spPr>
      </p:pic>
    </p:spTree>
    <p:extLst>
      <p:ext uri="{BB962C8B-B14F-4D97-AF65-F5344CB8AC3E}">
        <p14:creationId xmlns:p14="http://schemas.microsoft.com/office/powerpoint/2010/main" val="25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45B5BEC-F039-4492-0EDB-2EEFD3D1587F}"/>
              </a:ext>
            </a:extLst>
          </p:cNvPr>
          <p:cNvSpPr>
            <a:spLocks noGrp="1"/>
          </p:cNvSpPr>
          <p:nvPr>
            <p:ph type="title"/>
          </p:nvPr>
        </p:nvSpPr>
        <p:spPr>
          <a:xfrm>
            <a:off x="992518" y="442913"/>
            <a:ext cx="5185645" cy="1639888"/>
          </a:xfrm>
        </p:spPr>
        <p:txBody>
          <a:bodyPr anchor="b">
            <a:normAutofit/>
          </a:bodyPr>
          <a:lstStyle/>
          <a:p>
            <a:pPr marL="0" marR="0" lvl="0" indent="0" defTabSz="914400" rtl="0" eaLnBrk="0" fontAlgn="base" latinLnBrk="0" hangingPunct="0">
              <a:lnSpc>
                <a:spcPct val="130000"/>
              </a:lnSpc>
              <a:spcBef>
                <a:spcPct val="0"/>
              </a:spcBef>
              <a:spcAft>
                <a:spcPts val="600"/>
              </a:spcAft>
              <a:buClrTx/>
              <a:buSzTx/>
              <a:buFontTx/>
              <a:buNone/>
              <a:tabLst/>
            </a:pPr>
            <a:r>
              <a:rPr kumimoji="0" lang="en-US" altLang="en-US" sz="3200" b="1" i="0" u="none" strike="noStrike" cap="none" normalizeH="0" baseline="0" dirty="0">
                <a:ln>
                  <a:noFill/>
                </a:ln>
                <a:effectLst/>
                <a:latin typeface="Arial" panose="020B0604020202020204" pitchFamily="34" charset="0"/>
              </a:rPr>
              <a:t>Pizza_Details Table</a:t>
            </a:r>
            <a:r>
              <a:rPr kumimoji="0" lang="en-US" altLang="en-US" sz="3200" b="0" i="0" u="none" strike="noStrike" cap="none" normalizeH="0" baseline="0" dirty="0">
                <a:ln>
                  <a:noFill/>
                </a:ln>
                <a:effectLst/>
                <a:latin typeface="Arial" panose="020B0604020202020204" pitchFamily="34" charset="0"/>
              </a:rPr>
              <a:t>:</a:t>
            </a:r>
          </a:p>
        </p:txBody>
      </p:sp>
      <p:sp>
        <p:nvSpPr>
          <p:cNvPr id="5" name="Rectangle 2">
            <a:extLst>
              <a:ext uri="{FF2B5EF4-FFF2-40B4-BE49-F238E27FC236}">
                <a16:creationId xmlns:a16="http://schemas.microsoft.com/office/drawing/2014/main" id="{7333D6AA-99E5-308C-CA10-3894B41EEF0A}"/>
              </a:ext>
            </a:extLst>
          </p:cNvPr>
          <p:cNvSpPr>
            <a:spLocks noGrp="1" noChangeArrowheads="1"/>
          </p:cNvSpPr>
          <p:nvPr>
            <p:ph idx="1"/>
          </p:nvPr>
        </p:nvSpPr>
        <p:spPr bwMode="auto">
          <a:xfrm>
            <a:off x="992519" y="2312988"/>
            <a:ext cx="5296964" cy="3651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300" b="0" i="0" u="none" strike="noStrike" cap="none" normalizeH="0" baseline="0" dirty="0">
                <a:ln>
                  <a:noFill/>
                </a:ln>
                <a:effectLst/>
                <a:latin typeface="Arial" panose="020B0604020202020204" pitchFamily="34" charset="0"/>
              </a:rPr>
              <a:t>Contains detailed information about each type of pizza offered.</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300" b="0" i="0" u="none" strike="noStrike" cap="none" normalizeH="0" baseline="0" dirty="0">
                <a:ln>
                  <a:noFill/>
                </a:ln>
                <a:effectLst/>
                <a:latin typeface="Arial" panose="020B0604020202020204" pitchFamily="34" charset="0"/>
              </a:rPr>
              <a:t>Fields include:</a:t>
            </a: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300" b="0" i="0" u="none" strike="noStrike" cap="none" normalizeH="0" baseline="0" dirty="0">
                <a:ln>
                  <a:noFill/>
                </a:ln>
                <a:effectLst/>
                <a:latin typeface="Arial Unicode MS"/>
              </a:rPr>
              <a:t>pizza_type_id</a:t>
            </a:r>
            <a:r>
              <a:rPr kumimoji="0" lang="en-US" altLang="en-US" sz="1300" b="0" i="0" u="none" strike="noStrike" cap="none" normalizeH="0" baseline="0" dirty="0">
                <a:ln>
                  <a:noFill/>
                </a:ln>
                <a:effectLst/>
              </a:rPr>
              <a:t>: Unique identifier for the type of pizza.</a:t>
            </a:r>
            <a:endParaRPr kumimoji="0" lang="en-US" altLang="en-US" sz="13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300" b="0" i="0" u="none" strike="noStrike" cap="none" normalizeH="0" baseline="0" dirty="0">
                <a:ln>
                  <a:noFill/>
                </a:ln>
                <a:effectLst/>
                <a:latin typeface="Arial Unicode MS"/>
              </a:rPr>
              <a:t>name</a:t>
            </a:r>
            <a:r>
              <a:rPr kumimoji="0" lang="en-US" altLang="en-US" sz="1300" b="0" i="0" u="none" strike="noStrike" cap="none" normalizeH="0" baseline="0" dirty="0">
                <a:ln>
                  <a:noFill/>
                </a:ln>
                <a:effectLst/>
              </a:rPr>
              <a:t>: The name of the pizza (e.g., Margherita, Pepperoni).</a:t>
            </a:r>
            <a:endParaRPr kumimoji="0" lang="en-US" altLang="en-US" sz="13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300" b="0" i="0" u="none" strike="noStrike" cap="none" normalizeH="0" baseline="0" dirty="0">
                <a:ln>
                  <a:noFill/>
                </a:ln>
                <a:effectLst/>
                <a:latin typeface="Arial Unicode MS"/>
              </a:rPr>
              <a:t>category</a:t>
            </a:r>
            <a:r>
              <a:rPr kumimoji="0" lang="en-US" altLang="en-US" sz="1300" b="0" i="0" u="none" strike="noStrike" cap="none" normalizeH="0" baseline="0" dirty="0">
                <a:ln>
                  <a:noFill/>
                </a:ln>
                <a:effectLst/>
              </a:rPr>
              <a:t>: Classifies the pizza (e.g., vegetarian, non-vegetarian).</a:t>
            </a:r>
            <a:endParaRPr kumimoji="0" lang="en-US" altLang="en-US" sz="13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300" b="0" i="0" u="none" strike="noStrike" cap="none" normalizeH="0" baseline="0" dirty="0">
                <a:ln>
                  <a:noFill/>
                </a:ln>
                <a:effectLst/>
                <a:latin typeface="Arial Unicode MS"/>
              </a:rPr>
              <a:t>ingredients</a:t>
            </a:r>
            <a:r>
              <a:rPr kumimoji="0" lang="en-US" altLang="en-US" sz="1300" b="0" i="0" u="none" strike="noStrike" cap="none" normalizeH="0" baseline="0" dirty="0">
                <a:ln>
                  <a:noFill/>
                </a:ln>
                <a:effectLst/>
              </a:rPr>
              <a:t>: A list of ingredients for each pizza type.</a:t>
            </a:r>
            <a:endParaRPr kumimoji="0" lang="en-US" altLang="en-US" sz="13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300" b="0" i="0" u="none" strike="noStrike" cap="none" normalizeH="0" baseline="0" dirty="0">
                <a:ln>
                  <a:noFill/>
                </a:ln>
                <a:effectLst/>
                <a:latin typeface="Arial" panose="020B0604020202020204" pitchFamily="34" charset="0"/>
              </a:rPr>
              <a:t>Helps categorize pizzas and provides detailed menu information for customers and management.</a:t>
            </a:r>
          </a:p>
          <a:p>
            <a:pPr marL="0" marR="0" lvl="0" indent="0" defTabSz="914400" rtl="0" eaLnBrk="0" fontAlgn="base" latinLnBrk="0" hangingPunct="0">
              <a:lnSpc>
                <a:spcPct val="130000"/>
              </a:lnSpc>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pic>
        <p:nvPicPr>
          <p:cNvPr id="8" name="Graphic 7" descr="Database">
            <a:extLst>
              <a:ext uri="{FF2B5EF4-FFF2-40B4-BE49-F238E27FC236}">
                <a16:creationId xmlns:a16="http://schemas.microsoft.com/office/drawing/2014/main" id="{98531FA7-E08C-3F57-F37F-60520F281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7967" y="1934660"/>
            <a:ext cx="2988679" cy="2988679"/>
          </a:xfrm>
          <a:prstGeom prst="rect">
            <a:avLst/>
          </a:prstGeom>
        </p:spPr>
      </p:pic>
    </p:spTree>
    <p:extLst>
      <p:ext uri="{BB962C8B-B14F-4D97-AF65-F5344CB8AC3E}">
        <p14:creationId xmlns:p14="http://schemas.microsoft.com/office/powerpoint/2010/main" val="204091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45B5BEC-F039-4492-0EDB-2EEFD3D1587F}"/>
              </a:ext>
            </a:extLst>
          </p:cNvPr>
          <p:cNvSpPr>
            <a:spLocks noGrp="1"/>
          </p:cNvSpPr>
          <p:nvPr>
            <p:ph type="title"/>
          </p:nvPr>
        </p:nvSpPr>
        <p:spPr>
          <a:xfrm>
            <a:off x="992518" y="442913"/>
            <a:ext cx="5185645" cy="1639888"/>
          </a:xfrm>
        </p:spPr>
        <p:txBody>
          <a:bodyPr anchor="b">
            <a:normAutofit/>
          </a:bodyPr>
          <a:lstStyle/>
          <a:p>
            <a:pPr marL="0" marR="0" lvl="0" indent="0" defTabSz="914400" rtl="0" eaLnBrk="0" fontAlgn="base" latinLnBrk="0" hangingPunct="0">
              <a:lnSpc>
                <a:spcPct val="130000"/>
              </a:lnSpc>
              <a:spcBef>
                <a:spcPct val="0"/>
              </a:spcBef>
              <a:spcAft>
                <a:spcPts val="600"/>
              </a:spcAft>
              <a:buClrTx/>
              <a:buSzTx/>
              <a:buFontTx/>
              <a:buNone/>
              <a:tabLst/>
            </a:pPr>
            <a:r>
              <a:rPr kumimoji="0" lang="en-US" altLang="en-US" sz="3200" b="1" i="0" u="none" strike="noStrike" cap="none" normalizeH="0" baseline="0" dirty="0">
                <a:ln>
                  <a:noFill/>
                </a:ln>
                <a:effectLst/>
                <a:latin typeface="Arial" panose="020B0604020202020204" pitchFamily="34" charset="0"/>
              </a:rPr>
              <a:t>Pizzas Table</a:t>
            </a:r>
            <a:r>
              <a:rPr kumimoji="0" lang="en-US" altLang="en-US" sz="3200" b="0" i="0" u="none" strike="noStrike" cap="none" normalizeH="0" baseline="0" dirty="0">
                <a:ln>
                  <a:noFill/>
                </a:ln>
                <a:effectLst/>
                <a:latin typeface="Arial" panose="020B0604020202020204" pitchFamily="34" charset="0"/>
              </a:rPr>
              <a:t>:</a:t>
            </a:r>
          </a:p>
        </p:txBody>
      </p:sp>
      <p:sp>
        <p:nvSpPr>
          <p:cNvPr id="3" name="Rectangle 1">
            <a:extLst>
              <a:ext uri="{FF2B5EF4-FFF2-40B4-BE49-F238E27FC236}">
                <a16:creationId xmlns:a16="http://schemas.microsoft.com/office/drawing/2014/main" id="{41F291A0-A4AB-0E6C-4B60-EEA73EDC8391}"/>
              </a:ext>
            </a:extLst>
          </p:cNvPr>
          <p:cNvSpPr>
            <a:spLocks noGrp="1" noChangeArrowheads="1"/>
          </p:cNvSpPr>
          <p:nvPr>
            <p:ph idx="1"/>
          </p:nvPr>
        </p:nvSpPr>
        <p:spPr bwMode="auto">
          <a:xfrm>
            <a:off x="992519" y="2312988"/>
            <a:ext cx="5296964" cy="3651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Defines the available pizza variations (in terms of size and price).</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Fields include:</a:t>
            </a: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dirty="0" err="1">
                <a:ln>
                  <a:noFill/>
                </a:ln>
                <a:effectLst/>
                <a:latin typeface="Arial Unicode MS"/>
              </a:rPr>
              <a:t>pizza_id</a:t>
            </a:r>
            <a:r>
              <a:rPr kumimoji="0" lang="en-US" altLang="en-US" sz="1100" b="0" i="0" u="none" strike="noStrike" cap="none" normalizeH="0" baseline="0" dirty="0">
                <a:ln>
                  <a:noFill/>
                </a:ln>
                <a:effectLst/>
              </a:rPr>
              <a:t>: Unique identifier for each specific pizza.</a:t>
            </a:r>
            <a:endParaRPr kumimoji="0" lang="en-US" altLang="en-US" sz="11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Unicode MS"/>
              </a:rPr>
              <a:t>pizza_type_id</a:t>
            </a:r>
            <a:r>
              <a:rPr kumimoji="0" lang="en-US" altLang="en-US" sz="1100" b="0" i="0" u="none" strike="noStrike" cap="none" normalizeH="0" baseline="0" dirty="0">
                <a:ln>
                  <a:noFill/>
                </a:ln>
                <a:effectLst/>
              </a:rPr>
              <a:t>: Links the pizza to a type from the </a:t>
            </a:r>
            <a:r>
              <a:rPr kumimoji="0" lang="en-US" altLang="en-US" sz="1100" b="1" i="0" u="none" strike="noStrike" cap="none" normalizeH="0" baseline="0" dirty="0">
                <a:ln>
                  <a:noFill/>
                </a:ln>
                <a:effectLst/>
                <a:latin typeface="Arial" panose="020B0604020202020204" pitchFamily="34" charset="0"/>
              </a:rPr>
              <a:t>pizza_details</a:t>
            </a:r>
            <a:r>
              <a:rPr kumimoji="0" lang="en-US" altLang="en-US" sz="1100" b="0" i="0" u="none" strike="noStrike" cap="none" normalizeH="0" baseline="0" dirty="0">
                <a:ln>
                  <a:noFill/>
                </a:ln>
                <a:effectLst/>
                <a:latin typeface="Arial" panose="020B0604020202020204" pitchFamily="34" charset="0"/>
              </a:rPr>
              <a:t> table.</a:t>
            </a: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Unicode MS"/>
              </a:rPr>
              <a:t>size</a:t>
            </a:r>
            <a:r>
              <a:rPr kumimoji="0" lang="en-US" altLang="en-US" sz="1100" b="0" i="0" u="none" strike="noStrike" cap="none" normalizeH="0" baseline="0" dirty="0">
                <a:ln>
                  <a:noFill/>
                </a:ln>
                <a:effectLst/>
              </a:rPr>
              <a:t>: Specifies the size of the pizza (e.g., small, medium, large).</a:t>
            </a:r>
            <a:endParaRPr kumimoji="0" lang="en-US" altLang="en-US" sz="11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Unicode MS"/>
              </a:rPr>
              <a:t>price</a:t>
            </a:r>
            <a:r>
              <a:rPr kumimoji="0" lang="en-US" altLang="en-US" sz="1100" b="0" i="0" u="none" strike="noStrike" cap="none" normalizeH="0" baseline="0" dirty="0">
                <a:ln>
                  <a:noFill/>
                </a:ln>
                <a:effectLst/>
              </a:rPr>
              <a:t>: The price of the pizza based on its size.</a:t>
            </a:r>
            <a:endParaRPr kumimoji="0" lang="en-US" altLang="en-US" sz="11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Provides information for different pizza sizes and their corresponding prices, enabling flexible pricing options for customers.</a:t>
            </a:r>
          </a:p>
          <a:p>
            <a:pPr marL="0" marR="0" lvl="0" indent="0" defTabSz="914400" rtl="0" eaLnBrk="0" fontAlgn="base" latinLnBrk="0" hangingPunct="0">
              <a:lnSpc>
                <a:spcPct val="130000"/>
              </a:lnSpc>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pic>
        <p:nvPicPr>
          <p:cNvPr id="8" name="Graphic 7" descr="Database">
            <a:extLst>
              <a:ext uri="{FF2B5EF4-FFF2-40B4-BE49-F238E27FC236}">
                <a16:creationId xmlns:a16="http://schemas.microsoft.com/office/drawing/2014/main" id="{98531FA7-E08C-3F57-F37F-60520F281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7967" y="1934660"/>
            <a:ext cx="2988679" cy="2988679"/>
          </a:xfrm>
          <a:prstGeom prst="rect">
            <a:avLst/>
          </a:prstGeom>
        </p:spPr>
      </p:pic>
    </p:spTree>
    <p:extLst>
      <p:ext uri="{BB962C8B-B14F-4D97-AF65-F5344CB8AC3E}">
        <p14:creationId xmlns:p14="http://schemas.microsoft.com/office/powerpoint/2010/main" val="45670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45B5BEC-F039-4492-0EDB-2EEFD3D1587F}"/>
              </a:ext>
            </a:extLst>
          </p:cNvPr>
          <p:cNvSpPr>
            <a:spLocks noGrp="1"/>
          </p:cNvSpPr>
          <p:nvPr>
            <p:ph type="title"/>
          </p:nvPr>
        </p:nvSpPr>
        <p:spPr>
          <a:xfrm>
            <a:off x="992518" y="442913"/>
            <a:ext cx="5183986" cy="1639888"/>
          </a:xfrm>
        </p:spPr>
        <p:txBody>
          <a:bodyPr anchor="b">
            <a:normAutofit/>
          </a:bodyPr>
          <a:lstStyle/>
          <a:p>
            <a:pPr marL="0" marR="0" lvl="0" indent="0" defTabSz="914400" rtl="0" eaLnBrk="0" fontAlgn="base" latinLnBrk="0" hangingPunct="0">
              <a:spcBef>
                <a:spcPct val="0"/>
              </a:spcBef>
              <a:spcAft>
                <a:spcPts val="600"/>
              </a:spcAft>
              <a:buClrTx/>
              <a:buSzTx/>
              <a:buFontTx/>
              <a:buNone/>
              <a:tabLst/>
            </a:pPr>
            <a:r>
              <a:rPr lang="en-IN" b="1" dirty="0"/>
              <a:t>Order_Details Table</a:t>
            </a:r>
            <a:r>
              <a:rPr lang="en-IN" dirty="0"/>
              <a:t>:</a:t>
            </a:r>
            <a:endParaRPr kumimoji="0" lang="en-US" altLang="en-US" b="0" i="0" u="none"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a16="http://schemas.microsoft.com/office/drawing/2014/main" id="{B0EDAF77-35BF-77B4-9381-3C18CB251900}"/>
              </a:ext>
            </a:extLst>
          </p:cNvPr>
          <p:cNvSpPr>
            <a:spLocks noGrp="1" noChangeArrowheads="1"/>
          </p:cNvSpPr>
          <p:nvPr>
            <p:ph idx="1"/>
          </p:nvPr>
        </p:nvSpPr>
        <p:spPr bwMode="auto">
          <a:xfrm>
            <a:off x="992519" y="2312988"/>
            <a:ext cx="5183986" cy="3651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30000"/>
              </a:lnSpc>
              <a:spcBef>
                <a:spcPct val="0"/>
              </a:spcBef>
              <a:spcAft>
                <a:spcPts val="600"/>
              </a:spcAft>
              <a:buClrTx/>
              <a:buSzTx/>
              <a:buFontTx/>
              <a:buNone/>
              <a:tabLst/>
            </a:pPr>
            <a:endParaRPr kumimoji="0" lang="en-US" altLang="en-US" sz="11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a:ln>
                  <a:noFill/>
                </a:ln>
                <a:effectLst/>
                <a:latin typeface="Arial" panose="020B0604020202020204" pitchFamily="34" charset="0"/>
              </a:rPr>
              <a:t>Records the specific pizzas ordered, along with their quantities.</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a:ln>
                  <a:noFill/>
                </a:ln>
                <a:effectLst/>
                <a:latin typeface="Arial" panose="020B0604020202020204" pitchFamily="34" charset="0"/>
              </a:rPr>
              <a:t>Fields include:</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a:ln>
                  <a:noFill/>
                </a:ln>
                <a:effectLst/>
                <a:latin typeface="Arial Unicode MS"/>
              </a:rPr>
              <a:t>order_details_id</a:t>
            </a:r>
            <a:r>
              <a:rPr kumimoji="0" lang="en-US" altLang="en-US" sz="1100" b="0" i="0" u="none" strike="noStrike" cap="none" normalizeH="0" baseline="0">
                <a:ln>
                  <a:noFill/>
                </a:ln>
                <a:effectLst/>
              </a:rPr>
              <a:t>: Unique identifier for each order detail entry.</a:t>
            </a:r>
            <a:endParaRPr kumimoji="0" lang="en-US" altLang="en-US" sz="11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a:ln>
                  <a:noFill/>
                </a:ln>
                <a:effectLst/>
                <a:latin typeface="Arial Unicode MS"/>
              </a:rPr>
              <a:t>order_id</a:t>
            </a:r>
            <a:r>
              <a:rPr kumimoji="0" lang="en-US" altLang="en-US" sz="1100" b="0" i="0" u="none" strike="noStrike" cap="none" normalizeH="0" baseline="0">
                <a:ln>
                  <a:noFill/>
                </a:ln>
                <a:effectLst/>
              </a:rPr>
              <a:t>: Links to the relevant order in the </a:t>
            </a:r>
            <a:r>
              <a:rPr kumimoji="0" lang="en-US" altLang="en-US" sz="1100" b="1" i="0" u="none" strike="noStrike" cap="none" normalizeH="0" baseline="0">
                <a:ln>
                  <a:noFill/>
                </a:ln>
                <a:effectLst/>
                <a:latin typeface="Arial" panose="020B0604020202020204" pitchFamily="34" charset="0"/>
              </a:rPr>
              <a:t>orders</a:t>
            </a:r>
            <a:r>
              <a:rPr kumimoji="0" lang="en-US" altLang="en-US" sz="1100" b="0" i="0" u="none" strike="noStrike" cap="none" normalizeH="0" baseline="0">
                <a:ln>
                  <a:noFill/>
                </a:ln>
                <a:effectLst/>
                <a:latin typeface="Arial" panose="020B0604020202020204" pitchFamily="34" charset="0"/>
              </a:rPr>
              <a:t> table.</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a:ln>
                  <a:noFill/>
                </a:ln>
                <a:effectLst/>
                <a:latin typeface="Arial Unicode MS"/>
              </a:rPr>
              <a:t>pizza_id</a:t>
            </a:r>
            <a:r>
              <a:rPr kumimoji="0" lang="en-US" altLang="en-US" sz="1100" b="0" i="0" u="none" strike="noStrike" cap="none" normalizeH="0" baseline="0">
                <a:ln>
                  <a:noFill/>
                </a:ln>
                <a:effectLst/>
              </a:rPr>
              <a:t>: References the pizza from the </a:t>
            </a:r>
            <a:r>
              <a:rPr kumimoji="0" lang="en-US" altLang="en-US" sz="1100" b="1" i="0" u="none" strike="noStrike" cap="none" normalizeH="0" baseline="0">
                <a:ln>
                  <a:noFill/>
                </a:ln>
                <a:effectLst/>
                <a:latin typeface="Arial" panose="020B0604020202020204" pitchFamily="34" charset="0"/>
              </a:rPr>
              <a:t>pizzas</a:t>
            </a:r>
            <a:r>
              <a:rPr kumimoji="0" lang="en-US" altLang="en-US" sz="1100" b="0" i="0" u="none" strike="noStrike" cap="none" normalizeH="0" baseline="0">
                <a:ln>
                  <a:noFill/>
                </a:ln>
                <a:effectLst/>
                <a:latin typeface="Arial" panose="020B0604020202020204" pitchFamily="34" charset="0"/>
              </a:rPr>
              <a:t> table.</a:t>
            </a: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a:ln>
                  <a:noFill/>
                </a:ln>
                <a:effectLst/>
                <a:latin typeface="Arial Unicode MS"/>
              </a:rPr>
              <a:t>quantity</a:t>
            </a:r>
            <a:r>
              <a:rPr kumimoji="0" lang="en-US" altLang="en-US" sz="1100" b="0" i="0" u="none" strike="noStrike" cap="none" normalizeH="0" baseline="0">
                <a:ln>
                  <a:noFill/>
                </a:ln>
                <a:effectLst/>
              </a:rPr>
              <a:t>: Specifies how many of each pizza was ordered.</a:t>
            </a:r>
            <a:endParaRPr kumimoji="0" lang="en-US" altLang="en-US" sz="11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30000"/>
              </a:lnSpc>
              <a:spcBef>
                <a:spcPct val="0"/>
              </a:spcBef>
              <a:spcAft>
                <a:spcPts val="600"/>
              </a:spcAft>
              <a:buClrTx/>
              <a:buSzTx/>
              <a:buFontTx/>
              <a:buChar char="•"/>
              <a:tabLst/>
            </a:pPr>
            <a:r>
              <a:rPr kumimoji="0" lang="en-US" altLang="en-US" sz="1100" b="0" i="0" u="none" strike="noStrike" cap="none" normalizeH="0" baseline="0">
                <a:ln>
                  <a:noFill/>
                </a:ln>
                <a:effectLst/>
                <a:latin typeface="Arial" panose="020B0604020202020204" pitchFamily="34" charset="0"/>
              </a:rPr>
              <a:t>Acts as a junction table to capture the detailed breakdown of each order. </a:t>
            </a:r>
          </a:p>
        </p:txBody>
      </p:sp>
      <p:sp>
        <p:nvSpPr>
          <p:cNvPr id="15"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Graphic 7" descr="Database">
            <a:extLst>
              <a:ext uri="{FF2B5EF4-FFF2-40B4-BE49-F238E27FC236}">
                <a16:creationId xmlns:a16="http://schemas.microsoft.com/office/drawing/2014/main" id="{98531FA7-E08C-3F57-F37F-60520F281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3049" y="1804297"/>
            <a:ext cx="3249406" cy="3249406"/>
          </a:xfrm>
          <a:prstGeom prst="rect">
            <a:avLst/>
          </a:prstGeom>
        </p:spPr>
      </p:pic>
    </p:spTree>
    <p:extLst>
      <p:ext uri="{BB962C8B-B14F-4D97-AF65-F5344CB8AC3E}">
        <p14:creationId xmlns:p14="http://schemas.microsoft.com/office/powerpoint/2010/main" val="6063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7A5AE78-610D-6763-B462-C4EF46F8F9FB}"/>
              </a:ext>
            </a:extLst>
          </p:cNvPr>
          <p:cNvSpPr>
            <a:spLocks noGrp="1"/>
          </p:cNvSpPr>
          <p:nvPr>
            <p:ph type="title"/>
          </p:nvPr>
        </p:nvSpPr>
        <p:spPr>
          <a:xfrm>
            <a:off x="992518" y="442913"/>
            <a:ext cx="5183986" cy="1639888"/>
          </a:xfrm>
        </p:spPr>
        <p:txBody>
          <a:bodyPr anchor="b">
            <a:normAutofit/>
          </a:bodyPr>
          <a:lstStyle/>
          <a:p>
            <a:r>
              <a:rPr lang="en-IN" b="1" dirty="0"/>
              <a:t>Project Workflow</a:t>
            </a:r>
            <a:r>
              <a:rPr lang="en-IN" dirty="0"/>
              <a:t>:</a:t>
            </a:r>
          </a:p>
        </p:txBody>
      </p:sp>
      <p:sp>
        <p:nvSpPr>
          <p:cNvPr id="3" name="Content Placeholder 2">
            <a:extLst>
              <a:ext uri="{FF2B5EF4-FFF2-40B4-BE49-F238E27FC236}">
                <a16:creationId xmlns:a16="http://schemas.microsoft.com/office/drawing/2014/main" id="{AC3D1AC1-CE53-174B-41AC-8288B907C54F}"/>
              </a:ext>
            </a:extLst>
          </p:cNvPr>
          <p:cNvSpPr>
            <a:spLocks noGrp="1"/>
          </p:cNvSpPr>
          <p:nvPr>
            <p:ph idx="1"/>
          </p:nvPr>
        </p:nvSpPr>
        <p:spPr>
          <a:xfrm>
            <a:off x="992519" y="2312988"/>
            <a:ext cx="5183986" cy="3651250"/>
          </a:xfrm>
        </p:spPr>
        <p:txBody>
          <a:bodyPr>
            <a:normAutofit/>
          </a:bodyPr>
          <a:lstStyle/>
          <a:p>
            <a:pPr>
              <a:lnSpc>
                <a:spcPct val="130000"/>
              </a:lnSpc>
              <a:buFont typeface="+mj-lt"/>
              <a:buAutoNum type="arabicPeriod"/>
            </a:pPr>
            <a:r>
              <a:rPr lang="en-US" sz="900" b="1" dirty="0"/>
              <a:t>Order Placement</a:t>
            </a:r>
            <a:r>
              <a:rPr lang="en-US" sz="900" dirty="0"/>
              <a:t>: Customers place their orders, selecting pizzas of different sizes and quantities.</a:t>
            </a:r>
          </a:p>
          <a:p>
            <a:pPr>
              <a:lnSpc>
                <a:spcPct val="130000"/>
              </a:lnSpc>
              <a:buFont typeface="+mj-lt"/>
              <a:buAutoNum type="arabicPeriod"/>
            </a:pPr>
            <a:r>
              <a:rPr lang="en-US" sz="900" b="1" dirty="0"/>
              <a:t>Order Recording</a:t>
            </a:r>
            <a:r>
              <a:rPr lang="en-US" sz="900" dirty="0"/>
              <a:t>: The </a:t>
            </a:r>
            <a:r>
              <a:rPr lang="en-US" sz="900" b="1" dirty="0"/>
              <a:t>orders</a:t>
            </a:r>
            <a:r>
              <a:rPr lang="en-US" sz="900" dirty="0"/>
              <a:t> table records when the order was placed (date and time), while the </a:t>
            </a:r>
            <a:r>
              <a:rPr lang="en-US" sz="900" b="1" dirty="0"/>
              <a:t>order_details</a:t>
            </a:r>
            <a:r>
              <a:rPr lang="en-US" sz="900" dirty="0"/>
              <a:t> table stores the specific pizzas ordered and their quantities.</a:t>
            </a:r>
          </a:p>
          <a:p>
            <a:pPr>
              <a:lnSpc>
                <a:spcPct val="130000"/>
              </a:lnSpc>
              <a:buFont typeface="+mj-lt"/>
              <a:buAutoNum type="arabicPeriod"/>
            </a:pPr>
            <a:r>
              <a:rPr lang="en-US" sz="900" b="1" dirty="0"/>
              <a:t>Pizza Information</a:t>
            </a:r>
            <a:r>
              <a:rPr lang="en-US" sz="900" dirty="0"/>
              <a:t>: The </a:t>
            </a:r>
            <a:r>
              <a:rPr lang="en-US" sz="900" b="1" dirty="0"/>
              <a:t>pizza_details</a:t>
            </a:r>
            <a:r>
              <a:rPr lang="en-US" sz="900" dirty="0"/>
              <a:t> table provides detailed information about pizza types, including ingredients and categories, while the </a:t>
            </a:r>
            <a:r>
              <a:rPr lang="en-US" sz="900" b="1" dirty="0"/>
              <a:t>pizzas</a:t>
            </a:r>
            <a:r>
              <a:rPr lang="en-US" sz="900" dirty="0"/>
              <a:t> table records variations in size and price.</a:t>
            </a:r>
          </a:p>
          <a:p>
            <a:pPr>
              <a:lnSpc>
                <a:spcPct val="130000"/>
              </a:lnSpc>
              <a:buFont typeface="+mj-lt"/>
              <a:buAutoNum type="arabicPeriod"/>
            </a:pPr>
            <a:r>
              <a:rPr lang="en-US" sz="900" b="1" dirty="0"/>
              <a:t>Order Management</a:t>
            </a:r>
            <a:r>
              <a:rPr lang="en-US" sz="900" dirty="0"/>
              <a:t>: The system manages and tracks each order, ensuring an organized structure for customer satisfaction and inventory management.</a:t>
            </a:r>
          </a:p>
          <a:p>
            <a:pPr>
              <a:lnSpc>
                <a:spcPct val="130000"/>
              </a:lnSpc>
            </a:pPr>
            <a:r>
              <a:rPr lang="en-US" sz="900" dirty="0"/>
              <a:t>This database system ensures a smooth and organized process for managing orders, pizza details, and order transactions, making it easier for Pizza Hut to handle its day-to-day operations.</a:t>
            </a:r>
          </a:p>
          <a:p>
            <a:pPr>
              <a:lnSpc>
                <a:spcPct val="130000"/>
              </a:lnSpc>
            </a:pPr>
            <a:endParaRPr lang="en-IN" sz="900" dirty="0"/>
          </a:p>
        </p:txBody>
      </p:sp>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Graphic 6" descr="Report Add">
            <a:extLst>
              <a:ext uri="{FF2B5EF4-FFF2-40B4-BE49-F238E27FC236}">
                <a16:creationId xmlns:a16="http://schemas.microsoft.com/office/drawing/2014/main" id="{3F6BBAF0-67AB-75C7-1DE4-755FB2D28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3049" y="1804297"/>
            <a:ext cx="3249406" cy="3249406"/>
          </a:xfrm>
          <a:prstGeom prst="rect">
            <a:avLst/>
          </a:prstGeom>
        </p:spPr>
      </p:pic>
    </p:spTree>
    <p:extLst>
      <p:ext uri="{BB962C8B-B14F-4D97-AF65-F5344CB8AC3E}">
        <p14:creationId xmlns:p14="http://schemas.microsoft.com/office/powerpoint/2010/main" val="278304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7" name="Content Placeholder 16" descr="A screenshot of a computer&#10;&#10;Description automatically generated">
            <a:extLst>
              <a:ext uri="{FF2B5EF4-FFF2-40B4-BE49-F238E27FC236}">
                <a16:creationId xmlns:a16="http://schemas.microsoft.com/office/drawing/2014/main" id="{6089226B-D61F-AAD8-33E0-A31C718AFFFC}"/>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26" name="Freeform: Shape 25">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8" name="Freeform: Shape 27">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4B9956F-0751-F54A-7F13-387E6899FCAF}"/>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3000"/>
              <a:t>Retrieve the total number of orders placed.</a:t>
            </a:r>
            <a:endParaRPr lang="en-IN" sz="3000"/>
          </a:p>
        </p:txBody>
      </p:sp>
      <p:pic>
        <p:nvPicPr>
          <p:cNvPr id="19" name="Content Placeholder 18" descr="A screenshot of a computer&#10;&#10;Description automatically generated">
            <a:extLst>
              <a:ext uri="{FF2B5EF4-FFF2-40B4-BE49-F238E27FC236}">
                <a16:creationId xmlns:a16="http://schemas.microsoft.com/office/drawing/2014/main" id="{8DC34BDF-B7DC-2056-5AE1-D542F044B0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63772" y="4144911"/>
            <a:ext cx="1200318" cy="743054"/>
          </a:xfrm>
        </p:spPr>
      </p:pic>
    </p:spTree>
    <p:extLst>
      <p:ext uri="{BB962C8B-B14F-4D97-AF65-F5344CB8AC3E}">
        <p14:creationId xmlns:p14="http://schemas.microsoft.com/office/powerpoint/2010/main" val="355964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45ED6920-FA1C-D40B-1E5C-D7F1F146E0A2}"/>
              </a:ext>
            </a:extLst>
          </p:cNvPr>
          <p:cNvPicPr>
            <a:picLocks noChangeAspect="1"/>
          </p:cNvPicPr>
          <p:nvPr/>
        </p:nvPicPr>
        <p:blipFill>
          <a:blip r:embed="rId2">
            <a:extLst>
              <a:ext uri="{28A0092B-C50C-407E-A947-70E740481C1C}">
                <a14:useLocalDpi xmlns:a14="http://schemas.microsoft.com/office/drawing/2010/main" val="0"/>
              </a:ext>
            </a:extLst>
          </a:blip>
          <a:srcRect r="18413"/>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1A01DD1-4997-3642-89D0-8EF69561C190}"/>
              </a:ext>
            </a:extLst>
          </p:cNvPr>
          <p:cNvSpPr>
            <a:spLocks noGrp="1"/>
          </p:cNvSpPr>
          <p:nvPr>
            <p:ph type="title"/>
          </p:nvPr>
        </p:nvSpPr>
        <p:spPr>
          <a:xfrm>
            <a:off x="8046720" y="1045596"/>
            <a:ext cx="3689406" cy="1944371"/>
          </a:xfrm>
        </p:spPr>
        <p:txBody>
          <a:bodyPr anchor="b">
            <a:normAutofit/>
          </a:bodyPr>
          <a:lstStyle/>
          <a:p>
            <a:pPr>
              <a:lnSpc>
                <a:spcPct val="120000"/>
              </a:lnSpc>
            </a:pPr>
            <a:r>
              <a:rPr lang="en-US" sz="2200"/>
              <a:t>Calculate the total revenue generated from pizza sales.</a:t>
            </a:r>
            <a:endParaRPr lang="en-IN" sz="2200"/>
          </a:p>
        </p:txBody>
      </p:sp>
      <p:pic>
        <p:nvPicPr>
          <p:cNvPr id="7" name="Content Placeholder 6" descr="A screenshot of a computer&#10;&#10;Description automatically generated">
            <a:extLst>
              <a:ext uri="{FF2B5EF4-FFF2-40B4-BE49-F238E27FC236}">
                <a16:creationId xmlns:a16="http://schemas.microsoft.com/office/drawing/2014/main" id="{0743AD82-183A-A1EE-889B-58DD3128C8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20878" y="3940095"/>
            <a:ext cx="1486107" cy="1152686"/>
          </a:xfrm>
        </p:spPr>
      </p:pic>
    </p:spTree>
    <p:extLst>
      <p:ext uri="{BB962C8B-B14F-4D97-AF65-F5344CB8AC3E}">
        <p14:creationId xmlns:p14="http://schemas.microsoft.com/office/powerpoint/2010/main" val="1730210205"/>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40</TotalTime>
  <Words>782</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Meiryo</vt:lpstr>
      <vt:lpstr>Arial</vt:lpstr>
      <vt:lpstr>Arial Unicode MS</vt:lpstr>
      <vt:lpstr>Corbel</vt:lpstr>
      <vt:lpstr>SketchLinesVTI</vt:lpstr>
      <vt:lpstr>Pizza Hut Sales</vt:lpstr>
      <vt:lpstr>Overview about project </vt:lpstr>
      <vt:lpstr>Key Tables and Their Roles:</vt:lpstr>
      <vt:lpstr>Pizza_Details Table:</vt:lpstr>
      <vt:lpstr>Pizzas Table:</vt:lpstr>
      <vt:lpstr>Order_Details Table:</vt:lpstr>
      <vt:lpstr>Project Workflow:</vt:lpstr>
      <vt:lpstr>Retrieve the total number of orders placed.</vt:lpstr>
      <vt:lpstr>Calculate the total revenue generated from pizza sales.</vt:lpstr>
      <vt:lpstr>Identify the highest-priced pizza.</vt:lpstr>
      <vt:lpstr>Identify the most common pizza size ordered.</vt:lpstr>
      <vt:lpstr>List the top 5 most ordered pizza types along with their quantities.</vt:lpstr>
      <vt:lpstr>Join the necessary tables to find the total quantity of each pizza category ordered.</vt:lpstr>
      <vt:lpstr>Determine the distribution of orders by hour of the day.</vt:lpstr>
      <vt:lpstr>Join relevant tables to find the category-wise distribution of pizzas.</vt:lpstr>
      <vt:lpstr>Group the orders by date and calculate the average number of pizzas ordered per day.</vt:lpstr>
      <vt:lpstr>Determine the top 3 most ordered pizza types based on revenue.</vt:lpstr>
      <vt:lpstr>Calculate the percentage contribution of each pizza type to total revenue.</vt:lpstr>
      <vt:lpstr>Analyze the cumulative revenue generated over time.</vt:lpstr>
      <vt:lpstr>Determine the top 3 most ordered pizza types based on revenue for each pizza category.</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jash aswani</dc:creator>
  <cp:lastModifiedBy>jash aswani</cp:lastModifiedBy>
  <cp:revision>2</cp:revision>
  <dcterms:created xsi:type="dcterms:W3CDTF">2024-09-15T10:06:09Z</dcterms:created>
  <dcterms:modified xsi:type="dcterms:W3CDTF">2024-09-15T10:46:15Z</dcterms:modified>
</cp:coreProperties>
</file>