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310" r:id="rId2"/>
    <p:sldId id="311" r:id="rId3"/>
    <p:sldId id="312" r:id="rId4"/>
    <p:sldId id="307" r:id="rId5"/>
    <p:sldId id="313" r:id="rId6"/>
    <p:sldId id="314" r:id="rId7"/>
    <p:sldId id="315" r:id="rId8"/>
    <p:sldId id="300" r:id="rId9"/>
    <p:sldId id="318" r:id="rId10"/>
    <p:sldId id="302" r:id="rId11"/>
    <p:sldId id="308" r:id="rId12"/>
    <p:sldId id="303" r:id="rId13"/>
    <p:sldId id="304" r:id="rId14"/>
    <p:sldId id="305" r:id="rId15"/>
    <p:sldId id="309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Oswald ExtraLight" panose="00000300000000000000" pitchFamily="2" charset="0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E47D6-FB8E-4F83-914F-3B58BE08F297}">
  <a:tblStyle styleId="{E74E47D6-FB8E-4F83-914F-3B58BE08F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85" autoAdjust="0"/>
  </p:normalViewPr>
  <p:slideViewPr>
    <p:cSldViewPr snapToGrid="0">
      <p:cViewPr varScale="1">
        <p:scale>
          <a:sx n="98" d="100"/>
          <a:sy n="98" d="100"/>
        </p:scale>
        <p:origin x="1018" y="77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45D3E11C-F235-BB79-3781-360F118D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1D4710C9-E21F-7C4E-8650-0C78D3830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C0B7DE9D-0A96-D5CC-1476-4C8364AFF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3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C97B300C-465C-AF3E-D1DC-88274AE6E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E45E9400-EA03-A7E0-EC17-E02052822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C45809E1-ACDB-BF8E-A4C3-AB53C7858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64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AA604910-DF83-4ADF-E187-C4112E8A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9D371468-5604-CDA3-4EA5-C8DE88063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1C28AF32-A642-7AAB-EC35-D863E7F3F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61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72DC722E-95BF-478A-98E6-3F26716F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9EA2F656-57C2-926A-6747-224B73547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49BEF681-920E-25C4-B745-197421DDD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110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563F2C8D-4268-726B-7DC1-7B3B042DA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13A76A99-5528-BA2B-F25E-D4A1B4085A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CF70A9C5-B240-5DA7-8C97-2D28DF0D7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03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D1FB0C1D-2D98-EEBA-0856-C5470DAB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A1B76425-CA13-CE46-6500-10F43E312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5C9082AF-71B3-D56E-CD83-28A788E36E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5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E4395F72-1726-D8A4-4A6C-7C624EEE6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14E8D5B7-B403-8F56-A226-99CF3ACC2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FAB1F55A-F926-0E46-DD01-C7E0ED1B4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19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391E0E8D-5C6E-D30D-2C2A-29B8BCFFA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9C30C832-079E-2C7B-2BA4-61EE9BF44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0DE4D9F5-7DAA-E683-62A1-6BDFBDCD6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69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0B1C45D0-1E31-049B-6E0A-7A072C97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>
            <a:extLst>
              <a:ext uri="{FF2B5EF4-FFF2-40B4-BE49-F238E27FC236}">
                <a16:creationId xmlns:a16="http://schemas.microsoft.com/office/drawing/2014/main" id="{CFBAE9D2-0BF7-E5AD-9604-881645A53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>
            <a:extLst>
              <a:ext uri="{FF2B5EF4-FFF2-40B4-BE49-F238E27FC236}">
                <a16:creationId xmlns:a16="http://schemas.microsoft.com/office/drawing/2014/main" id="{6BB0BC41-330A-2EA3-78CB-381A89819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02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112200"/>
            <a:ext cx="7704000" cy="3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972450" y="539500"/>
            <a:ext cx="71991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5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98478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sut/py-googletrans" TargetMode="External"/><Relationship Id="rId5" Type="http://schemas.openxmlformats.org/officeDocument/2006/relationships/hyperlink" Target="https://pymupdf.readthedocs.io/" TargetMode="External"/><Relationship Id="rId4" Type="http://schemas.openxmlformats.org/officeDocument/2006/relationships/hyperlink" Target="https://dblp.org/rec/conf/ic3k/YuZ02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116B-1521-EA54-1944-B593B537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89" y="108407"/>
            <a:ext cx="8036821" cy="572700"/>
          </a:xfrm>
        </p:spPr>
        <p:txBody>
          <a:bodyPr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E1FD6-D603-4142-4390-AD16EE0C9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cxnSp>
        <p:nvCxnSpPr>
          <p:cNvPr id="4" name="Google Shape;256;p32">
            <a:extLst>
              <a:ext uri="{FF2B5EF4-FFF2-40B4-BE49-F238E27FC236}">
                <a16:creationId xmlns:a16="http://schemas.microsoft.com/office/drawing/2014/main" id="{E97CFF22-AED7-B89D-3D05-B434E6F4E987}"/>
              </a:ext>
            </a:extLst>
          </p:cNvPr>
          <p:cNvCxnSpPr>
            <a:cxnSpLocks/>
          </p:cNvCxnSpPr>
          <p:nvPr/>
        </p:nvCxnSpPr>
        <p:spPr>
          <a:xfrm flipH="1">
            <a:off x="642391" y="1378636"/>
            <a:ext cx="7948019" cy="2344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4EEF6A-F0A6-21C4-7946-A09E50FDEFD3}"/>
              </a:ext>
            </a:extLst>
          </p:cNvPr>
          <p:cNvSpPr txBox="1"/>
          <p:nvPr/>
        </p:nvSpPr>
        <p:spPr>
          <a:xfrm>
            <a:off x="2160372" y="149779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Electronics &amp; Communication Technology</a:t>
            </a:r>
            <a:endParaRPr lang="en-IN" sz="2000" b="1" dirty="0">
              <a:solidFill>
                <a:schemeClr val="accent1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28" name="Google Shape;344;p34">
            <a:extLst>
              <a:ext uri="{FF2B5EF4-FFF2-40B4-BE49-F238E27FC236}">
                <a16:creationId xmlns:a16="http://schemas.microsoft.com/office/drawing/2014/main" id="{A253128F-BE4E-C3AF-9F7A-CAD1BA8E9622}"/>
              </a:ext>
            </a:extLst>
          </p:cNvPr>
          <p:cNvSpPr/>
          <p:nvPr/>
        </p:nvSpPr>
        <p:spPr>
          <a:xfrm>
            <a:off x="719999" y="2049346"/>
            <a:ext cx="7704000" cy="2686659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59CD0B-F8B7-2F96-5F6B-E83A30800547}"/>
              </a:ext>
            </a:extLst>
          </p:cNvPr>
          <p:cNvSpPr txBox="1"/>
          <p:nvPr/>
        </p:nvSpPr>
        <p:spPr>
          <a:xfrm>
            <a:off x="5527635" y="2256599"/>
            <a:ext cx="34297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Team Members</a:t>
            </a:r>
          </a:p>
          <a:p>
            <a:pPr algn="ctr"/>
            <a:endParaRPr lang="en-US" sz="2000" b="1" u="sng" dirty="0">
              <a:solidFill>
                <a:schemeClr val="accent1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  <a:p>
            <a:pPr lvl="0">
              <a:spcAft>
                <a:spcPts val="1200"/>
              </a:spcAft>
              <a:tabLst>
                <a:tab pos="-685800" algn="l"/>
                <a:tab pos="533400" algn="l"/>
                <a:tab pos="3200400" algn="l"/>
              </a:tabLst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A. Jaya Aswanth (22A81A1401)</a:t>
            </a:r>
          </a:p>
          <a:p>
            <a:pPr lvl="0">
              <a:spcAft>
                <a:spcPts val="1200"/>
              </a:spcAft>
              <a:tabLst>
                <a:tab pos="-685800" algn="l"/>
                <a:tab pos="533400" algn="l"/>
                <a:tab pos="3200400" algn="l"/>
              </a:tabLst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Y. Rupa Sri (22A81A1466)</a:t>
            </a:r>
          </a:p>
          <a:p>
            <a:pPr lvl="0">
              <a:spcAft>
                <a:spcPts val="1200"/>
              </a:spcAft>
              <a:tabLst>
                <a:tab pos="-685800" algn="l"/>
                <a:tab pos="533400" algn="l"/>
                <a:tab pos="3200400" algn="l"/>
              </a:tabLst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K. </a:t>
            </a:r>
            <a:r>
              <a:rPr lang="en-IN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Pradeepthi</a:t>
            </a: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 (22A81A1425)</a:t>
            </a:r>
          </a:p>
          <a:p>
            <a:pPr lvl="0">
              <a:spcAft>
                <a:spcPts val="1200"/>
              </a:spcAft>
              <a:tabLst>
                <a:tab pos="-685800" algn="l"/>
                <a:tab pos="533400" algn="l"/>
                <a:tab pos="3200400" algn="l"/>
              </a:tabLst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K. Mahitha Devi (22A81A1426)</a:t>
            </a:r>
          </a:p>
          <a:p>
            <a:pPr algn="ctr">
              <a:tabLst>
                <a:tab pos="533400" algn="l"/>
              </a:tabLst>
            </a:pPr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 </a:t>
            </a:r>
            <a:endParaRPr lang="en-IN" sz="1600" b="1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Oswald" panose="00000500000000000000" pitchFamily="2" charset="0"/>
              <a:ea typeface="Times New Roman" panose="02020603050405020304" pitchFamily="18" charset="0"/>
            </a:endParaRPr>
          </a:p>
          <a:p>
            <a:endParaRPr lang="en-IN" sz="2000" b="1" u="sng" dirty="0">
              <a:solidFill>
                <a:schemeClr val="accent1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E5E78-0367-BA20-4FF3-7C357F101040}"/>
              </a:ext>
            </a:extLst>
          </p:cNvPr>
          <p:cNvSpPr txBox="1"/>
          <p:nvPr/>
        </p:nvSpPr>
        <p:spPr>
          <a:xfrm>
            <a:off x="757233" y="2229564"/>
            <a:ext cx="3516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Mini Project Guide</a:t>
            </a:r>
          </a:p>
          <a:p>
            <a:pPr algn="ctr"/>
            <a:endParaRPr lang="en-US" sz="1800" b="1" u="sng" dirty="0">
              <a:solidFill>
                <a:schemeClr val="accent1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Dr.</a:t>
            </a:r>
            <a:r>
              <a:rPr lang="en-US" sz="1800" b="1" baseline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CH. V. NAGA BHASKAR</a:t>
            </a:r>
          </a:p>
          <a:p>
            <a:pPr algn="ctr"/>
            <a:r>
              <a:rPr lang="en-US" sz="1800" b="1" baseline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Assistant Professor</a:t>
            </a:r>
            <a:endParaRPr lang="en-US" sz="1400" dirty="0"/>
          </a:p>
        </p:txBody>
      </p:sp>
      <p:grpSp>
        <p:nvGrpSpPr>
          <p:cNvPr id="32" name="Google Shape;260;p32">
            <a:extLst>
              <a:ext uri="{FF2B5EF4-FFF2-40B4-BE49-F238E27FC236}">
                <a16:creationId xmlns:a16="http://schemas.microsoft.com/office/drawing/2014/main" id="{399D6121-0DFB-7C9D-86DE-303714C20422}"/>
              </a:ext>
            </a:extLst>
          </p:cNvPr>
          <p:cNvGrpSpPr/>
          <p:nvPr/>
        </p:nvGrpSpPr>
        <p:grpSpPr>
          <a:xfrm rot="10800000" flipH="1">
            <a:off x="4180622" y="2089754"/>
            <a:ext cx="1182802" cy="2546215"/>
            <a:chOff x="7350442" y="2608992"/>
            <a:chExt cx="777239" cy="1673160"/>
          </a:xfrm>
        </p:grpSpPr>
        <p:sp>
          <p:nvSpPr>
            <p:cNvPr id="33" name="Google Shape;261;p32">
              <a:extLst>
                <a:ext uri="{FF2B5EF4-FFF2-40B4-BE49-F238E27FC236}">
                  <a16:creationId xmlns:a16="http://schemas.microsoft.com/office/drawing/2014/main" id="{31CA7AAB-D6B3-F873-579E-B4AEDB3CE248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62;p32">
              <a:extLst>
                <a:ext uri="{FF2B5EF4-FFF2-40B4-BE49-F238E27FC236}">
                  <a16:creationId xmlns:a16="http://schemas.microsoft.com/office/drawing/2014/main" id="{B6EB1A96-E7DD-CA25-9842-23918C79D794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63;p32">
              <a:extLst>
                <a:ext uri="{FF2B5EF4-FFF2-40B4-BE49-F238E27FC236}">
                  <a16:creationId xmlns:a16="http://schemas.microsoft.com/office/drawing/2014/main" id="{EAD093EF-9120-E98D-D7FB-F981553DADB3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64;p32">
              <a:extLst>
                <a:ext uri="{FF2B5EF4-FFF2-40B4-BE49-F238E27FC236}">
                  <a16:creationId xmlns:a16="http://schemas.microsoft.com/office/drawing/2014/main" id="{10EC958D-3AD9-994B-0988-3CFB3A03FE20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65;p32">
              <a:extLst>
                <a:ext uri="{FF2B5EF4-FFF2-40B4-BE49-F238E27FC236}">
                  <a16:creationId xmlns:a16="http://schemas.microsoft.com/office/drawing/2014/main" id="{490F7094-6D8D-D218-6AC0-C52D73865D79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66;p32">
              <a:extLst>
                <a:ext uri="{FF2B5EF4-FFF2-40B4-BE49-F238E27FC236}">
                  <a16:creationId xmlns:a16="http://schemas.microsoft.com/office/drawing/2014/main" id="{196DCBFE-D63B-7B73-4544-A0067A82D893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67;p32">
              <a:extLst>
                <a:ext uri="{FF2B5EF4-FFF2-40B4-BE49-F238E27FC236}">
                  <a16:creationId xmlns:a16="http://schemas.microsoft.com/office/drawing/2014/main" id="{354DA990-2C50-DDF6-47DA-EEF164C6E7BE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68;p32">
              <a:extLst>
                <a:ext uri="{FF2B5EF4-FFF2-40B4-BE49-F238E27FC236}">
                  <a16:creationId xmlns:a16="http://schemas.microsoft.com/office/drawing/2014/main" id="{9FD5F481-8F70-30C9-E981-B5F4D7D1F1C3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814EDB-E205-BC9E-8DCE-70FE195D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2" y="180957"/>
            <a:ext cx="7656136" cy="116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BE8400F9-8F09-7BA9-0304-8E7B40CA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FA3782B2-C6AC-72B8-EEAB-29DBF9D96F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6215" y="174437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Results</a:t>
            </a:r>
            <a:endParaRPr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13F1FC6C-7F29-FAF8-7194-0D41E496A7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4351" y="2331821"/>
            <a:ext cx="5414326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800" b="1" dirty="0">
                <a:latin typeface="Oswald" panose="00000500000000000000" pitchFamily="2" charset="0"/>
              </a:rPr>
              <a:t>Initial Findings</a:t>
            </a:r>
            <a:r>
              <a:rPr lang="en-US" b="1" dirty="0">
                <a:latin typeface="Oswald" panose="00000500000000000000" pitchFamily="2" charset="0"/>
              </a:rPr>
              <a:t>:</a:t>
            </a:r>
          </a:p>
          <a:p>
            <a:pPr algn="l"/>
            <a:endParaRPr lang="en-US" dirty="0">
              <a:latin typeface="Oswald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Oswald" panose="00000500000000000000" pitchFamily="2" charset="0"/>
              </a:rPr>
              <a:t>Successfully extracted text from multiple PDF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Oswald" panose="00000500000000000000" pitchFamily="2" charset="0"/>
              </a:rPr>
              <a:t>Accurate translation across selected languages, with minor variations in language structure.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Oswald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Oswald" panose="00000500000000000000" pitchFamily="2" charset="0"/>
            </a:endParaRPr>
          </a:p>
          <a:p>
            <a:pPr algn="l"/>
            <a:r>
              <a:rPr lang="en-US" sz="1800" b="1" dirty="0">
                <a:latin typeface="Oswald" panose="00000500000000000000" pitchFamily="2" charset="0"/>
              </a:rPr>
              <a:t>Interpretation:</a:t>
            </a:r>
          </a:p>
          <a:p>
            <a:pPr algn="l"/>
            <a:endParaRPr lang="en-US" dirty="0">
              <a:latin typeface="Oswald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Oswald" panose="00000500000000000000" pitchFamily="2" charset="0"/>
              </a:rPr>
              <a:t>Effectiveness</a:t>
            </a:r>
            <a:r>
              <a:rPr lang="en-US" dirty="0">
                <a:latin typeface="Oswald" panose="00000500000000000000" pitchFamily="2" charset="0"/>
              </a:rPr>
              <a:t>: The app reliably handles diverse PDFs and translates text accurately.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latin typeface="Oswald" panose="00000500000000000000" pitchFamily="2" charset="0"/>
              </a:rPr>
              <a:t>Limitations</a:t>
            </a:r>
            <a:r>
              <a:rPr lang="en-US" dirty="0">
                <a:latin typeface="Oswald" panose="00000500000000000000" pitchFamily="2" charset="0"/>
              </a:rPr>
              <a:t>: Complex layouts (e.g., tables) may affect extraction quality, highlighting areas for further enhancement.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Oswald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282;p33">
            <a:extLst>
              <a:ext uri="{FF2B5EF4-FFF2-40B4-BE49-F238E27FC236}">
                <a16:creationId xmlns:a16="http://schemas.microsoft.com/office/drawing/2014/main" id="{D7ECC510-F52B-DECB-B2F8-2CB1CA1236CF}"/>
              </a:ext>
            </a:extLst>
          </p:cNvPr>
          <p:cNvGrpSpPr/>
          <p:nvPr/>
        </p:nvGrpSpPr>
        <p:grpSpPr>
          <a:xfrm flipH="1">
            <a:off x="7063959" y="0"/>
            <a:ext cx="1423548" cy="2793722"/>
            <a:chOff x="7350442" y="2608992"/>
            <a:chExt cx="636650" cy="1673160"/>
          </a:xfrm>
        </p:grpSpPr>
        <p:sp>
          <p:nvSpPr>
            <p:cNvPr id="5" name="Google Shape;283;p33">
              <a:extLst>
                <a:ext uri="{FF2B5EF4-FFF2-40B4-BE49-F238E27FC236}">
                  <a16:creationId xmlns:a16="http://schemas.microsoft.com/office/drawing/2014/main" id="{987B10C1-0A75-9210-00AC-F70096066D49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4;p33">
              <a:extLst>
                <a:ext uri="{FF2B5EF4-FFF2-40B4-BE49-F238E27FC236}">
                  <a16:creationId xmlns:a16="http://schemas.microsoft.com/office/drawing/2014/main" id="{6FD03E0A-7923-3494-8D29-2278D61AC141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6;p33">
              <a:extLst>
                <a:ext uri="{FF2B5EF4-FFF2-40B4-BE49-F238E27FC236}">
                  <a16:creationId xmlns:a16="http://schemas.microsoft.com/office/drawing/2014/main" id="{E28AFD4C-7143-4308-4CE3-BB0DC1D71224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7;p33">
              <a:extLst>
                <a:ext uri="{FF2B5EF4-FFF2-40B4-BE49-F238E27FC236}">
                  <a16:creationId xmlns:a16="http://schemas.microsoft.com/office/drawing/2014/main" id="{B151ABCD-0761-0959-AAA1-925A8AC0BF30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8;p33">
              <a:extLst>
                <a:ext uri="{FF2B5EF4-FFF2-40B4-BE49-F238E27FC236}">
                  <a16:creationId xmlns:a16="http://schemas.microsoft.com/office/drawing/2014/main" id="{D2639B0B-C761-F6CE-17E9-0284EC002042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;p33">
              <a:extLst>
                <a:ext uri="{FF2B5EF4-FFF2-40B4-BE49-F238E27FC236}">
                  <a16:creationId xmlns:a16="http://schemas.microsoft.com/office/drawing/2014/main" id="{20F8C0B2-4DDA-DE7C-5C1D-C976C98B8AD8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5565252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B65E2EF6-2045-9B10-551D-C428F11B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F413B6B4-9E36-6AA1-39A9-AC3F09500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8538" y="86458"/>
            <a:ext cx="5213252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U</a:t>
            </a:r>
            <a:r>
              <a:rPr lang="en-IN" dirty="0"/>
              <a:t>ser Interface </a:t>
            </a:r>
            <a:endParaRPr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3EFEC0A3-80CF-B857-D9D1-B9659FDB6E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25843" y="1459556"/>
            <a:ext cx="7362092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44;p34">
            <a:extLst>
              <a:ext uri="{FF2B5EF4-FFF2-40B4-BE49-F238E27FC236}">
                <a16:creationId xmlns:a16="http://schemas.microsoft.com/office/drawing/2014/main" id="{ACC17935-88C4-1090-11AA-15128765AC5B}"/>
              </a:ext>
            </a:extLst>
          </p:cNvPr>
          <p:cNvSpPr/>
          <p:nvPr/>
        </p:nvSpPr>
        <p:spPr>
          <a:xfrm>
            <a:off x="680675" y="988183"/>
            <a:ext cx="2335726" cy="1444561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44;p34">
            <a:extLst>
              <a:ext uri="{FF2B5EF4-FFF2-40B4-BE49-F238E27FC236}">
                <a16:creationId xmlns:a16="http://schemas.microsoft.com/office/drawing/2014/main" id="{79363E34-1672-BDD0-EA8E-90E7A09EA097}"/>
              </a:ext>
            </a:extLst>
          </p:cNvPr>
          <p:cNvSpPr/>
          <p:nvPr/>
        </p:nvSpPr>
        <p:spPr>
          <a:xfrm>
            <a:off x="4589478" y="1027140"/>
            <a:ext cx="2335726" cy="1444561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44;p34">
            <a:extLst>
              <a:ext uri="{FF2B5EF4-FFF2-40B4-BE49-F238E27FC236}">
                <a16:creationId xmlns:a16="http://schemas.microsoft.com/office/drawing/2014/main" id="{685FFA5D-1A8B-DB7F-6C6D-368B84A4AD58}"/>
              </a:ext>
            </a:extLst>
          </p:cNvPr>
          <p:cNvSpPr/>
          <p:nvPr/>
        </p:nvSpPr>
        <p:spPr>
          <a:xfrm>
            <a:off x="2696697" y="3205272"/>
            <a:ext cx="2335726" cy="1444561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44;p34">
            <a:extLst>
              <a:ext uri="{FF2B5EF4-FFF2-40B4-BE49-F238E27FC236}">
                <a16:creationId xmlns:a16="http://schemas.microsoft.com/office/drawing/2014/main" id="{1CE9C68A-2D9F-8CAA-0592-A989FA0C6063}"/>
              </a:ext>
            </a:extLst>
          </p:cNvPr>
          <p:cNvSpPr/>
          <p:nvPr/>
        </p:nvSpPr>
        <p:spPr>
          <a:xfrm>
            <a:off x="6355082" y="3152054"/>
            <a:ext cx="2335726" cy="1444561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E8B04C-416A-06B8-08B6-65DA7DFA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93" y="808105"/>
            <a:ext cx="2409691" cy="1388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E9FB40-8FE1-081A-FFE5-745148B42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696" y="3415583"/>
            <a:ext cx="2335727" cy="1388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13BB80-A7C5-BB03-D21C-0E5EF1865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99" y="960510"/>
            <a:ext cx="2335726" cy="12408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A2F558D-33DC-7A0E-FABA-606EAFFB3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081" y="3319783"/>
            <a:ext cx="2365188" cy="1276832"/>
          </a:xfrm>
          <a:prstGeom prst="rect">
            <a:avLst/>
          </a:prstGeom>
        </p:spPr>
      </p:pic>
      <p:cxnSp>
        <p:nvCxnSpPr>
          <p:cNvPr id="27" name="Google Shape;257;p32">
            <a:extLst>
              <a:ext uri="{FF2B5EF4-FFF2-40B4-BE49-F238E27FC236}">
                <a16:creationId xmlns:a16="http://schemas.microsoft.com/office/drawing/2014/main" id="{DEE7505E-8F1E-98FB-C1E0-3EEC956713FE}"/>
              </a:ext>
            </a:extLst>
          </p:cNvPr>
          <p:cNvCxnSpPr>
            <a:cxnSpLocks/>
          </p:cNvCxnSpPr>
          <p:nvPr/>
        </p:nvCxnSpPr>
        <p:spPr>
          <a:xfrm flipV="1">
            <a:off x="1646724" y="2820599"/>
            <a:ext cx="5964851" cy="2226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32" name="Google Shape;257;p32">
            <a:extLst>
              <a:ext uri="{FF2B5EF4-FFF2-40B4-BE49-F238E27FC236}">
                <a16:creationId xmlns:a16="http://schemas.microsoft.com/office/drawing/2014/main" id="{BF729B2D-D780-7CD5-1E8B-A7FA515E1F72}"/>
              </a:ext>
            </a:extLst>
          </p:cNvPr>
          <p:cNvCxnSpPr>
            <a:cxnSpLocks/>
          </p:cNvCxnSpPr>
          <p:nvPr/>
        </p:nvCxnSpPr>
        <p:spPr>
          <a:xfrm flipV="1">
            <a:off x="1646724" y="2538731"/>
            <a:ext cx="0" cy="3107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38" name="Google Shape;257;p32">
            <a:extLst>
              <a:ext uri="{FF2B5EF4-FFF2-40B4-BE49-F238E27FC236}">
                <a16:creationId xmlns:a16="http://schemas.microsoft.com/office/drawing/2014/main" id="{9CA2981D-B3DE-6EE4-4597-3BD35D4D2224}"/>
              </a:ext>
            </a:extLst>
          </p:cNvPr>
          <p:cNvCxnSpPr>
            <a:cxnSpLocks/>
          </p:cNvCxnSpPr>
          <p:nvPr/>
        </p:nvCxnSpPr>
        <p:spPr>
          <a:xfrm flipV="1">
            <a:off x="5860584" y="2484423"/>
            <a:ext cx="0" cy="3107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39" name="Google Shape;257;p32">
            <a:extLst>
              <a:ext uri="{FF2B5EF4-FFF2-40B4-BE49-F238E27FC236}">
                <a16:creationId xmlns:a16="http://schemas.microsoft.com/office/drawing/2014/main" id="{AEC53167-89E9-DFA7-4D36-C7EC8BC663F9}"/>
              </a:ext>
            </a:extLst>
          </p:cNvPr>
          <p:cNvCxnSpPr>
            <a:cxnSpLocks/>
          </p:cNvCxnSpPr>
          <p:nvPr/>
        </p:nvCxnSpPr>
        <p:spPr>
          <a:xfrm flipV="1">
            <a:off x="3940344" y="2831729"/>
            <a:ext cx="0" cy="37354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42" name="Google Shape;257;p32">
            <a:extLst>
              <a:ext uri="{FF2B5EF4-FFF2-40B4-BE49-F238E27FC236}">
                <a16:creationId xmlns:a16="http://schemas.microsoft.com/office/drawing/2014/main" id="{0100B237-D9E3-D3AE-1D5C-D46B371DE98F}"/>
              </a:ext>
            </a:extLst>
          </p:cNvPr>
          <p:cNvCxnSpPr>
            <a:cxnSpLocks/>
          </p:cNvCxnSpPr>
          <p:nvPr/>
        </p:nvCxnSpPr>
        <p:spPr>
          <a:xfrm flipV="1">
            <a:off x="7597139" y="2795156"/>
            <a:ext cx="0" cy="37354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0475629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921BB457-E9CF-35EB-FD56-1AC1BEBC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929F4B6F-0C87-688B-55AC-CFE92677E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9637" y="227657"/>
            <a:ext cx="4804725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Testing and Validation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81A135A-7744-6E2D-15ED-C26B81D704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02014" y="13921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Google Shape;257;p32">
            <a:extLst>
              <a:ext uri="{FF2B5EF4-FFF2-40B4-BE49-F238E27FC236}">
                <a16:creationId xmlns:a16="http://schemas.microsoft.com/office/drawing/2014/main" id="{DB937CA0-C45B-6C33-87F9-A1AFE065A2F7}"/>
              </a:ext>
            </a:extLst>
          </p:cNvPr>
          <p:cNvCxnSpPr>
            <a:cxnSpLocks/>
          </p:cNvCxnSpPr>
          <p:nvPr/>
        </p:nvCxnSpPr>
        <p:spPr>
          <a:xfrm flipV="1">
            <a:off x="1638679" y="2578982"/>
            <a:ext cx="4537501" cy="5914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4" name="Google Shape;344;p34">
            <a:extLst>
              <a:ext uri="{FF2B5EF4-FFF2-40B4-BE49-F238E27FC236}">
                <a16:creationId xmlns:a16="http://schemas.microsoft.com/office/drawing/2014/main" id="{50C2A492-C6AC-3DF9-1578-7AFFCF90D854}"/>
              </a:ext>
            </a:extLst>
          </p:cNvPr>
          <p:cNvSpPr/>
          <p:nvPr/>
        </p:nvSpPr>
        <p:spPr>
          <a:xfrm flipH="1">
            <a:off x="880586" y="1234350"/>
            <a:ext cx="1516187" cy="68493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UI Testing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Google Shape;344;p34">
            <a:extLst>
              <a:ext uri="{FF2B5EF4-FFF2-40B4-BE49-F238E27FC236}">
                <a16:creationId xmlns:a16="http://schemas.microsoft.com/office/drawing/2014/main" id="{BC94DE2B-E050-D0A9-958C-959221918378}"/>
              </a:ext>
            </a:extLst>
          </p:cNvPr>
          <p:cNvSpPr/>
          <p:nvPr/>
        </p:nvSpPr>
        <p:spPr>
          <a:xfrm flipH="1">
            <a:off x="5476423" y="2053573"/>
            <a:ext cx="3440930" cy="110996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File </a:t>
            </a:r>
            <a:r>
              <a:rPr lang="en-IN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Compatibilty</a:t>
            </a: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&amp; Translation Accuracy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Google Shape;344;p34">
            <a:extLst>
              <a:ext uri="{FF2B5EF4-FFF2-40B4-BE49-F238E27FC236}">
                <a16:creationId xmlns:a16="http://schemas.microsoft.com/office/drawing/2014/main" id="{E5E31C41-F6DF-1755-32C8-0FEF4B121C91}"/>
              </a:ext>
            </a:extLst>
          </p:cNvPr>
          <p:cNvSpPr/>
          <p:nvPr/>
        </p:nvSpPr>
        <p:spPr>
          <a:xfrm flipH="1">
            <a:off x="3327188" y="2295659"/>
            <a:ext cx="1516187" cy="68493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Outcomes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Google Shape;344;p34">
            <a:extLst>
              <a:ext uri="{FF2B5EF4-FFF2-40B4-BE49-F238E27FC236}">
                <a16:creationId xmlns:a16="http://schemas.microsoft.com/office/drawing/2014/main" id="{01C8CF02-19A2-677A-88F3-FCE2C857302F}"/>
              </a:ext>
            </a:extLst>
          </p:cNvPr>
          <p:cNvSpPr/>
          <p:nvPr/>
        </p:nvSpPr>
        <p:spPr>
          <a:xfrm flipH="1">
            <a:off x="880586" y="3499510"/>
            <a:ext cx="1516187" cy="68493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F</a:t>
            </a:r>
            <a:r>
              <a:rPr lang="en-IN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unctional</a:t>
            </a: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Testing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9" name="Google Shape;257;p32">
            <a:extLst>
              <a:ext uri="{FF2B5EF4-FFF2-40B4-BE49-F238E27FC236}">
                <a16:creationId xmlns:a16="http://schemas.microsoft.com/office/drawing/2014/main" id="{DE917F05-C705-8D11-3E3C-A02A2923E787}"/>
              </a:ext>
            </a:extLst>
          </p:cNvPr>
          <p:cNvCxnSpPr>
            <a:cxnSpLocks/>
          </p:cNvCxnSpPr>
          <p:nvPr/>
        </p:nvCxnSpPr>
        <p:spPr>
          <a:xfrm>
            <a:off x="4741774" y="3880232"/>
            <a:ext cx="0" cy="36352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15" name="Google Shape;257;p32">
            <a:extLst>
              <a:ext uri="{FF2B5EF4-FFF2-40B4-BE49-F238E27FC236}">
                <a16:creationId xmlns:a16="http://schemas.microsoft.com/office/drawing/2014/main" id="{DE3F0030-0F31-616E-15D4-D08472DD98AC}"/>
              </a:ext>
            </a:extLst>
          </p:cNvPr>
          <p:cNvCxnSpPr>
            <a:cxnSpLocks/>
          </p:cNvCxnSpPr>
          <p:nvPr/>
        </p:nvCxnSpPr>
        <p:spPr>
          <a:xfrm>
            <a:off x="1638679" y="1905678"/>
            <a:ext cx="0" cy="161906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0120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90E1A2E7-9B96-95C5-8FA1-D9F8E39F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E7FE09C1-2FA4-DED2-7019-1599DE222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2264" y="346309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B0DCDB34-7DF1-CECD-D8B0-D3918EC60C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4310" y="2173997"/>
            <a:ext cx="8699013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endParaRPr lang="en-US" b="1" dirty="0"/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Oswald" panose="00000500000000000000" pitchFamily="2" charset="0"/>
              </a:rPr>
              <a:t>Developed a Flask-based application for </a:t>
            </a:r>
            <a:r>
              <a:rPr lang="en-US">
                <a:latin typeface="Oswald" panose="00000500000000000000" pitchFamily="2" charset="0"/>
              </a:rPr>
              <a:t>PDF text </a:t>
            </a:r>
            <a:r>
              <a:rPr lang="en-US" dirty="0">
                <a:latin typeface="Oswald" panose="00000500000000000000" pitchFamily="2" charset="0"/>
              </a:rPr>
              <a:t>translation.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Oswald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Oswald" panose="00000500000000000000" pitchFamily="2" charset="0"/>
              </a:rPr>
              <a:t>Integrated </a:t>
            </a:r>
            <a:r>
              <a:rPr lang="en-US" dirty="0" err="1">
                <a:latin typeface="Oswald" panose="00000500000000000000" pitchFamily="2" charset="0"/>
              </a:rPr>
              <a:t>PyMuPDF</a:t>
            </a:r>
            <a:r>
              <a:rPr lang="en-US" dirty="0">
                <a:latin typeface="Oswald" panose="00000500000000000000" pitchFamily="2" charset="0"/>
              </a:rPr>
              <a:t> for extraction and </a:t>
            </a:r>
            <a:r>
              <a:rPr lang="en-US" dirty="0" err="1">
                <a:latin typeface="Oswald" panose="00000500000000000000" pitchFamily="2" charset="0"/>
              </a:rPr>
              <a:t>Googletrans</a:t>
            </a:r>
            <a:r>
              <a:rPr lang="en-US" dirty="0">
                <a:latin typeface="Oswald" panose="00000500000000000000" pitchFamily="2" charset="0"/>
              </a:rPr>
              <a:t> for accurate language translation.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Oswald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Oswald" panose="00000500000000000000" pitchFamily="2" charset="0"/>
              </a:rPr>
              <a:t>Successfully tested for functionality, usability, and edge cases.</a:t>
            </a:r>
          </a:p>
          <a:p>
            <a:pPr marL="139700" indent="0" algn="l"/>
            <a:endParaRPr lang="en-US" dirty="0">
              <a:latin typeface="Oswald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2" name="Google Shape;282;p33">
            <a:extLst>
              <a:ext uri="{FF2B5EF4-FFF2-40B4-BE49-F238E27FC236}">
                <a16:creationId xmlns:a16="http://schemas.microsoft.com/office/drawing/2014/main" id="{8BCA7119-BBBC-B4FB-E434-A1FCBCC10B62}"/>
              </a:ext>
            </a:extLst>
          </p:cNvPr>
          <p:cNvGrpSpPr/>
          <p:nvPr/>
        </p:nvGrpSpPr>
        <p:grpSpPr>
          <a:xfrm rot="5400000" flipH="1">
            <a:off x="6920439" y="-453705"/>
            <a:ext cx="1423548" cy="3023575"/>
            <a:chOff x="7350442" y="2608992"/>
            <a:chExt cx="636650" cy="1673160"/>
          </a:xfrm>
        </p:grpSpPr>
        <p:sp>
          <p:nvSpPr>
            <p:cNvPr id="3" name="Google Shape;283;p33">
              <a:extLst>
                <a:ext uri="{FF2B5EF4-FFF2-40B4-BE49-F238E27FC236}">
                  <a16:creationId xmlns:a16="http://schemas.microsoft.com/office/drawing/2014/main" id="{B3ADCB8E-BE24-A870-B4FD-4F262BF2A68E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84;p33">
              <a:extLst>
                <a:ext uri="{FF2B5EF4-FFF2-40B4-BE49-F238E27FC236}">
                  <a16:creationId xmlns:a16="http://schemas.microsoft.com/office/drawing/2014/main" id="{0219485D-9780-65EB-3BB9-3CB73F652014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86;p33">
              <a:extLst>
                <a:ext uri="{FF2B5EF4-FFF2-40B4-BE49-F238E27FC236}">
                  <a16:creationId xmlns:a16="http://schemas.microsoft.com/office/drawing/2014/main" id="{19EBAC7D-7C50-47F6-EDB2-494214DA5885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7;p33">
              <a:extLst>
                <a:ext uri="{FF2B5EF4-FFF2-40B4-BE49-F238E27FC236}">
                  <a16:creationId xmlns:a16="http://schemas.microsoft.com/office/drawing/2014/main" id="{7598078D-6510-9002-F719-486AB22B6868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8;p33">
              <a:extLst>
                <a:ext uri="{FF2B5EF4-FFF2-40B4-BE49-F238E27FC236}">
                  <a16:creationId xmlns:a16="http://schemas.microsoft.com/office/drawing/2014/main" id="{9AC17830-33F2-A7BB-51F6-2C59A523EF45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9;p33">
              <a:extLst>
                <a:ext uri="{FF2B5EF4-FFF2-40B4-BE49-F238E27FC236}">
                  <a16:creationId xmlns:a16="http://schemas.microsoft.com/office/drawing/2014/main" id="{F5149B3E-29DC-864A-4DCA-77E59B2505BB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52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97388E2E-C241-BF01-6625-6F5FF1B4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E93594E2-DE7B-D736-9C95-610DABA2CD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2675" y="211550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Reference</a:t>
            </a:r>
            <a:endParaRPr dirty="0"/>
          </a:p>
        </p:txBody>
      </p:sp>
      <p:grpSp>
        <p:nvGrpSpPr>
          <p:cNvPr id="4" name="Google Shape;282;p33">
            <a:extLst>
              <a:ext uri="{FF2B5EF4-FFF2-40B4-BE49-F238E27FC236}">
                <a16:creationId xmlns:a16="http://schemas.microsoft.com/office/drawing/2014/main" id="{9EC26A15-0346-CA38-CFC8-083A423FF95E}"/>
              </a:ext>
            </a:extLst>
          </p:cNvPr>
          <p:cNvGrpSpPr/>
          <p:nvPr/>
        </p:nvGrpSpPr>
        <p:grpSpPr>
          <a:xfrm rot="5400000" flipH="1">
            <a:off x="6920438" y="2654684"/>
            <a:ext cx="1423548" cy="3023575"/>
            <a:chOff x="7350442" y="2608992"/>
            <a:chExt cx="636650" cy="1673160"/>
          </a:xfrm>
        </p:grpSpPr>
        <p:sp>
          <p:nvSpPr>
            <p:cNvPr id="5" name="Google Shape;283;p33">
              <a:extLst>
                <a:ext uri="{FF2B5EF4-FFF2-40B4-BE49-F238E27FC236}">
                  <a16:creationId xmlns:a16="http://schemas.microsoft.com/office/drawing/2014/main" id="{AC0F497B-EF7F-9F6D-38EA-815B7A8EF8AE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4;p33">
              <a:extLst>
                <a:ext uri="{FF2B5EF4-FFF2-40B4-BE49-F238E27FC236}">
                  <a16:creationId xmlns:a16="http://schemas.microsoft.com/office/drawing/2014/main" id="{D30C988B-4654-B5BD-C681-ABFD72F1C370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6;p33">
              <a:extLst>
                <a:ext uri="{FF2B5EF4-FFF2-40B4-BE49-F238E27FC236}">
                  <a16:creationId xmlns:a16="http://schemas.microsoft.com/office/drawing/2014/main" id="{06441C4E-40B9-C52A-4FDF-BE6B84C7351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7;p33">
              <a:extLst>
                <a:ext uri="{FF2B5EF4-FFF2-40B4-BE49-F238E27FC236}">
                  <a16:creationId xmlns:a16="http://schemas.microsoft.com/office/drawing/2014/main" id="{D67E433E-5696-A9DF-FC8A-130415BB758A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8;p33">
              <a:extLst>
                <a:ext uri="{FF2B5EF4-FFF2-40B4-BE49-F238E27FC236}">
                  <a16:creationId xmlns:a16="http://schemas.microsoft.com/office/drawing/2014/main" id="{AC7AEB5C-41FE-00F6-EF0B-AF5348460479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89;p33">
              <a:extLst>
                <a:ext uri="{FF2B5EF4-FFF2-40B4-BE49-F238E27FC236}">
                  <a16:creationId xmlns:a16="http://schemas.microsoft.com/office/drawing/2014/main" id="{8BCC8F2C-52DE-A1AE-198D-DE1A7AFF320E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" name="Google Shape;304;p33">
            <a:extLst>
              <a:ext uri="{FF2B5EF4-FFF2-40B4-BE49-F238E27FC236}">
                <a16:creationId xmlns:a16="http://schemas.microsoft.com/office/drawing/2014/main" id="{BD4AD67F-4CBA-7204-D0B9-D411BB269DF1}"/>
              </a:ext>
            </a:extLst>
          </p:cNvPr>
          <p:cNvGrpSpPr/>
          <p:nvPr/>
        </p:nvGrpSpPr>
        <p:grpSpPr>
          <a:xfrm>
            <a:off x="5373190" y="3823246"/>
            <a:ext cx="540282" cy="540193"/>
            <a:chOff x="4794231" y="1522116"/>
            <a:chExt cx="368491" cy="368456"/>
          </a:xfrm>
        </p:grpSpPr>
        <p:sp>
          <p:nvSpPr>
            <p:cNvPr id="12" name="Google Shape;305;p33">
              <a:extLst>
                <a:ext uri="{FF2B5EF4-FFF2-40B4-BE49-F238E27FC236}">
                  <a16:creationId xmlns:a16="http://schemas.microsoft.com/office/drawing/2014/main" id="{50B21B9B-FB75-00DF-105E-E11761E63C99}"/>
                </a:ext>
              </a:extLst>
            </p:cNvPr>
            <p:cNvSpPr/>
            <p:nvPr/>
          </p:nvSpPr>
          <p:spPr>
            <a:xfrm>
              <a:off x="5064795" y="1522116"/>
              <a:ext cx="65250" cy="108469"/>
            </a:xfrm>
            <a:custGeom>
              <a:avLst/>
              <a:gdLst/>
              <a:ahLst/>
              <a:cxnLst/>
              <a:rect l="l" t="t" r="r" b="b"/>
              <a:pathLst>
                <a:path w="1857" h="3087" extrusionOk="0">
                  <a:moveTo>
                    <a:pt x="1" y="1"/>
                  </a:moveTo>
                  <a:lnTo>
                    <a:pt x="1" y="601"/>
                  </a:lnTo>
                  <a:lnTo>
                    <a:pt x="1229" y="601"/>
                  </a:lnTo>
                  <a:lnTo>
                    <a:pt x="1229" y="1229"/>
                  </a:lnTo>
                  <a:lnTo>
                    <a:pt x="1" y="1229"/>
                  </a:lnTo>
                  <a:lnTo>
                    <a:pt x="1" y="3087"/>
                  </a:lnTo>
                  <a:lnTo>
                    <a:pt x="1857" y="3087"/>
                  </a:lnTo>
                  <a:lnTo>
                    <a:pt x="1857" y="2486"/>
                  </a:lnTo>
                  <a:lnTo>
                    <a:pt x="628" y="2486"/>
                  </a:lnTo>
                  <a:lnTo>
                    <a:pt x="628" y="1858"/>
                  </a:lnTo>
                  <a:lnTo>
                    <a:pt x="1857" y="1858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6;p33">
              <a:extLst>
                <a:ext uri="{FF2B5EF4-FFF2-40B4-BE49-F238E27FC236}">
                  <a16:creationId xmlns:a16="http://schemas.microsoft.com/office/drawing/2014/main" id="{AFA7D5EE-68AA-6A6B-C348-BE72308A43EB}"/>
                </a:ext>
              </a:extLst>
            </p:cNvPr>
            <p:cNvSpPr/>
            <p:nvPr/>
          </p:nvSpPr>
          <p:spPr>
            <a:xfrm>
              <a:off x="4818090" y="1522116"/>
              <a:ext cx="74035" cy="108469"/>
            </a:xfrm>
            <a:custGeom>
              <a:avLst/>
              <a:gdLst/>
              <a:ahLst/>
              <a:cxnLst/>
              <a:rect l="l" t="t" r="r" b="b"/>
              <a:pathLst>
                <a:path w="2107" h="3087" extrusionOk="0">
                  <a:moveTo>
                    <a:pt x="721" y="1"/>
                  </a:moveTo>
                  <a:lnTo>
                    <a:pt x="1" y="706"/>
                  </a:lnTo>
                  <a:lnTo>
                    <a:pt x="446" y="1140"/>
                  </a:lnTo>
                  <a:lnTo>
                    <a:pt x="852" y="743"/>
                  </a:lnTo>
                  <a:lnTo>
                    <a:pt x="852" y="2457"/>
                  </a:lnTo>
                  <a:lnTo>
                    <a:pt x="251" y="2457"/>
                  </a:lnTo>
                  <a:lnTo>
                    <a:pt x="251" y="3087"/>
                  </a:lnTo>
                  <a:lnTo>
                    <a:pt x="2107" y="3087"/>
                  </a:lnTo>
                  <a:lnTo>
                    <a:pt x="2107" y="2457"/>
                  </a:lnTo>
                  <a:lnTo>
                    <a:pt x="1479" y="2457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7;p33">
              <a:extLst>
                <a:ext uri="{FF2B5EF4-FFF2-40B4-BE49-F238E27FC236}">
                  <a16:creationId xmlns:a16="http://schemas.microsoft.com/office/drawing/2014/main" id="{413DBDE1-AE30-FD87-8230-FA008016F895}"/>
                </a:ext>
              </a:extLst>
            </p:cNvPr>
            <p:cNvSpPr/>
            <p:nvPr/>
          </p:nvSpPr>
          <p:spPr>
            <a:xfrm>
              <a:off x="4923750" y="1554724"/>
              <a:ext cx="109418" cy="151618"/>
            </a:xfrm>
            <a:custGeom>
              <a:avLst/>
              <a:gdLst/>
              <a:ahLst/>
              <a:cxnLst/>
              <a:rect l="l" t="t" r="r" b="b"/>
              <a:pathLst>
                <a:path w="3114" h="4315" extrusionOk="0">
                  <a:moveTo>
                    <a:pt x="2429" y="1229"/>
                  </a:moveTo>
                  <a:cubicBezTo>
                    <a:pt x="2301" y="1589"/>
                    <a:pt x="1959" y="1846"/>
                    <a:pt x="1558" y="1846"/>
                  </a:cubicBezTo>
                  <a:cubicBezTo>
                    <a:pt x="1155" y="1846"/>
                    <a:pt x="813" y="1589"/>
                    <a:pt x="685" y="1229"/>
                  </a:cubicBezTo>
                  <a:close/>
                  <a:moveTo>
                    <a:pt x="1556" y="2469"/>
                  </a:moveTo>
                  <a:cubicBezTo>
                    <a:pt x="1959" y="2469"/>
                    <a:pt x="2301" y="2728"/>
                    <a:pt x="2429" y="3086"/>
                  </a:cubicBezTo>
                  <a:lnTo>
                    <a:pt x="685" y="3086"/>
                  </a:lnTo>
                  <a:cubicBezTo>
                    <a:pt x="813" y="2728"/>
                    <a:pt x="1155" y="2469"/>
                    <a:pt x="1556" y="2469"/>
                  </a:cubicBezTo>
                  <a:close/>
                  <a:moveTo>
                    <a:pt x="1" y="1"/>
                  </a:moveTo>
                  <a:lnTo>
                    <a:pt x="1" y="862"/>
                  </a:lnTo>
                  <a:cubicBezTo>
                    <a:pt x="1" y="1375"/>
                    <a:pt x="248" y="1830"/>
                    <a:pt x="630" y="2117"/>
                  </a:cubicBezTo>
                  <a:cubicBezTo>
                    <a:pt x="248" y="2404"/>
                    <a:pt x="1" y="2860"/>
                    <a:pt x="1" y="3374"/>
                  </a:cubicBezTo>
                  <a:lnTo>
                    <a:pt x="1" y="4315"/>
                  </a:lnTo>
                  <a:lnTo>
                    <a:pt x="628" y="4315"/>
                  </a:lnTo>
                  <a:lnTo>
                    <a:pt x="628" y="3687"/>
                  </a:lnTo>
                  <a:lnTo>
                    <a:pt x="2486" y="3687"/>
                  </a:lnTo>
                  <a:lnTo>
                    <a:pt x="2486" y="4315"/>
                  </a:lnTo>
                  <a:lnTo>
                    <a:pt x="3113" y="4315"/>
                  </a:lnTo>
                  <a:lnTo>
                    <a:pt x="3113" y="3455"/>
                  </a:lnTo>
                  <a:cubicBezTo>
                    <a:pt x="3113" y="2942"/>
                    <a:pt x="2867" y="2486"/>
                    <a:pt x="2484" y="2199"/>
                  </a:cubicBezTo>
                  <a:cubicBezTo>
                    <a:pt x="2867" y="1913"/>
                    <a:pt x="3113" y="1457"/>
                    <a:pt x="3113" y="944"/>
                  </a:cubicBezTo>
                  <a:lnTo>
                    <a:pt x="3113" y="1"/>
                  </a:lnTo>
                  <a:lnTo>
                    <a:pt x="2486" y="1"/>
                  </a:lnTo>
                  <a:lnTo>
                    <a:pt x="2486" y="628"/>
                  </a:lnTo>
                  <a:lnTo>
                    <a:pt x="628" y="628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8;p33">
              <a:extLst>
                <a:ext uri="{FF2B5EF4-FFF2-40B4-BE49-F238E27FC236}">
                  <a16:creationId xmlns:a16="http://schemas.microsoft.com/office/drawing/2014/main" id="{9AEF8CD1-7F9C-0063-BEF4-2442C0EB8132}"/>
                </a:ext>
              </a:extLst>
            </p:cNvPr>
            <p:cNvSpPr/>
            <p:nvPr/>
          </p:nvSpPr>
          <p:spPr>
            <a:xfrm>
              <a:off x="4794231" y="1732382"/>
              <a:ext cx="130501" cy="158189"/>
            </a:xfrm>
            <a:custGeom>
              <a:avLst/>
              <a:gdLst/>
              <a:ahLst/>
              <a:cxnLst/>
              <a:rect l="l" t="t" r="r" b="b"/>
              <a:pathLst>
                <a:path w="3714" h="4502" extrusionOk="0">
                  <a:moveTo>
                    <a:pt x="662" y="1"/>
                  </a:moveTo>
                  <a:cubicBezTo>
                    <a:pt x="259" y="342"/>
                    <a:pt x="0" y="852"/>
                    <a:pt x="0" y="1420"/>
                  </a:cubicBezTo>
                  <a:lnTo>
                    <a:pt x="0" y="2162"/>
                  </a:lnTo>
                  <a:lnTo>
                    <a:pt x="629" y="2779"/>
                  </a:lnTo>
                  <a:lnTo>
                    <a:pt x="629" y="4501"/>
                  </a:lnTo>
                  <a:lnTo>
                    <a:pt x="3086" y="4501"/>
                  </a:lnTo>
                  <a:lnTo>
                    <a:pt x="3086" y="2779"/>
                  </a:lnTo>
                  <a:lnTo>
                    <a:pt x="3714" y="2162"/>
                  </a:lnTo>
                  <a:lnTo>
                    <a:pt x="3714" y="1420"/>
                  </a:lnTo>
                  <a:cubicBezTo>
                    <a:pt x="3714" y="852"/>
                    <a:pt x="3456" y="342"/>
                    <a:pt x="3052" y="1"/>
                  </a:cubicBezTo>
                  <a:cubicBezTo>
                    <a:pt x="2720" y="328"/>
                    <a:pt x="2288" y="492"/>
                    <a:pt x="1857" y="492"/>
                  </a:cubicBezTo>
                  <a:cubicBezTo>
                    <a:pt x="1426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9;p33">
              <a:extLst>
                <a:ext uri="{FF2B5EF4-FFF2-40B4-BE49-F238E27FC236}">
                  <a16:creationId xmlns:a16="http://schemas.microsoft.com/office/drawing/2014/main" id="{217EEAC9-1472-FA58-F9D2-FE33728598A4}"/>
                </a:ext>
              </a:extLst>
            </p:cNvPr>
            <p:cNvSpPr/>
            <p:nvPr/>
          </p:nvSpPr>
          <p:spPr>
            <a:xfrm>
              <a:off x="4821358" y="1652127"/>
              <a:ext cx="75827" cy="75932"/>
            </a:xfrm>
            <a:custGeom>
              <a:avLst/>
              <a:gdLst/>
              <a:ahLst/>
              <a:cxnLst/>
              <a:rect l="l" t="t" r="r" b="b"/>
              <a:pathLst>
                <a:path w="2158" h="2161" extrusionOk="0">
                  <a:moveTo>
                    <a:pt x="1078" y="1"/>
                  </a:moveTo>
                  <a:cubicBezTo>
                    <a:pt x="483" y="1"/>
                    <a:pt x="0" y="484"/>
                    <a:pt x="0" y="1080"/>
                  </a:cubicBezTo>
                  <a:cubicBezTo>
                    <a:pt x="0" y="1677"/>
                    <a:pt x="483" y="2160"/>
                    <a:pt x="1078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0;p33">
              <a:extLst>
                <a:ext uri="{FF2B5EF4-FFF2-40B4-BE49-F238E27FC236}">
                  <a16:creationId xmlns:a16="http://schemas.microsoft.com/office/drawing/2014/main" id="{3DB8EB98-F77F-4BF0-108D-EA5DB1F1A11F}"/>
                </a:ext>
              </a:extLst>
            </p:cNvPr>
            <p:cNvSpPr/>
            <p:nvPr/>
          </p:nvSpPr>
          <p:spPr>
            <a:xfrm>
              <a:off x="5032187" y="1732382"/>
              <a:ext cx="130536" cy="158189"/>
            </a:xfrm>
            <a:custGeom>
              <a:avLst/>
              <a:gdLst/>
              <a:ahLst/>
              <a:cxnLst/>
              <a:rect l="l" t="t" r="r" b="b"/>
              <a:pathLst>
                <a:path w="3715" h="4502" extrusionOk="0">
                  <a:moveTo>
                    <a:pt x="662" y="1"/>
                  </a:moveTo>
                  <a:cubicBezTo>
                    <a:pt x="258" y="342"/>
                    <a:pt x="1" y="852"/>
                    <a:pt x="1" y="1420"/>
                  </a:cubicBezTo>
                  <a:lnTo>
                    <a:pt x="1" y="2162"/>
                  </a:lnTo>
                  <a:lnTo>
                    <a:pt x="628" y="2779"/>
                  </a:lnTo>
                  <a:lnTo>
                    <a:pt x="628" y="4501"/>
                  </a:lnTo>
                  <a:lnTo>
                    <a:pt x="3085" y="4501"/>
                  </a:lnTo>
                  <a:lnTo>
                    <a:pt x="3085" y="2779"/>
                  </a:lnTo>
                  <a:lnTo>
                    <a:pt x="3713" y="2162"/>
                  </a:lnTo>
                  <a:lnTo>
                    <a:pt x="3713" y="1420"/>
                  </a:lnTo>
                  <a:cubicBezTo>
                    <a:pt x="3714" y="852"/>
                    <a:pt x="3455" y="342"/>
                    <a:pt x="3051" y="1"/>
                  </a:cubicBezTo>
                  <a:cubicBezTo>
                    <a:pt x="2719" y="328"/>
                    <a:pt x="2287" y="492"/>
                    <a:pt x="1856" y="492"/>
                  </a:cubicBezTo>
                  <a:cubicBezTo>
                    <a:pt x="1425" y="492"/>
                    <a:pt x="994" y="329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1;p33">
              <a:extLst>
                <a:ext uri="{FF2B5EF4-FFF2-40B4-BE49-F238E27FC236}">
                  <a16:creationId xmlns:a16="http://schemas.microsoft.com/office/drawing/2014/main" id="{359FB495-BDD7-76E6-C594-0491A686827B}"/>
                </a:ext>
              </a:extLst>
            </p:cNvPr>
            <p:cNvSpPr/>
            <p:nvPr/>
          </p:nvSpPr>
          <p:spPr>
            <a:xfrm>
              <a:off x="5059735" y="1652127"/>
              <a:ext cx="75862" cy="75932"/>
            </a:xfrm>
            <a:custGeom>
              <a:avLst/>
              <a:gdLst/>
              <a:ahLst/>
              <a:cxnLst/>
              <a:rect l="l" t="t" r="r" b="b"/>
              <a:pathLst>
                <a:path w="2159" h="2161" extrusionOk="0">
                  <a:moveTo>
                    <a:pt x="1079" y="1"/>
                  </a:moveTo>
                  <a:cubicBezTo>
                    <a:pt x="484" y="1"/>
                    <a:pt x="0" y="484"/>
                    <a:pt x="0" y="1080"/>
                  </a:cubicBezTo>
                  <a:cubicBezTo>
                    <a:pt x="0" y="1677"/>
                    <a:pt x="484" y="2160"/>
                    <a:pt x="1079" y="2160"/>
                  </a:cubicBezTo>
                  <a:cubicBezTo>
                    <a:pt x="1675" y="2160"/>
                    <a:pt x="2158" y="1677"/>
                    <a:pt x="2158" y="1080"/>
                  </a:cubicBezTo>
                  <a:cubicBezTo>
                    <a:pt x="2158" y="484"/>
                    <a:pt x="1675" y="1"/>
                    <a:pt x="1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98;p33">
            <a:extLst>
              <a:ext uri="{FF2B5EF4-FFF2-40B4-BE49-F238E27FC236}">
                <a16:creationId xmlns:a16="http://schemas.microsoft.com/office/drawing/2014/main" id="{FE0D139F-0113-05D9-F295-1641A97D8671}"/>
              </a:ext>
            </a:extLst>
          </p:cNvPr>
          <p:cNvSpPr/>
          <p:nvPr/>
        </p:nvSpPr>
        <p:spPr>
          <a:xfrm>
            <a:off x="5094987" y="3561329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9E8ECA2-6884-B73D-89BF-750B46F370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6799" y="518897"/>
            <a:ext cx="74390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[1] Narayan S. Adhikari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  <a:hlinkClick r:id="rId3"/>
              </a:rPr>
              <a:t>A Benchmark and Evaluation for Text Extraction from PDF (IEEE Xplore)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[2]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Jingchuan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Luo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  <a:hlinkClick r:id="rId4"/>
              </a:rPr>
              <a:t>PDFBoT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  <a:hlinkClick r:id="rId4"/>
              </a:rPr>
              <a:t>: Extracting Body Text from Academic PDF Documents for Text Mining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  <a:hlinkClick r:id="rId4"/>
              </a:rPr>
              <a:t>dblp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  <a:hlinkClick r:id="rId4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[3] </a:t>
            </a:r>
            <a:r>
              <a:rPr lang="en-IN" sz="18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PyMuPDF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: </a:t>
            </a:r>
            <a:r>
              <a:rPr lang="en-IN" sz="1800" dirty="0">
                <a:solidFill>
                  <a:srgbClr val="FFFFFF"/>
                </a:solidFill>
                <a:latin typeface="Oswald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https://pymupdf.readthedocs.io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b="1" dirty="0">
              <a:solidFill>
                <a:schemeClr val="accent3">
                  <a:lumMod val="20000"/>
                  <a:lumOff val="80000"/>
                </a:schemeClr>
              </a:solidFill>
              <a:latin typeface="Oswald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Oswald" panose="00000500000000000000" pitchFamily="2" charset="0"/>
              </a:rPr>
              <a:t>[4] </a:t>
            </a:r>
            <a:r>
              <a:rPr lang="en-US" sz="18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Googletrans</a:t>
            </a: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 GitHub Repository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</a:rPr>
              <a:t>: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Oswald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https://github.com/ssut/py-googletrans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46890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1413B726-A1F1-10ED-717C-D6E30581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727D853F-8C57-E9A9-D3B8-0CB3F8505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3526" y="1935645"/>
            <a:ext cx="4774856" cy="108625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/>
              <a:t>THANK YOU </a:t>
            </a:r>
            <a:endParaRPr sz="6600"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E374CB6C-4DB2-639B-E638-57AE8EF22D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4310" y="2173997"/>
            <a:ext cx="8699013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grpSp>
        <p:nvGrpSpPr>
          <p:cNvPr id="2" name="Google Shape;282;p33">
            <a:extLst>
              <a:ext uri="{FF2B5EF4-FFF2-40B4-BE49-F238E27FC236}">
                <a16:creationId xmlns:a16="http://schemas.microsoft.com/office/drawing/2014/main" id="{405E6B5E-D70C-350D-D5BB-6387995E04DA}"/>
              </a:ext>
            </a:extLst>
          </p:cNvPr>
          <p:cNvGrpSpPr/>
          <p:nvPr/>
        </p:nvGrpSpPr>
        <p:grpSpPr>
          <a:xfrm rot="16200000" flipH="1">
            <a:off x="800014" y="2460236"/>
            <a:ext cx="1423548" cy="3023575"/>
            <a:chOff x="7350442" y="2608992"/>
            <a:chExt cx="636650" cy="1673160"/>
          </a:xfrm>
        </p:grpSpPr>
        <p:sp>
          <p:nvSpPr>
            <p:cNvPr id="3" name="Google Shape;283;p33">
              <a:extLst>
                <a:ext uri="{FF2B5EF4-FFF2-40B4-BE49-F238E27FC236}">
                  <a16:creationId xmlns:a16="http://schemas.microsoft.com/office/drawing/2014/main" id="{164AD4EB-836C-F6F0-944B-FEA9057BF6EA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284;p33">
              <a:extLst>
                <a:ext uri="{FF2B5EF4-FFF2-40B4-BE49-F238E27FC236}">
                  <a16:creationId xmlns:a16="http://schemas.microsoft.com/office/drawing/2014/main" id="{19411FB3-B453-B4CF-39AD-7BEA63F89718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286;p33">
              <a:extLst>
                <a:ext uri="{FF2B5EF4-FFF2-40B4-BE49-F238E27FC236}">
                  <a16:creationId xmlns:a16="http://schemas.microsoft.com/office/drawing/2014/main" id="{C1D88BC5-7FA2-BA23-9482-E1E37F0AA2CA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287;p33">
              <a:extLst>
                <a:ext uri="{FF2B5EF4-FFF2-40B4-BE49-F238E27FC236}">
                  <a16:creationId xmlns:a16="http://schemas.microsoft.com/office/drawing/2014/main" id="{837F2EAD-F0A7-3CB9-1734-93329B8F6823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8;p33">
              <a:extLst>
                <a:ext uri="{FF2B5EF4-FFF2-40B4-BE49-F238E27FC236}">
                  <a16:creationId xmlns:a16="http://schemas.microsoft.com/office/drawing/2014/main" id="{792688B3-172E-3867-E2A0-F96E758B4011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89;p33">
              <a:extLst>
                <a:ext uri="{FF2B5EF4-FFF2-40B4-BE49-F238E27FC236}">
                  <a16:creationId xmlns:a16="http://schemas.microsoft.com/office/drawing/2014/main" id="{D4E5814B-307E-FCEF-EAA7-257BCA44C650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Google Shape;282;p33">
            <a:extLst>
              <a:ext uri="{FF2B5EF4-FFF2-40B4-BE49-F238E27FC236}">
                <a16:creationId xmlns:a16="http://schemas.microsoft.com/office/drawing/2014/main" id="{2EA2B16B-0818-FA29-561B-A59ED48A0704}"/>
              </a:ext>
            </a:extLst>
          </p:cNvPr>
          <p:cNvGrpSpPr/>
          <p:nvPr/>
        </p:nvGrpSpPr>
        <p:grpSpPr>
          <a:xfrm rot="5400000" flipH="1">
            <a:off x="7072840" y="-471801"/>
            <a:ext cx="1423548" cy="3023575"/>
            <a:chOff x="7350442" y="2608992"/>
            <a:chExt cx="636650" cy="1673160"/>
          </a:xfrm>
        </p:grpSpPr>
        <p:sp>
          <p:nvSpPr>
            <p:cNvPr id="10" name="Google Shape;283;p33">
              <a:extLst>
                <a:ext uri="{FF2B5EF4-FFF2-40B4-BE49-F238E27FC236}">
                  <a16:creationId xmlns:a16="http://schemas.microsoft.com/office/drawing/2014/main" id="{8AA25B1B-D8EB-B6CE-BF64-E1940F5327DE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84;p33">
              <a:extLst>
                <a:ext uri="{FF2B5EF4-FFF2-40B4-BE49-F238E27FC236}">
                  <a16:creationId xmlns:a16="http://schemas.microsoft.com/office/drawing/2014/main" id="{A0C7B670-9E6F-F151-A638-12784878EDF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86;p33">
              <a:extLst>
                <a:ext uri="{FF2B5EF4-FFF2-40B4-BE49-F238E27FC236}">
                  <a16:creationId xmlns:a16="http://schemas.microsoft.com/office/drawing/2014/main" id="{8B7568A1-7BCA-2CB0-3887-688D54A3AD2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87;p33">
              <a:extLst>
                <a:ext uri="{FF2B5EF4-FFF2-40B4-BE49-F238E27FC236}">
                  <a16:creationId xmlns:a16="http://schemas.microsoft.com/office/drawing/2014/main" id="{C1738688-89B6-49C9-BAC8-8A527B96251F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88;p33">
              <a:extLst>
                <a:ext uri="{FF2B5EF4-FFF2-40B4-BE49-F238E27FC236}">
                  <a16:creationId xmlns:a16="http://schemas.microsoft.com/office/drawing/2014/main" id="{78992E53-3083-0AA0-CF38-862BCBD303C3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89;p33">
              <a:extLst>
                <a:ext uri="{FF2B5EF4-FFF2-40B4-BE49-F238E27FC236}">
                  <a16:creationId xmlns:a16="http://schemas.microsoft.com/office/drawing/2014/main" id="{257E0E53-AB35-9A5E-02F8-94C8189D6B8C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72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1158239"/>
            <a:ext cx="5694348" cy="263482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000">
                <a:solidFill>
                  <a:schemeClr val="accent1"/>
                </a:solidFill>
              </a:rPr>
              <a:t>PDF </a:t>
            </a:r>
            <a:r>
              <a:rPr lang="en" sz="4000" dirty="0">
                <a:solidFill>
                  <a:schemeClr val="accent1"/>
                </a:solidFill>
              </a:rPr>
              <a:t>TRANSLATOR</a:t>
            </a:r>
            <a:br>
              <a:rPr lang="en" sz="4000" dirty="0">
                <a:solidFill>
                  <a:schemeClr val="accent1"/>
                </a:solidFill>
              </a:rPr>
            </a:br>
            <a:endParaRPr lang="en" sz="4000" dirty="0">
              <a:solidFill>
                <a:schemeClr val="accent1"/>
              </a:solidFill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943" y="781017"/>
            <a:ext cx="4673599" cy="492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3C3F3F65-FFFF-763C-68DA-A9B1437B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>
            <a:extLst>
              <a:ext uri="{FF2B5EF4-FFF2-40B4-BE49-F238E27FC236}">
                <a16:creationId xmlns:a16="http://schemas.microsoft.com/office/drawing/2014/main" id="{CC24AA37-1587-8E63-C1D9-FBA1A6F033DF}"/>
              </a:ext>
            </a:extLst>
          </p:cNvPr>
          <p:cNvGrpSpPr/>
          <p:nvPr/>
        </p:nvGrpSpPr>
        <p:grpSpPr>
          <a:xfrm rot="5400000" flipH="1">
            <a:off x="1103836" y="2106487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>
              <a:extLst>
                <a:ext uri="{FF2B5EF4-FFF2-40B4-BE49-F238E27FC236}">
                  <a16:creationId xmlns:a16="http://schemas.microsoft.com/office/drawing/2014/main" id="{8D809210-4F1D-6144-23A9-AD5F4FD848A3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>
              <a:extLst>
                <a:ext uri="{FF2B5EF4-FFF2-40B4-BE49-F238E27FC236}">
                  <a16:creationId xmlns:a16="http://schemas.microsoft.com/office/drawing/2014/main" id="{FCA502EE-AEF7-550A-4866-2C7EB6AB7C10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>
              <a:extLst>
                <a:ext uri="{FF2B5EF4-FFF2-40B4-BE49-F238E27FC236}">
                  <a16:creationId xmlns:a16="http://schemas.microsoft.com/office/drawing/2014/main" id="{AC3DE5AD-E0F4-5868-67BF-030ABB752A0D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>
              <a:extLst>
                <a:ext uri="{FF2B5EF4-FFF2-40B4-BE49-F238E27FC236}">
                  <a16:creationId xmlns:a16="http://schemas.microsoft.com/office/drawing/2014/main" id="{3250C42B-C33E-25D7-6053-4C8A6917F93E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>
              <a:extLst>
                <a:ext uri="{FF2B5EF4-FFF2-40B4-BE49-F238E27FC236}">
                  <a16:creationId xmlns:a16="http://schemas.microsoft.com/office/drawing/2014/main" id="{2B8726F4-112D-E645-9722-A65AFD124432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>
              <a:extLst>
                <a:ext uri="{FF2B5EF4-FFF2-40B4-BE49-F238E27FC236}">
                  <a16:creationId xmlns:a16="http://schemas.microsoft.com/office/drawing/2014/main" id="{3AC13873-4EE7-B056-49A9-A7B24D2A96A0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>
              <a:extLst>
                <a:ext uri="{FF2B5EF4-FFF2-40B4-BE49-F238E27FC236}">
                  <a16:creationId xmlns:a16="http://schemas.microsoft.com/office/drawing/2014/main" id="{64A64644-90BD-C87F-FA18-E669B544FFCB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>
              <a:extLst>
                <a:ext uri="{FF2B5EF4-FFF2-40B4-BE49-F238E27FC236}">
                  <a16:creationId xmlns:a16="http://schemas.microsoft.com/office/drawing/2014/main" id="{CE17A585-699F-399F-9B23-7194BBEE50C3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>
            <a:extLst>
              <a:ext uri="{FF2B5EF4-FFF2-40B4-BE49-F238E27FC236}">
                <a16:creationId xmlns:a16="http://schemas.microsoft.com/office/drawing/2014/main" id="{AD26C71C-5543-C8FD-739C-FD045AD520E1}"/>
              </a:ext>
            </a:extLst>
          </p:cNvPr>
          <p:cNvGrpSpPr/>
          <p:nvPr/>
        </p:nvGrpSpPr>
        <p:grpSpPr>
          <a:xfrm rot="-5400000">
            <a:off x="6180410" y="-1151335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>
              <a:extLst>
                <a:ext uri="{FF2B5EF4-FFF2-40B4-BE49-F238E27FC236}">
                  <a16:creationId xmlns:a16="http://schemas.microsoft.com/office/drawing/2014/main" id="{C38B90A3-C944-DF86-83F7-85BFEE94D2AC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>
              <a:extLst>
                <a:ext uri="{FF2B5EF4-FFF2-40B4-BE49-F238E27FC236}">
                  <a16:creationId xmlns:a16="http://schemas.microsoft.com/office/drawing/2014/main" id="{FA59CAF3-54C3-C4FF-AD12-EBFE1846B0D6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>
              <a:extLst>
                <a:ext uri="{FF2B5EF4-FFF2-40B4-BE49-F238E27FC236}">
                  <a16:creationId xmlns:a16="http://schemas.microsoft.com/office/drawing/2014/main" id="{57BE3B14-734D-727E-620D-0AAF3B90AD4A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>
              <a:extLst>
                <a:ext uri="{FF2B5EF4-FFF2-40B4-BE49-F238E27FC236}">
                  <a16:creationId xmlns:a16="http://schemas.microsoft.com/office/drawing/2014/main" id="{FA7060D9-BAE9-13C8-7A76-ACCE293CC813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>
              <a:extLst>
                <a:ext uri="{FF2B5EF4-FFF2-40B4-BE49-F238E27FC236}">
                  <a16:creationId xmlns:a16="http://schemas.microsoft.com/office/drawing/2014/main" id="{C8E5F430-B31B-A93D-79F4-DD85A51C0D3C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>
              <a:extLst>
                <a:ext uri="{FF2B5EF4-FFF2-40B4-BE49-F238E27FC236}">
                  <a16:creationId xmlns:a16="http://schemas.microsoft.com/office/drawing/2014/main" id="{F07609C9-8761-6781-B515-705CE84BC4C1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>
              <a:extLst>
                <a:ext uri="{FF2B5EF4-FFF2-40B4-BE49-F238E27FC236}">
                  <a16:creationId xmlns:a16="http://schemas.microsoft.com/office/drawing/2014/main" id="{1379917E-2180-E2E8-082C-C1F02630EA57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>
              <a:extLst>
                <a:ext uri="{FF2B5EF4-FFF2-40B4-BE49-F238E27FC236}">
                  <a16:creationId xmlns:a16="http://schemas.microsoft.com/office/drawing/2014/main" id="{8C9BBA43-4D29-F19D-6707-DAEEFF000194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>
            <a:extLst>
              <a:ext uri="{FF2B5EF4-FFF2-40B4-BE49-F238E27FC236}">
                <a16:creationId xmlns:a16="http://schemas.microsoft.com/office/drawing/2014/main" id="{3685A535-65D6-AAC9-83BE-D9A8C1959751}"/>
              </a:ext>
            </a:extLst>
          </p:cNvPr>
          <p:cNvSpPr/>
          <p:nvPr/>
        </p:nvSpPr>
        <p:spPr>
          <a:xfrm>
            <a:off x="1405208" y="817222"/>
            <a:ext cx="6079600" cy="3671412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409A6519-668B-AFC4-F803-D2E4B1F9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9709" y="1068752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1F3E87F5-64CE-0EBB-A90A-7EFA2A640A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18035" y="2392868"/>
            <a:ext cx="5454393" cy="91818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0000500000000000000" pitchFamily="2" charset="0"/>
              </a:rPr>
              <a:t> PDF translator allows users to easily convert text within PDF documents from one language to another, maintaining the original formatting and layout.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Oswald" panose="00000500000000000000" pitchFamily="2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0000500000000000000" pitchFamily="2" charset="0"/>
              </a:rPr>
              <a:t>It offers support for multiple languages, enabling global accessibility and communication for individuals and businesses dealing with multilingual documents.</a:t>
            </a:r>
            <a:endParaRPr lang="en-IN" sz="2000" dirty="0">
              <a:latin typeface="Oswal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738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0D83489F-7EEB-D574-351C-D421FF41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F051AC24-5C89-4D85-3727-184770F5D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050" y="238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latin typeface="Oswald" panose="00000500000000000000" pitchFamily="2" charset="0"/>
                <a:cs typeface="Times New Roman" panose="02020603050405020304" pitchFamily="18" charset="0"/>
              </a:rPr>
              <a:t>Literature Review</a:t>
            </a:r>
            <a:endParaRPr dirty="0">
              <a:latin typeface="Oswald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7154C-9412-DC2A-5EEF-44DD801399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664" y="774601"/>
            <a:ext cx="7807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F2CA7-071C-425B-7C40-87F60AEF6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1674"/>
              </p:ext>
            </p:extLst>
          </p:nvPr>
        </p:nvGraphicFramePr>
        <p:xfrm>
          <a:off x="270082" y="1350601"/>
          <a:ext cx="8603835" cy="3490039"/>
        </p:xfrm>
        <a:graphic>
          <a:graphicData uri="http://schemas.openxmlformats.org/drawingml/2006/table">
            <a:tbl>
              <a:tblPr firstRow="1" bandRow="1">
                <a:tableStyleId>{E74E47D6-FB8E-4F83-914F-3B58BE08F297}</a:tableStyleId>
              </a:tblPr>
              <a:tblGrid>
                <a:gridCol w="1851343">
                  <a:extLst>
                    <a:ext uri="{9D8B030D-6E8A-4147-A177-3AD203B41FA5}">
                      <a16:colId xmlns:a16="http://schemas.microsoft.com/office/drawing/2014/main" val="2057192788"/>
                    </a:ext>
                  </a:extLst>
                </a:gridCol>
                <a:gridCol w="1623624">
                  <a:extLst>
                    <a:ext uri="{9D8B030D-6E8A-4147-A177-3AD203B41FA5}">
                      <a16:colId xmlns:a16="http://schemas.microsoft.com/office/drawing/2014/main" val="782029326"/>
                    </a:ext>
                  </a:extLst>
                </a:gridCol>
                <a:gridCol w="1804366">
                  <a:extLst>
                    <a:ext uri="{9D8B030D-6E8A-4147-A177-3AD203B41FA5}">
                      <a16:colId xmlns:a16="http://schemas.microsoft.com/office/drawing/2014/main" val="2602949833"/>
                    </a:ext>
                  </a:extLst>
                </a:gridCol>
                <a:gridCol w="1520136">
                  <a:extLst>
                    <a:ext uri="{9D8B030D-6E8A-4147-A177-3AD203B41FA5}">
                      <a16:colId xmlns:a16="http://schemas.microsoft.com/office/drawing/2014/main" val="2811784415"/>
                    </a:ext>
                  </a:extLst>
                </a:gridCol>
                <a:gridCol w="1804366">
                  <a:extLst>
                    <a:ext uri="{9D8B030D-6E8A-4147-A177-3AD203B41FA5}">
                      <a16:colId xmlns:a16="http://schemas.microsoft.com/office/drawing/2014/main" val="364764607"/>
                    </a:ext>
                  </a:extLst>
                </a:gridCol>
              </a:tblGrid>
              <a:tr h="846916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Authors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Published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Conclusion</a:t>
                      </a:r>
                    </a:p>
                  </a:txBody>
                  <a:tcPr anchor="ctr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Limitations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045682"/>
                  </a:ext>
                </a:extLst>
              </a:tr>
              <a:tr h="1078116">
                <a:tc>
                  <a:txBody>
                    <a:bodyPr/>
                    <a:lstStyle/>
                    <a:p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[1] Narayan S. Adhikari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A Text Mining Tool for Extracting Information from PDF Documents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2024, 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Oswald" panose="00000500000000000000" pitchFamily="2" charset="0"/>
                        </a:rPr>
                        <a:t>Combines text extraction with NLP for accurate parsing of technical PDFs.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Oswald" panose="00000500000000000000" pitchFamily="2" charset="0"/>
                        </a:rPr>
                        <a:t>Struggles with unstructured content like complex tables and images.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004910"/>
                  </a:ext>
                </a:extLst>
              </a:tr>
              <a:tr h="1565007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[2]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Jingchuan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 Luo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Oswald" panose="00000500000000000000" pitchFamily="2" charset="0"/>
                        </a:rPr>
                        <a:t>Text Mining and Machine Learning Methods for Analyzing PDF Documents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2023,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Journal of Information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Oswald" panose="00000500000000000000" pitchFamily="2" charset="0"/>
                        </a:rPr>
                        <a:t>Integrates text mining and machine learning for metadata extraction and categorization in PDFs.</a:t>
                      </a:r>
                      <a:endParaRPr lang="en-IN" dirty="0">
                        <a:solidFill>
                          <a:schemeClr val="tx1"/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Oswald" panose="00000500000000000000" pitchFamily="2" charset="0"/>
                        </a:rPr>
                        <a:t>High computational cost and reliance on quality datasets; performance varies with document diversity.</a:t>
                      </a:r>
                      <a:endParaRPr lang="en-IN" dirty="0">
                        <a:solidFill>
                          <a:schemeClr val="tx1">
                            <a:lumMod val="95000"/>
                          </a:schemeClr>
                        </a:solidFill>
                        <a:latin typeface="Oswald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99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2999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8018-52DE-CD99-3566-814C8997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667" y="439410"/>
            <a:ext cx="7704000" cy="5727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C78C-660F-74E7-5C98-EA792ABD6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1076960"/>
            <a:ext cx="6374019" cy="3116028"/>
          </a:xfrm>
        </p:spPr>
        <p:txBody>
          <a:bodyPr/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kern="0" dirty="0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Organizations and individuals often struggle with translating  PDF </a:t>
            </a:r>
            <a:r>
              <a:rPr lang="en-US" sz="2000" dirty="0">
                <a:latin typeface="Oswald" panose="00000500000000000000" pitchFamily="2" charset="0"/>
                <a:ea typeface="Times New Roman" panose="02020603050405020304" pitchFamily="18" charset="0"/>
              </a:rPr>
              <a:t>files</a:t>
            </a:r>
            <a:r>
              <a:rPr lang="en-US" sz="2000" kern="0" dirty="0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 into different languages due to manual processes, lack of intuitive tools, and inefficiencies in text extraction. 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kern="0" dirty="0">
                <a:effectLst/>
                <a:latin typeface="Oswald" panose="00000500000000000000" pitchFamily="2" charset="0"/>
                <a:ea typeface="Times New Roman" panose="02020603050405020304" pitchFamily="18" charset="0"/>
              </a:rPr>
              <a:t>This project addresses these challenges by offering an automated solution that extracts and translates text from PDFs seamlessly, providing a streamlined and accessible approach to multilingual document management.</a:t>
            </a:r>
            <a:endParaRPr lang="en-IN" sz="2000" kern="0" dirty="0">
              <a:effectLst/>
              <a:latin typeface="Oswald" panose="00000500000000000000" pitchFamily="2" charset="0"/>
              <a:ea typeface="Times New Roman" panose="02020603050405020304" pitchFamily="18" charset="0"/>
            </a:endParaRPr>
          </a:p>
        </p:txBody>
      </p:sp>
      <p:grpSp>
        <p:nvGrpSpPr>
          <p:cNvPr id="6" name="Google Shape;326;p34">
            <a:extLst>
              <a:ext uri="{FF2B5EF4-FFF2-40B4-BE49-F238E27FC236}">
                <a16:creationId xmlns:a16="http://schemas.microsoft.com/office/drawing/2014/main" id="{3149BC7A-FFE1-18B0-C0FC-23FDF008DA65}"/>
              </a:ext>
            </a:extLst>
          </p:cNvPr>
          <p:cNvGrpSpPr/>
          <p:nvPr/>
        </p:nvGrpSpPr>
        <p:grpSpPr>
          <a:xfrm flipH="1">
            <a:off x="7449316" y="3099859"/>
            <a:ext cx="1210827" cy="2034746"/>
            <a:chOff x="7350442" y="2608992"/>
            <a:chExt cx="777239" cy="1673160"/>
          </a:xfrm>
        </p:grpSpPr>
        <p:sp>
          <p:nvSpPr>
            <p:cNvPr id="7" name="Google Shape;327;p34">
              <a:extLst>
                <a:ext uri="{FF2B5EF4-FFF2-40B4-BE49-F238E27FC236}">
                  <a16:creationId xmlns:a16="http://schemas.microsoft.com/office/drawing/2014/main" id="{3A9694CA-97FE-F3D4-5187-099F612CD406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28;p34">
              <a:extLst>
                <a:ext uri="{FF2B5EF4-FFF2-40B4-BE49-F238E27FC236}">
                  <a16:creationId xmlns:a16="http://schemas.microsoft.com/office/drawing/2014/main" id="{1BE4010C-6388-3D09-245B-783CA657FA1D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29;p34">
              <a:extLst>
                <a:ext uri="{FF2B5EF4-FFF2-40B4-BE49-F238E27FC236}">
                  <a16:creationId xmlns:a16="http://schemas.microsoft.com/office/drawing/2014/main" id="{FA1D391E-AD39-237C-211F-BA3294B3FA97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30;p34">
              <a:extLst>
                <a:ext uri="{FF2B5EF4-FFF2-40B4-BE49-F238E27FC236}">
                  <a16:creationId xmlns:a16="http://schemas.microsoft.com/office/drawing/2014/main" id="{246DC6A1-B651-7A00-835E-CB43C0A534EE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31;p34">
              <a:extLst>
                <a:ext uri="{FF2B5EF4-FFF2-40B4-BE49-F238E27FC236}">
                  <a16:creationId xmlns:a16="http://schemas.microsoft.com/office/drawing/2014/main" id="{08CD72DE-C1CA-F244-45A7-36AF15913000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32;p34">
              <a:extLst>
                <a:ext uri="{FF2B5EF4-FFF2-40B4-BE49-F238E27FC236}">
                  <a16:creationId xmlns:a16="http://schemas.microsoft.com/office/drawing/2014/main" id="{3077C596-8FF4-7C12-905D-493D4D0FAB87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33;p34">
              <a:extLst>
                <a:ext uri="{FF2B5EF4-FFF2-40B4-BE49-F238E27FC236}">
                  <a16:creationId xmlns:a16="http://schemas.microsoft.com/office/drawing/2014/main" id="{2029C3A0-1729-D742-E4DC-C4024A32E925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34;p34">
              <a:extLst>
                <a:ext uri="{FF2B5EF4-FFF2-40B4-BE49-F238E27FC236}">
                  <a16:creationId xmlns:a16="http://schemas.microsoft.com/office/drawing/2014/main" id="{AE6CA1E1-E570-DDCD-FCDD-4EFE9460E0C4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BF0CA91-26F2-43A2-E540-57701B78C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44" y="1668325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0801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B94E-B681-8E1E-EF8A-308BB680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491" y="191112"/>
            <a:ext cx="7704000" cy="905209"/>
          </a:xfrm>
        </p:spPr>
        <p:txBody>
          <a:bodyPr/>
          <a:lstStyle/>
          <a:p>
            <a:r>
              <a:rPr lang="en-US" dirty="0"/>
              <a:t>Abstract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FF40CE-CE73-76BC-9B95-9DF332CB2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18" y="1011397"/>
            <a:ext cx="611990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The PDF Translator application allows users to upload PDF documents and translate extracted text into various languages using Flask and Google Translate [4].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User Interface: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It features a simple and responsive design with a home page and a translation page, styled with Bootstrap and custom CSS for enhanced usability.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Technical Functionality: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The application uses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PyMuPDF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[3] for text extraction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Googletrans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[4] for translation, displaying the translated text after submission.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47B81-270C-BC43-D134-23676AA0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7" y="1890265"/>
            <a:ext cx="2712896" cy="1826545"/>
          </a:xfrm>
          <a:prstGeom prst="rect">
            <a:avLst/>
          </a:prstGeom>
        </p:spPr>
      </p:pic>
      <p:grpSp>
        <p:nvGrpSpPr>
          <p:cNvPr id="7" name="Google Shape;260;p32">
            <a:extLst>
              <a:ext uri="{FF2B5EF4-FFF2-40B4-BE49-F238E27FC236}">
                <a16:creationId xmlns:a16="http://schemas.microsoft.com/office/drawing/2014/main" id="{6AA0CABA-9A66-DAAF-F956-51959E96498F}"/>
              </a:ext>
            </a:extLst>
          </p:cNvPr>
          <p:cNvGrpSpPr/>
          <p:nvPr/>
        </p:nvGrpSpPr>
        <p:grpSpPr>
          <a:xfrm rot="10800000" flipH="1">
            <a:off x="7372864" y="-3"/>
            <a:ext cx="1112109" cy="1890265"/>
            <a:chOff x="7350442" y="2608992"/>
            <a:chExt cx="777239" cy="1673160"/>
          </a:xfrm>
        </p:grpSpPr>
        <p:sp>
          <p:nvSpPr>
            <p:cNvPr id="8" name="Google Shape;261;p32">
              <a:extLst>
                <a:ext uri="{FF2B5EF4-FFF2-40B4-BE49-F238E27FC236}">
                  <a16:creationId xmlns:a16="http://schemas.microsoft.com/office/drawing/2014/main" id="{0782440E-50DC-2F98-0777-4BF2411A98D3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62;p32">
              <a:extLst>
                <a:ext uri="{FF2B5EF4-FFF2-40B4-BE49-F238E27FC236}">
                  <a16:creationId xmlns:a16="http://schemas.microsoft.com/office/drawing/2014/main" id="{691B229F-347C-2751-1275-300C51F7A67C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63;p32">
              <a:extLst>
                <a:ext uri="{FF2B5EF4-FFF2-40B4-BE49-F238E27FC236}">
                  <a16:creationId xmlns:a16="http://schemas.microsoft.com/office/drawing/2014/main" id="{6EAA2636-BC6F-3054-1786-7B82F692B9A2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64;p32">
              <a:extLst>
                <a:ext uri="{FF2B5EF4-FFF2-40B4-BE49-F238E27FC236}">
                  <a16:creationId xmlns:a16="http://schemas.microsoft.com/office/drawing/2014/main" id="{29D5E09E-2A89-019D-FA45-90D7E13BB746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65;p32">
              <a:extLst>
                <a:ext uri="{FF2B5EF4-FFF2-40B4-BE49-F238E27FC236}">
                  <a16:creationId xmlns:a16="http://schemas.microsoft.com/office/drawing/2014/main" id="{98DAAA38-81D7-0A39-8383-CAC585344F2E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66;p32">
              <a:extLst>
                <a:ext uri="{FF2B5EF4-FFF2-40B4-BE49-F238E27FC236}">
                  <a16:creationId xmlns:a16="http://schemas.microsoft.com/office/drawing/2014/main" id="{D4BAB604-A9F3-E541-D074-B47EE8B8EE48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67;p32">
              <a:extLst>
                <a:ext uri="{FF2B5EF4-FFF2-40B4-BE49-F238E27FC236}">
                  <a16:creationId xmlns:a16="http://schemas.microsoft.com/office/drawing/2014/main" id="{60CFF73E-359E-6E21-BCCD-67BCCF06B9BC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68;p32">
              <a:extLst>
                <a:ext uri="{FF2B5EF4-FFF2-40B4-BE49-F238E27FC236}">
                  <a16:creationId xmlns:a16="http://schemas.microsoft.com/office/drawing/2014/main" id="{19DC57BD-91D6-1372-7780-0038505855AC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207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0EDCC9-BCEC-DE26-6541-6716C4FF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421" y="326203"/>
            <a:ext cx="7704000" cy="57270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B6B059-0C51-6AB5-C679-90E99AE2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369" y="1135580"/>
            <a:ext cx="7361161" cy="3496500"/>
          </a:xfrm>
        </p:spPr>
        <p:txBody>
          <a:bodyPr/>
          <a:lstStyle/>
          <a:p>
            <a:pPr marL="152400" indent="0" algn="just">
              <a:buNone/>
            </a:pPr>
            <a:r>
              <a:rPr lang="en-US" sz="2000" dirty="0">
                <a:latin typeface="Oswald" panose="00000500000000000000" pitchFamily="2" charset="0"/>
              </a:rPr>
              <a:t>The objective of this project is to develop a tool that can read text-based PDF files, translate the extracted text into a selected language, and displays the translated text while preserving the original formatting.         </a:t>
            </a:r>
          </a:p>
          <a:p>
            <a:endParaRPr lang="en-US" sz="1800" dirty="0"/>
          </a:p>
          <a:p>
            <a:pPr marL="152400" indent="0">
              <a:buNone/>
            </a:pPr>
            <a:endParaRPr lang="en" sz="4800" dirty="0"/>
          </a:p>
          <a:p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2607A-6F1C-ED9F-90C7-47615ACF77CD}"/>
              </a:ext>
            </a:extLst>
          </p:cNvPr>
          <p:cNvSpPr txBox="1"/>
          <p:nvPr/>
        </p:nvSpPr>
        <p:spPr>
          <a:xfrm>
            <a:off x="2286000" y="133909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oogle Shape;257;p32">
            <a:extLst>
              <a:ext uri="{FF2B5EF4-FFF2-40B4-BE49-F238E27FC236}">
                <a16:creationId xmlns:a16="http://schemas.microsoft.com/office/drawing/2014/main" id="{E5754785-1F11-522E-D7B2-D4965E0CC4BE}"/>
              </a:ext>
            </a:extLst>
          </p:cNvPr>
          <p:cNvCxnSpPr/>
          <p:nvPr/>
        </p:nvCxnSpPr>
        <p:spPr>
          <a:xfrm>
            <a:off x="1539037" y="2946498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57B769-5184-DA9E-1C67-A56FA20F4A68}"/>
              </a:ext>
            </a:extLst>
          </p:cNvPr>
          <p:cNvSpPr txBox="1"/>
          <p:nvPr/>
        </p:nvSpPr>
        <p:spPr>
          <a:xfrm>
            <a:off x="1660769" y="309066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Text-Based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30235-BF96-620B-510E-65339E6E3B99}"/>
              </a:ext>
            </a:extLst>
          </p:cNvPr>
          <p:cNvSpPr txBox="1"/>
          <p:nvPr/>
        </p:nvSpPr>
        <p:spPr>
          <a:xfrm>
            <a:off x="4745400" y="291683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DM Sans" pitchFamily="2" charset="0"/>
              </a:rPr>
              <a:t>02</a:t>
            </a:r>
          </a:p>
        </p:txBody>
      </p:sp>
      <p:cxnSp>
        <p:nvCxnSpPr>
          <p:cNvPr id="11" name="Google Shape;257;p32">
            <a:extLst>
              <a:ext uri="{FF2B5EF4-FFF2-40B4-BE49-F238E27FC236}">
                <a16:creationId xmlns:a16="http://schemas.microsoft.com/office/drawing/2014/main" id="{81F83DB1-494D-8368-4D2F-B5E3B194DC0A}"/>
              </a:ext>
            </a:extLst>
          </p:cNvPr>
          <p:cNvCxnSpPr/>
          <p:nvPr/>
        </p:nvCxnSpPr>
        <p:spPr>
          <a:xfrm>
            <a:off x="5841406" y="288383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AC7615-297E-66F9-B6A0-13C9226B0504}"/>
              </a:ext>
            </a:extLst>
          </p:cNvPr>
          <p:cNvSpPr txBox="1"/>
          <p:nvPr/>
        </p:nvSpPr>
        <p:spPr>
          <a:xfrm>
            <a:off x="6095016" y="3024554"/>
            <a:ext cx="4657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Multi Languages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BD727-E204-FB73-E81F-5A5405CB7369}"/>
              </a:ext>
            </a:extLst>
          </p:cNvPr>
          <p:cNvSpPr txBox="1"/>
          <p:nvPr/>
        </p:nvSpPr>
        <p:spPr>
          <a:xfrm>
            <a:off x="657167" y="2977749"/>
            <a:ext cx="537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DM Sans" pitchFamily="2" charset="0"/>
              </a:rPr>
              <a:t>01</a:t>
            </a:r>
          </a:p>
        </p:txBody>
      </p:sp>
      <p:grpSp>
        <p:nvGrpSpPr>
          <p:cNvPr id="17" name="Google Shape;282;p33">
            <a:extLst>
              <a:ext uri="{FF2B5EF4-FFF2-40B4-BE49-F238E27FC236}">
                <a16:creationId xmlns:a16="http://schemas.microsoft.com/office/drawing/2014/main" id="{E768B68A-9F4C-EDAA-8683-665D2104DF94}"/>
              </a:ext>
            </a:extLst>
          </p:cNvPr>
          <p:cNvGrpSpPr/>
          <p:nvPr/>
        </p:nvGrpSpPr>
        <p:grpSpPr>
          <a:xfrm flipH="1">
            <a:off x="7319421" y="-30779"/>
            <a:ext cx="1423548" cy="2793722"/>
            <a:chOff x="7350442" y="2608992"/>
            <a:chExt cx="636650" cy="1673160"/>
          </a:xfrm>
        </p:grpSpPr>
        <p:sp>
          <p:nvSpPr>
            <p:cNvPr id="18" name="Google Shape;283;p33">
              <a:extLst>
                <a:ext uri="{FF2B5EF4-FFF2-40B4-BE49-F238E27FC236}">
                  <a16:creationId xmlns:a16="http://schemas.microsoft.com/office/drawing/2014/main" id="{BDE4E186-AB27-F11A-DF30-A02C6620DDF7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4;p33">
              <a:extLst>
                <a:ext uri="{FF2B5EF4-FFF2-40B4-BE49-F238E27FC236}">
                  <a16:creationId xmlns:a16="http://schemas.microsoft.com/office/drawing/2014/main" id="{3B5930D4-7674-1340-FCE3-9F1994C6046D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5;p33">
              <a:extLst>
                <a:ext uri="{FF2B5EF4-FFF2-40B4-BE49-F238E27FC236}">
                  <a16:creationId xmlns:a16="http://schemas.microsoft.com/office/drawing/2014/main" id="{951B01BE-2FBF-E370-0808-FFEA3DE7C53C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86;p33">
              <a:extLst>
                <a:ext uri="{FF2B5EF4-FFF2-40B4-BE49-F238E27FC236}">
                  <a16:creationId xmlns:a16="http://schemas.microsoft.com/office/drawing/2014/main" id="{4D98218C-F78E-55FA-CE11-C15FD0CC6B49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7;p33">
              <a:extLst>
                <a:ext uri="{FF2B5EF4-FFF2-40B4-BE49-F238E27FC236}">
                  <a16:creationId xmlns:a16="http://schemas.microsoft.com/office/drawing/2014/main" id="{D2DD05F5-31F5-6838-6C26-FEE1AC9E9EFC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88;p33">
              <a:extLst>
                <a:ext uri="{FF2B5EF4-FFF2-40B4-BE49-F238E27FC236}">
                  <a16:creationId xmlns:a16="http://schemas.microsoft.com/office/drawing/2014/main" id="{61AB51C2-33B8-3A33-8726-5ACECD057311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89;p33">
              <a:extLst>
                <a:ext uri="{FF2B5EF4-FFF2-40B4-BE49-F238E27FC236}">
                  <a16:creationId xmlns:a16="http://schemas.microsoft.com/office/drawing/2014/main" id="{856BD1A5-6513-6ABA-99B0-FDDBC1ACC175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6EFDEC4-8716-7D67-7663-4FE29BB40F89}"/>
              </a:ext>
            </a:extLst>
          </p:cNvPr>
          <p:cNvSpPr txBox="1"/>
          <p:nvPr/>
        </p:nvSpPr>
        <p:spPr>
          <a:xfrm>
            <a:off x="2853772" y="4120748"/>
            <a:ext cx="53769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  <a:latin typeface="DM Sans" pitchFamily="2" charset="0"/>
              </a:rPr>
              <a:t>03</a:t>
            </a:r>
          </a:p>
        </p:txBody>
      </p:sp>
      <p:cxnSp>
        <p:nvCxnSpPr>
          <p:cNvPr id="6" name="Google Shape;257;p32">
            <a:extLst>
              <a:ext uri="{FF2B5EF4-FFF2-40B4-BE49-F238E27FC236}">
                <a16:creationId xmlns:a16="http://schemas.microsoft.com/office/drawing/2014/main" id="{AFDC1385-9025-C613-813B-88020FBAB2BC}"/>
              </a:ext>
            </a:extLst>
          </p:cNvPr>
          <p:cNvCxnSpPr/>
          <p:nvPr/>
        </p:nvCxnSpPr>
        <p:spPr>
          <a:xfrm>
            <a:off x="3924842" y="40329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E5C599-2049-F59F-5971-8BF63D021206}"/>
              </a:ext>
            </a:extLst>
          </p:cNvPr>
          <p:cNvSpPr txBox="1"/>
          <p:nvPr/>
        </p:nvSpPr>
        <p:spPr>
          <a:xfrm>
            <a:off x="3864216" y="4250343"/>
            <a:ext cx="537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 Translate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054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1A7CAFA4-00C3-18BA-C2B4-D06649BC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>
            <a:extLst>
              <a:ext uri="{FF2B5EF4-FFF2-40B4-BE49-F238E27FC236}">
                <a16:creationId xmlns:a16="http://schemas.microsoft.com/office/drawing/2014/main" id="{79F26B95-7A15-6BA8-217E-B04264D7F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4109"/>
            <a:ext cx="5070448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 and Implementation</a:t>
            </a:r>
            <a:endParaRPr dirty="0"/>
          </a:p>
        </p:txBody>
      </p:sp>
      <p:sp>
        <p:nvSpPr>
          <p:cNvPr id="346" name="Google Shape;346;p34">
            <a:extLst>
              <a:ext uri="{FF2B5EF4-FFF2-40B4-BE49-F238E27FC236}">
                <a16:creationId xmlns:a16="http://schemas.microsoft.com/office/drawing/2014/main" id="{536194DA-80A8-0B98-6DB3-51F26F0743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308" y="1563078"/>
            <a:ext cx="4220307" cy="26728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sz="1800" b="1" dirty="0"/>
              <a:t>Design</a:t>
            </a:r>
            <a:r>
              <a:rPr lang="en-US" sz="1800" dirty="0"/>
              <a:t>:</a:t>
            </a:r>
          </a:p>
          <a:p>
            <a:pPr algn="l"/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Simple HTML pages for file upload and language selection.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Flask handles routing , </a:t>
            </a:r>
            <a:r>
              <a:rPr lang="en-US" dirty="0" err="1"/>
              <a:t>PyMuPDF</a:t>
            </a:r>
            <a:r>
              <a:rPr lang="en-US" dirty="0"/>
              <a:t> [3] extracts text, and </a:t>
            </a:r>
            <a:r>
              <a:rPr lang="en-US" dirty="0" err="1"/>
              <a:t>Googletrans</a:t>
            </a:r>
            <a:r>
              <a:rPr lang="en-US" dirty="0"/>
              <a:t> [4] translates.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" name="Google Shape;257;p32">
            <a:extLst>
              <a:ext uri="{FF2B5EF4-FFF2-40B4-BE49-F238E27FC236}">
                <a16:creationId xmlns:a16="http://schemas.microsoft.com/office/drawing/2014/main" id="{5393B284-5D17-8613-4F85-12F7850E10ED}"/>
              </a:ext>
            </a:extLst>
          </p:cNvPr>
          <p:cNvCxnSpPr>
            <a:cxnSpLocks/>
          </p:cNvCxnSpPr>
          <p:nvPr/>
        </p:nvCxnSpPr>
        <p:spPr>
          <a:xfrm>
            <a:off x="7002035" y="738533"/>
            <a:ext cx="68819" cy="365661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5" name="Google Shape;344;p34">
            <a:extLst>
              <a:ext uri="{FF2B5EF4-FFF2-40B4-BE49-F238E27FC236}">
                <a16:creationId xmlns:a16="http://schemas.microsoft.com/office/drawing/2014/main" id="{01614B40-7F80-FD32-6208-3C250AF97B66}"/>
              </a:ext>
            </a:extLst>
          </p:cNvPr>
          <p:cNvSpPr/>
          <p:nvPr/>
        </p:nvSpPr>
        <p:spPr>
          <a:xfrm flipH="1">
            <a:off x="6292462" y="522419"/>
            <a:ext cx="1516187" cy="68493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Client Side  (Browser</a:t>
            </a: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Google Shape;344;p34">
            <a:extLst>
              <a:ext uri="{FF2B5EF4-FFF2-40B4-BE49-F238E27FC236}">
                <a16:creationId xmlns:a16="http://schemas.microsoft.com/office/drawing/2014/main" id="{CA99AAA3-B575-8FAB-E90D-6C78E9CF17EE}"/>
              </a:ext>
            </a:extLst>
          </p:cNvPr>
          <p:cNvSpPr/>
          <p:nvPr/>
        </p:nvSpPr>
        <p:spPr>
          <a:xfrm flipH="1">
            <a:off x="6323726" y="1563078"/>
            <a:ext cx="1484923" cy="503578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tx1"/>
                </a:solidFill>
                <a:latin typeface="DM Sans" pitchFamily="2" charset="0"/>
              </a:rPr>
              <a:t>Flask Server</a:t>
            </a:r>
          </a:p>
        </p:txBody>
      </p:sp>
      <p:sp>
        <p:nvSpPr>
          <p:cNvPr id="11" name="Google Shape;344;p34">
            <a:extLst>
              <a:ext uri="{FF2B5EF4-FFF2-40B4-BE49-F238E27FC236}">
                <a16:creationId xmlns:a16="http://schemas.microsoft.com/office/drawing/2014/main" id="{C4A38070-D378-AB4C-42CD-6907092A2878}"/>
              </a:ext>
            </a:extLst>
          </p:cNvPr>
          <p:cNvSpPr/>
          <p:nvPr/>
        </p:nvSpPr>
        <p:spPr>
          <a:xfrm flipH="1">
            <a:off x="6181963" y="3340663"/>
            <a:ext cx="1840523" cy="682082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Googletrans</a:t>
            </a: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for Translation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  <a:latin typeface="DM Sans" pitchFamily="2" charset="0"/>
            </a:endParaRPr>
          </a:p>
        </p:txBody>
      </p:sp>
      <p:sp>
        <p:nvSpPr>
          <p:cNvPr id="12" name="Google Shape;344;p34">
            <a:extLst>
              <a:ext uri="{FF2B5EF4-FFF2-40B4-BE49-F238E27FC236}">
                <a16:creationId xmlns:a16="http://schemas.microsoft.com/office/drawing/2014/main" id="{342401C9-664D-ADA8-DD52-396CDD056BFA}"/>
              </a:ext>
            </a:extLst>
          </p:cNvPr>
          <p:cNvSpPr/>
          <p:nvPr/>
        </p:nvSpPr>
        <p:spPr>
          <a:xfrm flipH="1">
            <a:off x="6231893" y="2417861"/>
            <a:ext cx="1840521" cy="562231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err="1">
                <a:solidFill>
                  <a:schemeClr val="tx1"/>
                </a:solidFill>
                <a:latin typeface="DM Sans" pitchFamily="2" charset="0"/>
              </a:rPr>
              <a:t>PyMuPDF</a:t>
            </a:r>
            <a:r>
              <a:rPr lang="en-IN" sz="1600" b="1" dirty="0">
                <a:solidFill>
                  <a:schemeClr val="tx1"/>
                </a:solidFill>
                <a:latin typeface="DM Sans" pitchFamily="2" charset="0"/>
              </a:rPr>
              <a:t> for Extraction Text</a:t>
            </a:r>
            <a:endParaRPr sz="1600" b="1" dirty="0">
              <a:solidFill>
                <a:schemeClr val="tx1"/>
              </a:solidFill>
              <a:latin typeface="DM Sans" pitchFamily="2" charset="0"/>
            </a:endParaRPr>
          </a:p>
        </p:txBody>
      </p:sp>
      <p:sp>
        <p:nvSpPr>
          <p:cNvPr id="17" name="Google Shape;344;p34">
            <a:extLst>
              <a:ext uri="{FF2B5EF4-FFF2-40B4-BE49-F238E27FC236}">
                <a16:creationId xmlns:a16="http://schemas.microsoft.com/office/drawing/2014/main" id="{028720AB-BD43-C05E-55BE-E3FFA7181950}"/>
              </a:ext>
            </a:extLst>
          </p:cNvPr>
          <p:cNvSpPr/>
          <p:nvPr/>
        </p:nvSpPr>
        <p:spPr>
          <a:xfrm flipH="1">
            <a:off x="6269014" y="4383316"/>
            <a:ext cx="1594344" cy="583329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DM Sans" pitchFamily="2" charset="0"/>
              </a:rPr>
              <a:t> Render Text</a:t>
            </a:r>
            <a:endParaRPr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9" name="Google Shape;257;p32">
            <a:extLst>
              <a:ext uri="{FF2B5EF4-FFF2-40B4-BE49-F238E27FC236}">
                <a16:creationId xmlns:a16="http://schemas.microsoft.com/office/drawing/2014/main" id="{FDB790A3-20AE-69BC-6BED-6E6A9DCD5D68}"/>
              </a:ext>
            </a:extLst>
          </p:cNvPr>
          <p:cNvCxnSpPr>
            <a:cxnSpLocks/>
          </p:cNvCxnSpPr>
          <p:nvPr/>
        </p:nvCxnSpPr>
        <p:spPr>
          <a:xfrm>
            <a:off x="4749202" y="1262054"/>
            <a:ext cx="0" cy="361611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7E8C286E-941D-35CD-3AF2-225187ED21EF}"/>
              </a:ext>
            </a:extLst>
          </p:cNvPr>
          <p:cNvSpPr/>
          <p:nvPr/>
        </p:nvSpPr>
        <p:spPr>
          <a:xfrm>
            <a:off x="6880295" y="1202507"/>
            <a:ext cx="262615" cy="3409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5478738-415C-C8EA-78BB-6B0F11A13F74}"/>
              </a:ext>
            </a:extLst>
          </p:cNvPr>
          <p:cNvSpPr/>
          <p:nvPr/>
        </p:nvSpPr>
        <p:spPr>
          <a:xfrm>
            <a:off x="6879694" y="2057290"/>
            <a:ext cx="262615" cy="3409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3A4B54D-AB8F-32DF-D65F-8403F5539D01}"/>
              </a:ext>
            </a:extLst>
          </p:cNvPr>
          <p:cNvSpPr/>
          <p:nvPr/>
        </p:nvSpPr>
        <p:spPr>
          <a:xfrm>
            <a:off x="6934879" y="2974235"/>
            <a:ext cx="262615" cy="3409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049B6BB-6132-4855-1745-5FCE1E2A656D}"/>
              </a:ext>
            </a:extLst>
          </p:cNvPr>
          <p:cNvSpPr/>
          <p:nvPr/>
        </p:nvSpPr>
        <p:spPr>
          <a:xfrm>
            <a:off x="6934879" y="4048272"/>
            <a:ext cx="262615" cy="3409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4275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468880" y="247891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B7F2EB-174C-5025-015D-ACFB8479D9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9013" y="1048376"/>
            <a:ext cx="681324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User Input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: Uploads PDF and selects translation language.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File Handling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: PDF saved temporarily for processing.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Text Extraction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PyMuPDF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library extracts text from PDF.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Translation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: Text is translated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Googletrans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 based on the selected language.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Output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swald" panose="00000500000000000000" pitchFamily="2" charset="0"/>
              </a:rPr>
              <a:t>: Translated text displayed on result page.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Oswald" panose="00000500000000000000" pitchFamily="2" charset="0"/>
              </a:rPr>
              <a:t>Tools </a:t>
            </a:r>
            <a:r>
              <a:rPr lang="en-US" sz="2000" dirty="0">
                <a:latin typeface="Oswald" panose="00000500000000000000" pitchFamily="2" charset="0"/>
              </a:rPr>
              <a:t>: Flask (backend), </a:t>
            </a:r>
            <a:r>
              <a:rPr lang="en-US" sz="2000" dirty="0" err="1">
                <a:latin typeface="Oswald" panose="00000500000000000000" pitchFamily="2" charset="0"/>
              </a:rPr>
              <a:t>PyMuPDF</a:t>
            </a:r>
            <a:r>
              <a:rPr lang="en-US" sz="2000" dirty="0">
                <a:latin typeface="Oswald" panose="00000500000000000000" pitchFamily="2" charset="0"/>
              </a:rPr>
              <a:t> (text extraction), </a:t>
            </a:r>
            <a:r>
              <a:rPr lang="en-US" sz="2000" dirty="0" err="1">
                <a:latin typeface="Oswald" panose="00000500000000000000" pitchFamily="2" charset="0"/>
              </a:rPr>
              <a:t>Googletrans</a:t>
            </a:r>
            <a:r>
              <a:rPr lang="en-US" sz="2000" dirty="0">
                <a:latin typeface="Oswald" panose="00000500000000000000" pitchFamily="2" charset="0"/>
              </a:rPr>
              <a:t> (translation)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swald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55071-9789-7459-5166-E699CA1061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31419" y="641232"/>
            <a:ext cx="1904753" cy="1904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708</Words>
  <Application>Microsoft Office PowerPoint</Application>
  <PresentationFormat>On-screen Show (16:9)</PresentationFormat>
  <Paragraphs>116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</vt:lpstr>
      <vt:lpstr>Oswald</vt:lpstr>
      <vt:lpstr>DM Sans</vt:lpstr>
      <vt:lpstr>Roboto Condensed Light</vt:lpstr>
      <vt:lpstr>Calibri</vt:lpstr>
      <vt:lpstr>Arial</vt:lpstr>
      <vt:lpstr>Oswald ExtraLight</vt:lpstr>
      <vt:lpstr>Technology Project Proposal Minitheme by Slidesgo</vt:lpstr>
      <vt:lpstr>`</vt:lpstr>
      <vt:lpstr>PDF TRANSLATOR </vt:lpstr>
      <vt:lpstr>INTRODUCTION</vt:lpstr>
      <vt:lpstr>Literature Review</vt:lpstr>
      <vt:lpstr>Problem Statement</vt:lpstr>
      <vt:lpstr>Abstract </vt:lpstr>
      <vt:lpstr>Objective</vt:lpstr>
      <vt:lpstr>Design and Implementation</vt:lpstr>
      <vt:lpstr>Methodology</vt:lpstr>
      <vt:lpstr>Results</vt:lpstr>
      <vt:lpstr>Application User Interface </vt:lpstr>
      <vt:lpstr>Testing and Validation</vt:lpstr>
      <vt:lpstr>Conclusion</vt:lpstr>
      <vt:lpstr>Reference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PROJECT PROPOSAL MINITHEME</dc:title>
  <dc:creator>Jaya Aswanth Allu</dc:creator>
  <cp:lastModifiedBy>Jaya Aswanth Allu</cp:lastModifiedBy>
  <cp:revision>216</cp:revision>
  <dcterms:modified xsi:type="dcterms:W3CDTF">2024-11-25T04:22:18Z</dcterms:modified>
</cp:coreProperties>
</file>