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341" r:id="rId3"/>
    <p:sldId id="323" r:id="rId4"/>
    <p:sldId id="342" r:id="rId5"/>
    <p:sldId id="324" r:id="rId6"/>
    <p:sldId id="325" r:id="rId7"/>
    <p:sldId id="326" r:id="rId8"/>
    <p:sldId id="311" r:id="rId9"/>
    <p:sldId id="344" r:id="rId10"/>
    <p:sldId id="347" r:id="rId11"/>
    <p:sldId id="343" r:id="rId12"/>
    <p:sldId id="261" r:id="rId13"/>
    <p:sldId id="263" r:id="rId14"/>
    <p:sldId id="264" r:id="rId15"/>
    <p:sldId id="265" r:id="rId16"/>
    <p:sldId id="266" r:id="rId17"/>
    <p:sldId id="267" r:id="rId18"/>
    <p:sldId id="260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5" r:id="rId33"/>
    <p:sldId id="346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6CC27-A4CD-4676-A8B9-880D20E7C16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07325-B14B-4A9A-AB97-29D97C263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0AFA-1ABC-F4F6-7380-5CA6611A9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B7218-291E-2385-F083-99FDA2C7C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BA79A-06C6-FBA8-9C4A-0B5DAB25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11D1-00BB-4705-AE75-BDCC4D8B9FD9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9D5B-1B6F-BF2C-9DA1-4D4CE684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10F6-0589-E20D-BA24-36E888FD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5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FA45-2D2D-0513-2F2D-122C8CE8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AAC31-1526-D54F-FCB7-240043CA6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C309-6B10-2EBB-3011-6A825D14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FD5-9287-4B38-8BA2-2C0F2523415C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ADD33-09AB-910A-E2B4-D10D451E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0DFA9-E2CA-0CB5-5EB9-293F481D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8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92A62-EF49-0EDC-9976-FE0D1B9AD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34E0F-D950-6A9D-2CE9-5265A73D6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2685-FD5A-AB5C-6C06-69B88333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21C5-6C7B-4A8C-B758-03FB0A192733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71058-61A0-EFCD-6B68-6D723A73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AA1C-0C22-9C47-7BB1-6CB7662E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F7F3-0A33-07A0-6EFD-6F8099FA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BF6B-A970-EE7F-0112-DE5BE633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B4FE-D65C-8CA4-291A-5E230287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F48F-B0E3-46BC-908E-7C28E28019F8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1EDC-EB8A-3581-88BF-77AEEBD3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0BC2-AE46-D836-EB52-5A0B6B08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2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E1D6-6789-74B2-07F6-885ECBE8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1D8BE-2A9B-5C1A-633F-4B4AAF879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5C9CF-7C4A-02F5-E9D4-17B0A251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3A99-A866-4C18-8BB8-6A17F3DC07ED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7352-F103-B18C-D25C-AE315D14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40CD-9395-CE19-F2CC-28159538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7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1FC5-891A-2777-E832-FDF73EDE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7E97-5899-34CC-3C06-074FEE831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CAE76-D117-46DA-82BB-544634597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2E782-E896-318C-D881-3861726F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E6F-C386-440D-B434-65864E08B185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9ABC5-5CBF-AA19-965C-E08F5495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DC024-5064-5CA9-1641-12A31B0F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6839-75DD-7A8B-2136-49B138CF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117D-1785-9D13-A3D7-024BD4466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34636-615B-91C9-9824-6A446830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B79EB-76DE-E760-E6F2-B251D68D7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F9691-94FD-F639-C4DB-D1C37D1C3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7CDCC-BECC-4FC9-33B9-DDA8E702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F925-0553-40D4-BA07-33BFF8BE75AC}" type="datetime1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29C44-FA6D-0B7B-90FA-10CFF9D8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6F537-F77A-1952-BAF7-D3213E7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B479-207C-4D64-A4ED-0A505924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32E9B-0178-E92C-DA80-C2427141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883-3A8B-46B1-9AE9-275A1B7B600D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417DD-A0C4-6D02-C3EB-9CCED273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912CC-2CC9-11AE-88DD-6A092072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5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DF745-8344-D831-B866-24DEAEEB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8EA5-675C-44EA-A62E-8351EAE12DC4}" type="datetime1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1702C-D4D8-6BA6-F1DB-0DF03B23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500A3-7925-6412-F9A2-57C0775D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2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A857-B182-CB0C-4D92-CD5BF803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F72E-B193-39EF-0B43-88ADA0D9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E5819-D6E5-52DA-B662-C072AD27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C2EF3-4F9F-7432-450D-156C58D8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DA7D-C764-4374-8FD0-EA0F038359FE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F408-025A-25F0-C8C1-F1FE4B59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04B69-3E17-54CF-20CB-6C2BADAB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0CC9-0BA5-3273-F80D-F795E316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DC850-D861-D23C-2343-51594DF5B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9DDC7-A006-3ABD-F5DE-96ECA2676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C8512-97CD-47D9-F78D-C2CA8D36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8EE1-5CB3-41A3-B08F-3D97357CB93A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03D86-9CD0-3B77-FA56-CBE2A0D3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1DC53-7CC5-3119-D9CA-CBB03255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9BB8D-6112-39AF-4764-BCAA033E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0753-2E1B-EF63-4047-FA5FE69E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E335-20E0-207F-F16B-C2DCC632E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46B9-6116-4CDA-9C95-E1671326A1A8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BA34-33D7-4556-E604-1565A4928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28C3-08DA-501F-143F-6C21EA805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1FFF-4662-49B8-806A-891410F6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2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1866" y="3951130"/>
            <a:ext cx="8468265" cy="86244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OPTIMUM SELECTION OF STORAGE BATTERY FOR ELECTRIC VEHICLES USING MULTI CRITERIA DECISION MAKING TECHNIQUES</a:t>
            </a:r>
            <a:br>
              <a:rPr lang="en-US" sz="1600" b="1" dirty="0"/>
            </a:br>
            <a:br>
              <a:rPr lang="en-US" sz="3600" dirty="0">
                <a:cs typeface="Calibri Light" panose="020F0302020204030204"/>
              </a:rPr>
            </a:br>
            <a:endParaRPr lang="en-US" sz="3600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52" y="4155834"/>
            <a:ext cx="3752488" cy="22981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dirty="0">
                <a:latin typeface="Book Antiqua" panose="02040602050305030304" pitchFamily="18" charset="0"/>
                <a:cs typeface="Calibri" panose="020F0502020204030204"/>
              </a:rPr>
              <a:t>Group No: B-6</a:t>
            </a:r>
          </a:p>
          <a:p>
            <a:pPr algn="l"/>
            <a:r>
              <a:rPr lang="en-US" sz="2000" dirty="0">
                <a:latin typeface="Book Antiqua" panose="02040602050305030304" pitchFamily="18" charset="0"/>
                <a:cs typeface="Calibri" panose="020F0502020204030204"/>
              </a:rPr>
              <a:t>Presented by:</a:t>
            </a:r>
          </a:p>
          <a:p>
            <a:pPr algn="l"/>
            <a:r>
              <a:rPr lang="en-US" sz="20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Anandu A</a:t>
            </a:r>
            <a:endParaRPr lang="en-US" sz="2000" b="1" dirty="0">
              <a:latin typeface="Book Antiqua" panose="0204060205030503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Aswanth Lal </a:t>
            </a:r>
          </a:p>
          <a:p>
            <a:pPr algn="l"/>
            <a:r>
              <a:rPr lang="en-US" sz="20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Nihal Rashid</a:t>
            </a:r>
          </a:p>
          <a:p>
            <a:pPr algn="l"/>
            <a:r>
              <a:rPr lang="en-US" sz="20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Muhammed Sinan Iqbal</a:t>
            </a:r>
            <a:endParaRPr lang="en-US" b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4932" y="1341223"/>
            <a:ext cx="5962131" cy="969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900" b="1" dirty="0">
                <a:latin typeface="Times New Roman" panose="02020603050405020304"/>
                <a:cs typeface="Calibri" panose="020F0502020204030204"/>
              </a:rPr>
              <a:t>DEPARTMENT OF MECHANICAL ENGINEERING</a:t>
            </a:r>
          </a:p>
          <a:p>
            <a:pPr algn="ctr"/>
            <a:r>
              <a:rPr lang="en-US" sz="1900" b="1" dirty="0">
                <a:latin typeface="Times New Roman" panose="02020603050405020304"/>
                <a:cs typeface="Calibri" panose="020F0502020204030204"/>
              </a:rPr>
              <a:t>LBS COLLEGE OF ENGINEERING</a:t>
            </a:r>
          </a:p>
          <a:p>
            <a:pPr algn="ctr"/>
            <a:r>
              <a:rPr lang="en-US" sz="1900" b="1" dirty="0">
                <a:latin typeface="Times New Roman" panose="02020603050405020304"/>
                <a:cs typeface="Calibri" panose="020F0502020204030204"/>
              </a:rPr>
              <a:t> KASARAGOD</a:t>
            </a:r>
            <a:endParaRPr lang="en-US" sz="1900" dirty="0">
              <a:cs typeface="Calibri" panose="020F0502020204030204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03" y="233539"/>
            <a:ext cx="4152181" cy="892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15170" y="5222876"/>
            <a:ext cx="2934060" cy="1790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Under the guidance of </a:t>
            </a:r>
            <a:endParaRPr lang="en-US" sz="2000" b="1" dirty="0">
              <a:latin typeface="Times New Roman" panose="02020603050405020304"/>
              <a:ea typeface="+mn-lt"/>
              <a:cs typeface="+mn-lt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 panose="02020603050405020304"/>
                <a:ea typeface="+mn-lt"/>
                <a:cs typeface="+mn-lt"/>
              </a:rPr>
              <a:t>Dr. Anil Kumar B.C</a:t>
            </a:r>
          </a:p>
          <a:p>
            <a:pPr algn="just"/>
            <a:endParaRPr lang="en-US" sz="2400" b="1" dirty="0">
              <a:latin typeface="Times New Roman" panose="02020603050405020304"/>
              <a:cs typeface="Calibri" panose="020F0502020204030204"/>
            </a:endParaRPr>
          </a:p>
          <a:p>
            <a:pPr algn="just"/>
            <a:endParaRPr lang="en-US" sz="2400" dirty="0">
              <a:cs typeface="Calibri" panose="020F0502020204030204"/>
            </a:endParaRPr>
          </a:p>
          <a:p>
            <a:pPr algn="just"/>
            <a:endParaRPr lang="en-US" dirty="0">
              <a:cs typeface="Calibri" panose="020F050202020403020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C0E0AE-16B8-5569-6E6D-38C0F2FC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B96B-FC3E-BC58-1821-5869D3BC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EB10F12-4DD3-D6A9-6E6B-DF3E7DBC1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360929"/>
              </p:ext>
            </p:extLst>
          </p:nvPr>
        </p:nvGraphicFramePr>
        <p:xfrm>
          <a:off x="637593" y="978620"/>
          <a:ext cx="10587135" cy="5114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893">
                  <a:extLst>
                    <a:ext uri="{9D8B030D-6E8A-4147-A177-3AD203B41FA5}">
                      <a16:colId xmlns:a16="http://schemas.microsoft.com/office/drawing/2014/main" val="1865225950"/>
                    </a:ext>
                  </a:extLst>
                </a:gridCol>
                <a:gridCol w="1311940">
                  <a:extLst>
                    <a:ext uri="{9D8B030D-6E8A-4147-A177-3AD203B41FA5}">
                      <a16:colId xmlns:a16="http://schemas.microsoft.com/office/drawing/2014/main" val="679023250"/>
                    </a:ext>
                  </a:extLst>
                </a:gridCol>
                <a:gridCol w="2820447">
                  <a:extLst>
                    <a:ext uri="{9D8B030D-6E8A-4147-A177-3AD203B41FA5}">
                      <a16:colId xmlns:a16="http://schemas.microsoft.com/office/drawing/2014/main" val="1183155857"/>
                    </a:ext>
                  </a:extLst>
                </a:gridCol>
                <a:gridCol w="2820447">
                  <a:extLst>
                    <a:ext uri="{9D8B030D-6E8A-4147-A177-3AD203B41FA5}">
                      <a16:colId xmlns:a16="http://schemas.microsoft.com/office/drawing/2014/main" val="1381257971"/>
                    </a:ext>
                  </a:extLst>
                </a:gridCol>
                <a:gridCol w="2920408">
                  <a:extLst>
                    <a:ext uri="{9D8B030D-6E8A-4147-A177-3AD203B41FA5}">
                      <a16:colId xmlns:a16="http://schemas.microsoft.com/office/drawing/2014/main" val="1557953578"/>
                    </a:ext>
                  </a:extLst>
                </a:gridCol>
              </a:tblGrid>
              <a:tr h="91916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7000"/>
                  </a:ext>
                </a:extLst>
              </a:tr>
              <a:tr h="19665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V Chian et al. (2019)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Review on recent progress on batteries for EV’s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Applied Engineering Research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development and revolution of battery technology from old 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centuries to latest battery technology have been reviewed in the 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paper.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26405"/>
                  </a:ext>
                </a:extLst>
              </a:tr>
              <a:tr h="222860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Norio et al. (2013)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High-power and long-life lithium-ion batteries using lithium titanium oxide anode for automotive and stationary power applications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Journal of Power Sources, Volume 244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15 December 2013</a:t>
                      </a:r>
                    </a:p>
                    <a:p>
                      <a:endParaRPr lang="en-IN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performance and electrochemical characteristics of LTO/LMO system and LTO/NCM system were investigated for automotive and stationary applications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803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10B4E7-6F5D-05F0-3CDE-72D1201EFC02}"/>
              </a:ext>
            </a:extLst>
          </p:cNvPr>
          <p:cNvSpPr txBox="1"/>
          <p:nvPr/>
        </p:nvSpPr>
        <p:spPr>
          <a:xfrm>
            <a:off x="298582" y="192561"/>
            <a:ext cx="49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Batteries Contd.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B96B-FC3E-BC58-1821-5869D3BC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EB10F12-4DD3-D6A9-6E6B-DF3E7DBC1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525542"/>
              </p:ext>
            </p:extLst>
          </p:nvPr>
        </p:nvGraphicFramePr>
        <p:xfrm>
          <a:off x="709126" y="1007706"/>
          <a:ext cx="10644672" cy="5546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772">
                  <a:extLst>
                    <a:ext uri="{9D8B030D-6E8A-4147-A177-3AD203B41FA5}">
                      <a16:colId xmlns:a16="http://schemas.microsoft.com/office/drawing/2014/main" val="1865225950"/>
                    </a:ext>
                  </a:extLst>
                </a:gridCol>
                <a:gridCol w="1319070">
                  <a:extLst>
                    <a:ext uri="{9D8B030D-6E8A-4147-A177-3AD203B41FA5}">
                      <a16:colId xmlns:a16="http://schemas.microsoft.com/office/drawing/2014/main" val="679023250"/>
                    </a:ext>
                  </a:extLst>
                </a:gridCol>
                <a:gridCol w="2835775">
                  <a:extLst>
                    <a:ext uri="{9D8B030D-6E8A-4147-A177-3AD203B41FA5}">
                      <a16:colId xmlns:a16="http://schemas.microsoft.com/office/drawing/2014/main" val="1183155857"/>
                    </a:ext>
                  </a:extLst>
                </a:gridCol>
                <a:gridCol w="2835775">
                  <a:extLst>
                    <a:ext uri="{9D8B030D-6E8A-4147-A177-3AD203B41FA5}">
                      <a16:colId xmlns:a16="http://schemas.microsoft.com/office/drawing/2014/main" val="2388032102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1557953578"/>
                    </a:ext>
                  </a:extLst>
                </a:gridCol>
              </a:tblGrid>
              <a:tr h="637362">
                <a:tc>
                  <a:txBody>
                    <a:bodyPr/>
                    <a:lstStyle/>
                    <a:p>
                      <a:r>
                        <a:rPr lang="en-US" sz="1600" b="1" dirty="0"/>
                        <a:t>SL.NO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AUTHOR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TITLE OF PAPER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JOURNAL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INFERENCE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7000"/>
                  </a:ext>
                </a:extLst>
              </a:tr>
              <a:tr h="122766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Anilkumar et al. (2021)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Optimum selection of phase change material for solar box cooker integrated with thermal energy storage unit using multi-criteria decision-making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Journal of Energy Storage,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1400" dirty="0"/>
                        <a:t>AHP, ENTROPY, CRITIC method for criteria weightage. TOPSIS, EDAS, MOORA for selection of alternatives based on criteria weightage.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26405"/>
                  </a:ext>
                </a:extLst>
              </a:tr>
              <a:tr h="1062271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Lee et al. (2018)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kern="1200" baseline="0" dirty="0">
                          <a:solidFill>
                            <a:schemeClr val="dk1"/>
                          </a:solidFill>
                          <a:effectLst/>
                        </a:rPr>
                        <a:t>Comparative analysis of MCDM methods for ranking renewable energy sources in Taiwan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kern="1200" baseline="0" dirty="0">
                          <a:solidFill>
                            <a:schemeClr val="dk1"/>
                          </a:solidFill>
                          <a:effectLst/>
                        </a:rPr>
                        <a:t>Renewable and Sustainable Energy Reviews, 2018</a:t>
                      </a:r>
                      <a:endParaRPr lang="en-IN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</a:rPr>
                        <a:t>WSN ,TOPSIS,VIKOR,ELECTRE MCDM technique analysis.</a:t>
                      </a:r>
                      <a:endParaRPr lang="en-IN" sz="1400" dirty="0"/>
                    </a:p>
                    <a:p>
                      <a:pPr algn="just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80329"/>
                  </a:ext>
                </a:extLst>
              </a:tr>
              <a:tr h="1071252">
                <a:tc>
                  <a:txBody>
                    <a:bodyPr/>
                    <a:lstStyle/>
                    <a:p>
                      <a:r>
                        <a:rPr lang="en-US" sz="1400" b="0" dirty="0"/>
                        <a:t>3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Emovon et al. (2020)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Application of MCDM method in material selection for optimal design.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Results in Materials, 7, 100115, 2020</a:t>
                      </a:r>
                      <a:endParaRPr lang="en-IN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400" dirty="0"/>
                        <a:t>Cost criterion is most used, best results from hybrid MCDM methods MAUA, WSM, WPM methods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09772"/>
                  </a:ext>
                </a:extLst>
              </a:tr>
              <a:tr h="1547880">
                <a:tc>
                  <a:txBody>
                    <a:bodyPr/>
                    <a:lstStyle/>
                    <a:p>
                      <a:r>
                        <a:rPr lang="en-US" sz="1400" b="0" dirty="0"/>
                        <a:t>4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Kumar et al. (2017)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 review of multi criteria decision making (MCDM) towards sustainable renewable energy development.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Renewable and Sustainable Energy Reviews, 2017</a:t>
                      </a:r>
                      <a:endParaRPr lang="en-IN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/>
                        <a:t>Finding optimum results in complex scenarios. Flexibility in decision making. Most suitable method for solving issues related to energy.</a:t>
                      </a:r>
                    </a:p>
                    <a:p>
                      <a:pPr algn="just"/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309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10B4E7-6F5D-05F0-3CDE-72D1201EFC02}"/>
              </a:ext>
            </a:extLst>
          </p:cNvPr>
          <p:cNvSpPr txBox="1"/>
          <p:nvPr/>
        </p:nvSpPr>
        <p:spPr>
          <a:xfrm>
            <a:off x="233266" y="303861"/>
            <a:ext cx="49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MCDM Techniques</a:t>
            </a:r>
          </a:p>
        </p:txBody>
      </p:sp>
    </p:spTree>
    <p:extLst>
      <p:ext uri="{BB962C8B-B14F-4D97-AF65-F5344CB8AC3E}">
        <p14:creationId xmlns:p14="http://schemas.microsoft.com/office/powerpoint/2010/main" val="64470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C783-9970-FBCD-15A6-9CDFEAEC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96E52-A9A1-4747-518A-45E32D6FB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069"/>
                <a:ext cx="10515600" cy="566368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600" b="1" u="sng" dirty="0"/>
                  <a:t>AHP</a:t>
                </a:r>
              </a:p>
              <a:p>
                <a:pPr marL="0" indent="0">
                  <a:buNone/>
                </a:pPr>
                <a:r>
                  <a:rPr lang="en-US" sz="1800" dirty="0"/>
                  <a:t>Step 1: Developing a hierarchical structure.</a:t>
                </a:r>
              </a:p>
              <a:p>
                <a:pPr marL="0" indent="0">
                  <a:buNone/>
                </a:pPr>
                <a:r>
                  <a:rPr lang="en-US" sz="1800" dirty="0"/>
                  <a:t>Step 2: Determining the relative importance of different attributes.</a:t>
                </a:r>
              </a:p>
              <a:p>
                <a:pPr marL="0" indent="0">
                  <a:buNone/>
                </a:pPr>
                <a:r>
                  <a:rPr lang="en-US" sz="1800" dirty="0"/>
                  <a:t>	  ( Pair wise comparison matrix )</a:t>
                </a:r>
              </a:p>
              <a:p>
                <a:pPr marL="0" indent="0">
                  <a:buNone/>
                </a:pPr>
                <a:r>
                  <a:rPr lang="en-US" sz="1800" dirty="0"/>
                  <a:t>Step 3: Normalizing pair wise comparison matrix.</a:t>
                </a:r>
              </a:p>
              <a:p>
                <a:pPr marL="0" indent="0">
                  <a:buNone/>
                </a:pPr>
                <a:r>
                  <a:rPr lang="en-US" sz="1800" dirty="0"/>
                  <a:t>Step 4: Finding criteria weightage.</a:t>
                </a:r>
              </a:p>
              <a:p>
                <a:pPr marL="0" indent="0">
                  <a:buNone/>
                </a:pPr>
                <a:r>
                  <a:rPr lang="en-US" sz="1800" dirty="0"/>
                  <a:t>Step 5: Finding consistency of obtained criteria weightage.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9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Equations used in AHP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5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Consistency</m:t>
                    </m:r>
                    <m:r>
                      <a:rPr kumimoji="0" lang="en-US" sz="15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5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Index</m:t>
                    </m:r>
                    <m:r>
                      <a:rPr kumimoji="0" lang="en-US" sz="15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US" sz="1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5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C</m:t>
                        </m:r>
                        <m:r>
                          <a:rPr kumimoji="0" lang="en-US" sz="15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kumimoji="0" lang="en-US" sz="15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I</m:t>
                        </m:r>
                      </m:e>
                    </m:d>
                    <m:r>
                      <a:rPr kumimoji="0" lang="en-US" sz="15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sz="1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l-GR" sz="1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λ</m:t>
                        </m:r>
                        <m:r>
                          <a:rPr kumimoji="0" lang="en-US" sz="15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</m:t>
                        </m:r>
                        <m:r>
                          <a:rPr kumimoji="0" lang="en-US" sz="1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−</m:t>
                        </m:r>
                        <m:r>
                          <a:rPr kumimoji="0" lang="en-US" sz="1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num>
                      <m:den>
                        <m:r>
                          <a:rPr kumimoji="0" lang="en-US" sz="1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15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den>
                    </m:f>
                  </m:oMath>
                </a14:m>
                <a:endPara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Consistency ratio = Consistency Index(C.I)/Random Index(RI)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19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kumimoji="0" lang="en-US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Random Index ( RI ) Table</a:t>
                </a:r>
                <a:endParaRPr kumimoji="0" lang="en-US" sz="1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5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where  n = number of criteria.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96E52-A9A1-4747-518A-45E32D6FB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069"/>
                <a:ext cx="10515600" cy="5663682"/>
              </a:xfrm>
              <a:blipFill>
                <a:blip r:embed="rId2"/>
                <a:stretch>
                  <a:fillRect l="-928" t="-24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0BBAE-9E48-7639-8C25-F748EEECA2FA}"/>
                  </a:ext>
                </a:extLst>
              </p:cNvPr>
              <p:cNvSpPr txBox="1"/>
              <p:nvPr/>
            </p:nvSpPr>
            <p:spPr>
              <a:xfrm>
                <a:off x="838200" y="3444522"/>
                <a:ext cx="31612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dirty="0"/>
                  <a:t>λ</a:t>
                </a:r>
                <a:r>
                  <a:rPr lang="en-US" sz="1600" baseline="-25000" dirty="0"/>
                  <a:t>max</a:t>
                </a:r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Weighted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Sum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Value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Criteria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Weights</m:t>
                                </m:r>
                              </m:den>
                            </m:f>
                          </m:e>
                        </m:nary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0BBAE-9E48-7639-8C25-F748EEECA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44522"/>
                <a:ext cx="3161211" cy="584775"/>
              </a:xfrm>
              <a:prstGeom prst="rect">
                <a:avLst/>
              </a:prstGeom>
              <a:blipFill>
                <a:blip r:embed="rId3"/>
                <a:stretch>
                  <a:fillRect l="-1158" b="-4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73B64A3-E5F7-1535-5125-AFB25F6F8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52283"/>
              </p:ext>
            </p:extLst>
          </p:nvPr>
        </p:nvGraphicFramePr>
        <p:xfrm>
          <a:off x="1002524" y="5252331"/>
          <a:ext cx="8128001" cy="617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045">
                  <a:extLst>
                    <a:ext uri="{9D8B030D-6E8A-4147-A177-3AD203B41FA5}">
                      <a16:colId xmlns:a16="http://schemas.microsoft.com/office/drawing/2014/main" val="2897143994"/>
                    </a:ext>
                  </a:extLst>
                </a:gridCol>
                <a:gridCol w="1158241">
                  <a:extLst>
                    <a:ext uri="{9D8B030D-6E8A-4147-A177-3AD203B41FA5}">
                      <a16:colId xmlns:a16="http://schemas.microsoft.com/office/drawing/2014/main" val="19324632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29224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790686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703067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71635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15589448"/>
                    </a:ext>
                  </a:extLst>
                </a:gridCol>
              </a:tblGrid>
              <a:tr h="343109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27597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r>
                        <a:rPr lang="en-US" sz="1200" dirty="0"/>
                        <a:t>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9899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9C68A-5375-C77A-A8B3-99CA06BF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5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5F85F-8DDD-4570-DB6E-37F0B6013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686" y="548640"/>
                <a:ext cx="10657114" cy="56283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ENTROPY</a:t>
                </a:r>
              </a:p>
              <a:p>
                <a:pPr marL="0" indent="0">
                  <a:buNone/>
                </a:pPr>
                <a:r>
                  <a:rPr lang="en-US" sz="2000" dirty="0"/>
                  <a:t>Step 1: Normalizing decision matrix.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000" dirty="0"/>
                  <a:t>     </a:t>
                </a:r>
                <a:r>
                  <a:rPr lang="en-US" sz="1800" i="1" dirty="0"/>
                  <a:t>where, m = number of alternatives</a:t>
                </a:r>
                <a:endParaRPr lang="en-US" sz="2000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Step 2: Compute Entropy.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=1,2,3,…,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Step 3: Compute the weight vector. 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5F85F-8DDD-4570-DB6E-37F0B6013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686" y="548640"/>
                <a:ext cx="10657114" cy="5628323"/>
              </a:xfrm>
              <a:blipFill>
                <a:blip r:embed="rId2"/>
                <a:stretch>
                  <a:fillRect l="-1144" t="-1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B7FBF-0834-DC03-89FD-843F9715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0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08654-AE01-2273-9EBC-840764F7D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9006" y="165463"/>
                <a:ext cx="11817531" cy="66010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CRITIC</a:t>
                </a:r>
              </a:p>
              <a:p>
                <a:pPr marL="0" indent="0">
                  <a:buNone/>
                </a:pPr>
                <a:r>
                  <a:rPr lang="en-US" sz="2000" dirty="0"/>
                  <a:t>Step 1: Normalizing the decision matrix.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ba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𝑤𝑜𝑟𝑠𝑡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𝑤𝑜𝑟𝑠𝑡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Step 2: Calculate the standard deviation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for each criteria.</a:t>
                </a:r>
              </a:p>
              <a:p>
                <a:pPr marL="0" indent="0">
                  <a:buNone/>
                </a:pPr>
                <a:r>
                  <a:rPr lang="en-US" sz="2000" dirty="0"/>
                  <a:t>	  Syntax:- “stdeva“ in excel</a:t>
                </a:r>
              </a:p>
              <a:p>
                <a:pPr marL="0" indent="0">
                  <a:buNone/>
                </a:pPr>
                <a:r>
                  <a:rPr lang="en-US" sz="2000" dirty="0"/>
                  <a:t>Step 3: Determining the symmetric matrix.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Syntax:- “correl” in excel</a:t>
                </a:r>
              </a:p>
              <a:p>
                <a:pPr marL="0" indent="0">
                  <a:buNone/>
                </a:pPr>
                <a:r>
                  <a:rPr lang="en-US" sz="2000" dirty="0"/>
                  <a:t>Step 4: Calculate measure of conflict created by criteria.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Step 5: Determine the quantity of information (C</a:t>
                </a:r>
                <a:r>
                  <a:rPr lang="en-US" sz="2000" baseline="-25000" dirty="0"/>
                  <a:t>j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Step 6: Calculate objective weight.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08654-AE01-2273-9EBC-840764F7D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006" y="165463"/>
                <a:ext cx="11817531" cy="6601097"/>
              </a:xfrm>
              <a:blipFill>
                <a:blip r:embed="rId2"/>
                <a:stretch>
                  <a:fillRect l="-1031" t="-1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A465F-8BAF-7FD1-A353-6E009556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2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A7761-72F6-5D4C-1978-C903A7192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082"/>
                <a:ext cx="10515600" cy="638531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TOPSIS</a:t>
                </a:r>
              </a:p>
              <a:p>
                <a:pPr marL="0" indent="0">
                  <a:buNone/>
                </a:pPr>
                <a:r>
                  <a:rPr lang="en-US" sz="1800" dirty="0"/>
                  <a:t>Step 1: Normalizing decision matrix.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ba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Step 2: Weightage normalized decision matrix.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Step 3: Finding ideal best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1800" dirty="0"/>
                  <a:t>) and worst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1800" dirty="0"/>
                  <a:t>) values.</a:t>
                </a:r>
              </a:p>
              <a:p>
                <a:pPr marL="0" indent="0">
                  <a:buNone/>
                </a:pPr>
                <a:r>
                  <a:rPr lang="en-US" sz="1800" dirty="0"/>
                  <a:t>Step 4: Finding Euclidean distance from ideal best and worst.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1800" dirty="0"/>
                  <a:t>Step 5: Determining Performance score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sz="1800" dirty="0"/>
                  <a:t>  for each alternative. 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A7761-72F6-5D4C-1978-C903A7192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082"/>
                <a:ext cx="10515600" cy="6385314"/>
              </a:xfrm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F990A-A4F7-493E-1AF8-33EFD51B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5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ECBA9-0BFB-D007-BC3B-083D01122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322216"/>
                <a:ext cx="11118669" cy="632117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EDAS</a:t>
                </a:r>
              </a:p>
              <a:p>
                <a:pPr marL="0" indent="0">
                  <a:buNone/>
                </a:pPr>
                <a:r>
                  <a:rPr lang="en-US" sz="1800" dirty="0"/>
                  <a:t>Step 1: Determining the average solution.</a:t>
                </a:r>
              </a:p>
              <a:p>
                <a:pPr marL="0" indent="0">
                  <a:buNone/>
                </a:pPr>
                <a:r>
                  <a:rPr lang="en-US" sz="1800" dirty="0"/>
                  <a:t>Step 2: Calculate the positive distance from average.</a:t>
                </a:r>
              </a:p>
              <a:p>
                <a:pPr marL="0" indent="0">
                  <a:buNone/>
                </a:pPr>
                <a:r>
                  <a:rPr lang="en-US" sz="1800" dirty="0"/>
                  <a:t>Step 3: Calculate the negative distance from average.</a:t>
                </a:r>
              </a:p>
              <a:p>
                <a:pPr marL="0" indent="0">
                  <a:buNone/>
                </a:pPr>
                <a:r>
                  <a:rPr lang="en-US" sz="1800" dirty="0"/>
                  <a:t>Step 4: Weighted sum of PDA.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𝑃𝐷𝐴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Step 5: Weighted sum of NDA.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𝑁𝐷𝐴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Step 6: Normalize values of SP and SN.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𝑁𝑆𝑃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𝑆𝑃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𝑁𝑆𝑁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Step 7: Normalize the values of NSN and NSP.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𝑁𝑆𝑃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𝑁𝑆𝑁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ECBA9-0BFB-D007-BC3B-083D01122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322216"/>
                <a:ext cx="11118669" cy="6321179"/>
              </a:xfrm>
              <a:blipFill>
                <a:blip r:embed="rId2"/>
                <a:stretch>
                  <a:fillRect l="-1151" t="-2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86F29-83AB-7DDD-359A-100BA48F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A4FBD-D350-3CB1-AADC-B4C72B8FB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82880"/>
                <a:ext cx="11118669" cy="59940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MOORA</a:t>
                </a:r>
              </a:p>
              <a:p>
                <a:pPr marL="0" indent="0">
                  <a:buNone/>
                </a:pPr>
                <a:r>
                  <a:rPr lang="en-US" dirty="0"/>
                  <a:t>Step 1: Normalize the decision matrix.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Step 2: Estimation of assessment values.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A4FBD-D350-3CB1-AADC-B4C72B8FB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82880"/>
                <a:ext cx="11118669" cy="5994083"/>
              </a:xfrm>
              <a:blipFill>
                <a:blip r:embed="rId2"/>
                <a:stretch>
                  <a:fillRect l="-1151" t="-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2C68F-633F-8CB3-ACD5-FE6830F9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5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5C1B2D7-EDBE-BB9D-63D5-67049D9EE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39738"/>
              </p:ext>
            </p:extLst>
          </p:nvPr>
        </p:nvGraphicFramePr>
        <p:xfrm>
          <a:off x="618309" y="636611"/>
          <a:ext cx="10955382" cy="4862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2051">
                  <a:extLst>
                    <a:ext uri="{9D8B030D-6E8A-4147-A177-3AD203B41FA5}">
                      <a16:colId xmlns:a16="http://schemas.microsoft.com/office/drawing/2014/main" val="1363708154"/>
                    </a:ext>
                  </a:extLst>
                </a:gridCol>
                <a:gridCol w="992478">
                  <a:extLst>
                    <a:ext uri="{9D8B030D-6E8A-4147-A177-3AD203B41FA5}">
                      <a16:colId xmlns:a16="http://schemas.microsoft.com/office/drawing/2014/main" val="4233245578"/>
                    </a:ext>
                  </a:extLst>
                </a:gridCol>
                <a:gridCol w="1034091">
                  <a:extLst>
                    <a:ext uri="{9D8B030D-6E8A-4147-A177-3AD203B41FA5}">
                      <a16:colId xmlns:a16="http://schemas.microsoft.com/office/drawing/2014/main" val="856277878"/>
                    </a:ext>
                  </a:extLst>
                </a:gridCol>
                <a:gridCol w="1400437">
                  <a:extLst>
                    <a:ext uri="{9D8B030D-6E8A-4147-A177-3AD203B41FA5}">
                      <a16:colId xmlns:a16="http://schemas.microsoft.com/office/drawing/2014/main" val="1058304372"/>
                    </a:ext>
                  </a:extLst>
                </a:gridCol>
                <a:gridCol w="1217265">
                  <a:extLst>
                    <a:ext uri="{9D8B030D-6E8A-4147-A177-3AD203B41FA5}">
                      <a16:colId xmlns:a16="http://schemas.microsoft.com/office/drawing/2014/main" val="229725147"/>
                    </a:ext>
                  </a:extLst>
                </a:gridCol>
                <a:gridCol w="1217265">
                  <a:extLst>
                    <a:ext uri="{9D8B030D-6E8A-4147-A177-3AD203B41FA5}">
                      <a16:colId xmlns:a16="http://schemas.microsoft.com/office/drawing/2014/main" val="3127468743"/>
                    </a:ext>
                  </a:extLst>
                </a:gridCol>
                <a:gridCol w="1217265">
                  <a:extLst>
                    <a:ext uri="{9D8B030D-6E8A-4147-A177-3AD203B41FA5}">
                      <a16:colId xmlns:a16="http://schemas.microsoft.com/office/drawing/2014/main" val="4236081069"/>
                    </a:ext>
                  </a:extLst>
                </a:gridCol>
                <a:gridCol w="1217265">
                  <a:extLst>
                    <a:ext uri="{9D8B030D-6E8A-4147-A177-3AD203B41FA5}">
                      <a16:colId xmlns:a16="http://schemas.microsoft.com/office/drawing/2014/main" val="1495573093"/>
                    </a:ext>
                  </a:extLst>
                </a:gridCol>
                <a:gridCol w="1217265">
                  <a:extLst>
                    <a:ext uri="{9D8B030D-6E8A-4147-A177-3AD203B41FA5}">
                      <a16:colId xmlns:a16="http://schemas.microsoft.com/office/drawing/2014/main" val="1063108483"/>
                    </a:ext>
                  </a:extLst>
                </a:gridCol>
              </a:tblGrid>
              <a:tr h="1017197">
                <a:tc>
                  <a:txBody>
                    <a:bodyPr/>
                    <a:lstStyle/>
                    <a:p>
                      <a:r>
                        <a:rPr lang="en-US" sz="1600" dirty="0"/>
                        <a:t>Alternatives/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 Energy </a:t>
                      </a:r>
                    </a:p>
                    <a:p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Wh</a:t>
                      </a:r>
                      <a:r>
                        <a:rPr lang="en-US" sz="1600" dirty="0"/>
                        <a:t>/kg)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Energy  Density</a:t>
                      </a:r>
                    </a:p>
                    <a:p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Wh</a:t>
                      </a:r>
                      <a:r>
                        <a:rPr lang="en-US" sz="1600" dirty="0"/>
                        <a:t>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 Power</a:t>
                      </a:r>
                    </a:p>
                    <a:p>
                      <a:r>
                        <a:rPr lang="en-US" sz="1600" dirty="0"/>
                        <a:t>(W/kg)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Life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Energy  Efficiency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Production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Working Temp</a:t>
                      </a:r>
                    </a:p>
                    <a:p>
                      <a:r>
                        <a:rPr lang="en-US" sz="1600" dirty="0"/>
                        <a:t>(Degree </a:t>
                      </a:r>
                      <a:r>
                        <a:rPr lang="en-US" sz="1600" dirty="0" err="1"/>
                        <a:t>Celcius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Nominal Voltage/Cell</a:t>
                      </a:r>
                    </a:p>
                    <a:p>
                      <a:r>
                        <a:rPr lang="en-US" sz="1600" dirty="0"/>
                        <a:t>(Volt)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350794"/>
                  </a:ext>
                </a:extLst>
              </a:tr>
              <a:tr h="468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120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220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3250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5000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87.5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0.335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80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3.2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31291"/>
                  </a:ext>
                </a:extLst>
              </a:tr>
              <a:tr h="610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NiMH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82.5</a:t>
                      </a:r>
                      <a:r>
                        <a:rPr lang="en-US" sz="2000" baseline="3000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</a:t>
                      </a:r>
                      <a:r>
                        <a:rPr lang="en-US" sz="2000" baseline="30000" dirty="0"/>
                        <a:t>[2]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250</a:t>
                      </a:r>
                      <a:r>
                        <a:rPr lang="en-US" sz="2000" baseline="30000" dirty="0"/>
                        <a:t>[2]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3000</a:t>
                      </a:r>
                      <a:r>
                        <a:rPr lang="en-US" sz="2000" baseline="30000" dirty="0"/>
                        <a:t>[2]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  <a:r>
                        <a:rPr lang="en-US" sz="2000" baseline="30000" dirty="0"/>
                        <a:t>[2]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0.335</a:t>
                      </a:r>
                      <a:r>
                        <a:rPr lang="en-US" sz="2000" baseline="30000" dirty="0"/>
                        <a:t>[2]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45</a:t>
                      </a:r>
                      <a:r>
                        <a:rPr lang="en-US" sz="2000" baseline="30000" dirty="0"/>
                        <a:t>[2]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</a:t>
                      </a:r>
                      <a:r>
                        <a:rPr lang="en-US" sz="2000" baseline="30000" dirty="0"/>
                        <a:t>[2]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62256"/>
                  </a:ext>
                </a:extLst>
              </a:tr>
              <a:tr h="468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90</a:t>
                      </a:r>
                      <a:r>
                        <a:rPr lang="en-US" sz="2000" baseline="30000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177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4000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18000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87.5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0.665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60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63724"/>
                  </a:ext>
                </a:extLst>
              </a:tr>
              <a:tr h="468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125</a:t>
                      </a:r>
                      <a:r>
                        <a:rPr lang="en-US" sz="2000" baseline="30000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125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110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750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95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0.665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85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3.9</a:t>
                      </a:r>
                      <a:r>
                        <a:rPr lang="en-US" sz="2000" baseline="30000" dirty="0"/>
                        <a:t>[5]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93546"/>
                  </a:ext>
                </a:extLst>
              </a:tr>
              <a:tr h="468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175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175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160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500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90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0.335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3.7</a:t>
                      </a:r>
                      <a:r>
                        <a:rPr lang="en-US" sz="2000" baseline="30000" dirty="0"/>
                        <a:t>[4]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15325"/>
                  </a:ext>
                </a:extLst>
              </a:tr>
              <a:tr h="610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Ni-Cd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65</a:t>
                      </a:r>
                      <a:r>
                        <a:rPr lang="en-US" sz="2000" baseline="30000" dirty="0"/>
                        <a:t>[3]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300</a:t>
                      </a:r>
                      <a:r>
                        <a:rPr lang="en-US" sz="2000" baseline="30000" dirty="0"/>
                        <a:t>[3]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</a:t>
                      </a:r>
                      <a:r>
                        <a:rPr lang="en-US" sz="2000" baseline="30000" dirty="0"/>
                        <a:t>[3]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2000</a:t>
                      </a:r>
                      <a:r>
                        <a:rPr lang="en-US" sz="2000" baseline="30000" dirty="0"/>
                        <a:t>[3]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75</a:t>
                      </a:r>
                      <a:r>
                        <a:rPr lang="en-US" sz="2000" baseline="30000" dirty="0"/>
                        <a:t>[3]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0.335</a:t>
                      </a:r>
                      <a:r>
                        <a:rPr lang="en-US" sz="2000" baseline="30000" dirty="0"/>
                        <a:t>[3]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60</a:t>
                      </a:r>
                      <a:r>
                        <a:rPr lang="en-US" sz="2000" baseline="30000" dirty="0"/>
                        <a:t>[3]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</a:t>
                      </a:r>
                      <a:r>
                        <a:rPr lang="en-US" sz="2000" baseline="30000" dirty="0"/>
                        <a:t>[3]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21915"/>
                  </a:ext>
                </a:extLst>
              </a:tr>
              <a:tr h="610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ZEBRA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118</a:t>
                      </a:r>
                      <a:r>
                        <a:rPr lang="en-US" sz="2000" baseline="300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181</a:t>
                      </a:r>
                      <a:r>
                        <a:rPr lang="en-US" sz="2000" baseline="30000" dirty="0"/>
                        <a:t>[1]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179</a:t>
                      </a:r>
                      <a:r>
                        <a:rPr lang="en-US" sz="2000" baseline="30000" dirty="0"/>
                        <a:t>[1]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3000</a:t>
                      </a:r>
                      <a:r>
                        <a:rPr lang="en-US" sz="2000" baseline="30000" dirty="0"/>
                        <a:t>[1]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80.9</a:t>
                      </a:r>
                      <a:r>
                        <a:rPr lang="en-US" sz="2000" baseline="30000" dirty="0"/>
                        <a:t>[1]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</a:t>
                      </a:r>
                      <a:r>
                        <a:rPr lang="en-US" sz="2000" baseline="30000" dirty="0"/>
                        <a:t>[1]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350</a:t>
                      </a:r>
                      <a:r>
                        <a:rPr lang="en-US" sz="2000" baseline="30000" dirty="0"/>
                        <a:t>[1]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2.58</a:t>
                      </a:r>
                      <a:r>
                        <a:rPr lang="en-US" sz="2000" baseline="30000" dirty="0"/>
                        <a:t>[1]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5979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4EDD-D4C0-E5CE-B018-1D843CB4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215152"/>
            <a:ext cx="10735491" cy="59793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Decision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8B69E-EFF8-94F9-D496-FE10CDB8DF0D}"/>
              </a:ext>
            </a:extLst>
          </p:cNvPr>
          <p:cNvSpPr txBox="1"/>
          <p:nvPr/>
        </p:nvSpPr>
        <p:spPr>
          <a:xfrm>
            <a:off x="618309" y="5575235"/>
            <a:ext cx="109553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aseline="30000" dirty="0"/>
              <a:t>[1]</a:t>
            </a:r>
            <a:r>
              <a:rPr lang="en-IN" sz="1400" dirty="0"/>
              <a:t> Veneri  et al. (2017)</a:t>
            </a:r>
          </a:p>
          <a:p>
            <a:r>
              <a:rPr lang="en-IN" sz="1400" baseline="30000" dirty="0"/>
              <a:t>[2]</a:t>
            </a:r>
            <a:r>
              <a:rPr lang="en-IN" sz="1400" dirty="0"/>
              <a:t> Ovshinsky  et al. (1993)</a:t>
            </a:r>
          </a:p>
          <a:p>
            <a:r>
              <a:rPr lang="en-IN" sz="1400" baseline="30000" dirty="0"/>
              <a:t>[3]</a:t>
            </a:r>
            <a:r>
              <a:rPr lang="en-IN" sz="1400" dirty="0"/>
              <a:t> Atmaja  et al. (2015)</a:t>
            </a:r>
          </a:p>
          <a:p>
            <a:r>
              <a:rPr lang="en-IN" sz="1400" baseline="30000" dirty="0"/>
              <a:t>[4] </a:t>
            </a:r>
            <a:r>
              <a:rPr lang="en-IN" sz="1400" dirty="0"/>
              <a:t>Sharad et al. (2022)</a:t>
            </a:r>
          </a:p>
          <a:p>
            <a:r>
              <a:rPr lang="en-IN" sz="1400" baseline="30000" dirty="0"/>
              <a:t>[5] </a:t>
            </a:r>
            <a:r>
              <a:rPr lang="en-IN" sz="1400" dirty="0"/>
              <a:t>Norio et al. (2013)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55EC-4324-04E7-DAE6-9D8AF277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6DC8-946C-7689-45E6-4DC3ED7A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Results and Discussion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B5C0-38E2-AD92-3F99-6F632DA3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40" y="881694"/>
            <a:ext cx="10515600" cy="50946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AHP 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F27D0-2B33-84BE-06F2-80A90597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DEC564-8596-D8FF-ABA1-C46A58062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58508"/>
              </p:ext>
            </p:extLst>
          </p:nvPr>
        </p:nvGraphicFramePr>
        <p:xfrm>
          <a:off x="7668543" y="1765297"/>
          <a:ext cx="4338917" cy="257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2372">
                  <a:extLst>
                    <a:ext uri="{9D8B030D-6E8A-4147-A177-3AD203B41FA5}">
                      <a16:colId xmlns:a16="http://schemas.microsoft.com/office/drawing/2014/main" val="1659485126"/>
                    </a:ext>
                  </a:extLst>
                </a:gridCol>
                <a:gridCol w="1676545">
                  <a:extLst>
                    <a:ext uri="{9D8B030D-6E8A-4147-A177-3AD203B41FA5}">
                      <a16:colId xmlns:a16="http://schemas.microsoft.com/office/drawing/2014/main" val="1827653298"/>
                    </a:ext>
                  </a:extLst>
                </a:gridCol>
              </a:tblGrid>
              <a:tr h="23877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Attributes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Weightage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15525"/>
                  </a:ext>
                </a:extLst>
              </a:tr>
              <a:tr h="24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Specific Energy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047619"/>
                  </a:ext>
                </a:extLst>
              </a:tr>
              <a:tr h="24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Energy  Density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0.157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1728414"/>
                  </a:ext>
                </a:extLst>
              </a:tr>
              <a:tr h="24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Specific Power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7588892"/>
                  </a:ext>
                </a:extLst>
              </a:tr>
              <a:tr h="24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Life Cycle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2281281"/>
                  </a:ext>
                </a:extLst>
              </a:tr>
              <a:tr h="2774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Energy  Efficiency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633266"/>
                  </a:ext>
                </a:extLst>
              </a:tr>
              <a:tr h="24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Production Cost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7002660"/>
                  </a:ext>
                </a:extLst>
              </a:tr>
              <a:tr h="2533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Working Temp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4458031"/>
                  </a:ext>
                </a:extLst>
              </a:tr>
              <a:tr h="482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Nominal Voltage/Cell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148647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B82CE02-393F-0778-7353-C76C3C507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72524"/>
              </p:ext>
            </p:extLst>
          </p:nvPr>
        </p:nvGraphicFramePr>
        <p:xfrm>
          <a:off x="184540" y="1765297"/>
          <a:ext cx="7289280" cy="372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920">
                  <a:extLst>
                    <a:ext uri="{9D8B030D-6E8A-4147-A177-3AD203B41FA5}">
                      <a16:colId xmlns:a16="http://schemas.microsoft.com/office/drawing/2014/main" val="2940975640"/>
                    </a:ext>
                  </a:extLst>
                </a:gridCol>
                <a:gridCol w="809920">
                  <a:extLst>
                    <a:ext uri="{9D8B030D-6E8A-4147-A177-3AD203B41FA5}">
                      <a16:colId xmlns:a16="http://schemas.microsoft.com/office/drawing/2014/main" val="759036109"/>
                    </a:ext>
                  </a:extLst>
                </a:gridCol>
                <a:gridCol w="809920">
                  <a:extLst>
                    <a:ext uri="{9D8B030D-6E8A-4147-A177-3AD203B41FA5}">
                      <a16:colId xmlns:a16="http://schemas.microsoft.com/office/drawing/2014/main" val="1944539007"/>
                    </a:ext>
                  </a:extLst>
                </a:gridCol>
                <a:gridCol w="809920">
                  <a:extLst>
                    <a:ext uri="{9D8B030D-6E8A-4147-A177-3AD203B41FA5}">
                      <a16:colId xmlns:a16="http://schemas.microsoft.com/office/drawing/2014/main" val="293493146"/>
                    </a:ext>
                  </a:extLst>
                </a:gridCol>
                <a:gridCol w="809920">
                  <a:extLst>
                    <a:ext uri="{9D8B030D-6E8A-4147-A177-3AD203B41FA5}">
                      <a16:colId xmlns:a16="http://schemas.microsoft.com/office/drawing/2014/main" val="3244150536"/>
                    </a:ext>
                  </a:extLst>
                </a:gridCol>
                <a:gridCol w="809920">
                  <a:extLst>
                    <a:ext uri="{9D8B030D-6E8A-4147-A177-3AD203B41FA5}">
                      <a16:colId xmlns:a16="http://schemas.microsoft.com/office/drawing/2014/main" val="3370823114"/>
                    </a:ext>
                  </a:extLst>
                </a:gridCol>
                <a:gridCol w="809920">
                  <a:extLst>
                    <a:ext uri="{9D8B030D-6E8A-4147-A177-3AD203B41FA5}">
                      <a16:colId xmlns:a16="http://schemas.microsoft.com/office/drawing/2014/main" val="500821891"/>
                    </a:ext>
                  </a:extLst>
                </a:gridCol>
                <a:gridCol w="809920">
                  <a:extLst>
                    <a:ext uri="{9D8B030D-6E8A-4147-A177-3AD203B41FA5}">
                      <a16:colId xmlns:a16="http://schemas.microsoft.com/office/drawing/2014/main" val="2632758310"/>
                    </a:ext>
                  </a:extLst>
                </a:gridCol>
                <a:gridCol w="809920">
                  <a:extLst>
                    <a:ext uri="{9D8B030D-6E8A-4147-A177-3AD203B41FA5}">
                      <a16:colId xmlns:a16="http://schemas.microsoft.com/office/drawing/2014/main" val="754963038"/>
                    </a:ext>
                  </a:extLst>
                </a:gridCol>
              </a:tblGrid>
              <a:tr h="3615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Specific Energy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Energy  Density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Specific Power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Life Cycle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Energy  Efficiency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Production Cost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Working Temp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Nominal Voltage/Cell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351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Specific Energy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486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Energy  Density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40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Specific Power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976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Life Cycle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730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Energy  Efficiency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631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Production Cost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0.143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495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Working Temp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0.143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07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Nominal Voltage/Cell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780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Sum</a:t>
                      </a:r>
                      <a:endParaRPr lang="en-IN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4.593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7.45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11.283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21.833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16.083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2.704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51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51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6B78-2CAF-388D-29EF-81E79661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ook Antiqua" panose="0204060205030503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329F-DBE5-ED48-78CF-F8DC44BF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Literature Survey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Result and Discussion 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3B879-C5A2-9BE2-D29D-2A1B62EA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8E36-5E6F-365D-A119-6D23DDD01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71"/>
            <a:ext cx="10515600" cy="586319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AHP-TOPSIS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1526C-A000-ABC8-9667-5D0187F5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FFAB797-15C5-B91C-7145-36866C17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23617"/>
              </p:ext>
            </p:extLst>
          </p:nvPr>
        </p:nvGraphicFramePr>
        <p:xfrm>
          <a:off x="2029013" y="1866508"/>
          <a:ext cx="8133974" cy="3124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228">
                  <a:extLst>
                    <a:ext uri="{9D8B030D-6E8A-4147-A177-3AD203B41FA5}">
                      <a16:colId xmlns:a16="http://schemas.microsoft.com/office/drawing/2014/main" val="2643139856"/>
                    </a:ext>
                  </a:extLst>
                </a:gridCol>
                <a:gridCol w="1628228">
                  <a:extLst>
                    <a:ext uri="{9D8B030D-6E8A-4147-A177-3AD203B41FA5}">
                      <a16:colId xmlns:a16="http://schemas.microsoft.com/office/drawing/2014/main" val="1409626815"/>
                    </a:ext>
                  </a:extLst>
                </a:gridCol>
                <a:gridCol w="1628228">
                  <a:extLst>
                    <a:ext uri="{9D8B030D-6E8A-4147-A177-3AD203B41FA5}">
                      <a16:colId xmlns:a16="http://schemas.microsoft.com/office/drawing/2014/main" val="2364610250"/>
                    </a:ext>
                  </a:extLst>
                </a:gridCol>
                <a:gridCol w="1624645">
                  <a:extLst>
                    <a:ext uri="{9D8B030D-6E8A-4147-A177-3AD203B41FA5}">
                      <a16:colId xmlns:a16="http://schemas.microsoft.com/office/drawing/2014/main" val="3706622707"/>
                    </a:ext>
                  </a:extLst>
                </a:gridCol>
                <a:gridCol w="1624645">
                  <a:extLst>
                    <a:ext uri="{9D8B030D-6E8A-4147-A177-3AD203B41FA5}">
                      <a16:colId xmlns:a16="http://schemas.microsoft.com/office/drawing/2014/main" val="3875801919"/>
                    </a:ext>
                  </a:extLst>
                </a:gridCol>
              </a:tblGrid>
              <a:tr h="3756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Alternatives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Si+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Si-</a:t>
                      </a:r>
                      <a:endParaRPr lang="en-IN" sz="1600" b="1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Pi ( Relative Closeness Values)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Rank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32496"/>
                  </a:ext>
                </a:extLst>
              </a:tr>
              <a:tr h="3756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LFP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0.067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0.124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0.647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3645805"/>
                  </a:ext>
                </a:extLst>
              </a:tr>
              <a:tr h="3756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NiMH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0.0378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626032"/>
                  </a:ext>
                </a:extLst>
              </a:tr>
              <a:tr h="3756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LTO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0.098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0.532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2740244"/>
                  </a:ext>
                </a:extLst>
              </a:tr>
              <a:tr h="3756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LMO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0.539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9043491"/>
                  </a:ext>
                </a:extLst>
              </a:tr>
              <a:tr h="3756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LCO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0.098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0.141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0.588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4716259"/>
                  </a:ext>
                </a:extLst>
              </a:tr>
              <a:tr h="3756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Ni-Cd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0.170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8981943"/>
                  </a:ext>
                </a:extLst>
              </a:tr>
              <a:tr h="3756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ZEBRA</a:t>
                      </a:r>
                      <a:endParaRPr lang="en-IN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05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37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B43B-1766-7745-70E7-6FDA804A8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553"/>
            <a:ext cx="10515600" cy="580941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AHP-EDAS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4A100-390F-ECF2-C5AB-38CA434C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C3B267A-2CAD-EAD4-644D-A7CD03243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78948"/>
              </p:ext>
            </p:extLst>
          </p:nvPr>
        </p:nvGraphicFramePr>
        <p:xfrm>
          <a:off x="2871236" y="3879430"/>
          <a:ext cx="6449526" cy="247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9842">
                  <a:extLst>
                    <a:ext uri="{9D8B030D-6E8A-4147-A177-3AD203B41FA5}">
                      <a16:colId xmlns:a16="http://schemas.microsoft.com/office/drawing/2014/main" val="1362443702"/>
                    </a:ext>
                  </a:extLst>
                </a:gridCol>
                <a:gridCol w="2149842">
                  <a:extLst>
                    <a:ext uri="{9D8B030D-6E8A-4147-A177-3AD203B41FA5}">
                      <a16:colId xmlns:a16="http://schemas.microsoft.com/office/drawing/2014/main" val="2726485179"/>
                    </a:ext>
                  </a:extLst>
                </a:gridCol>
                <a:gridCol w="2149842">
                  <a:extLst>
                    <a:ext uri="{9D8B030D-6E8A-4147-A177-3AD203B41FA5}">
                      <a16:colId xmlns:a16="http://schemas.microsoft.com/office/drawing/2014/main" val="1780870602"/>
                    </a:ext>
                  </a:extLst>
                </a:gridCol>
              </a:tblGrid>
              <a:tr h="3006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Alternatives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3720110"/>
                  </a:ext>
                </a:extLst>
              </a:tr>
              <a:tr h="304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LFP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6806252"/>
                  </a:ext>
                </a:extLst>
              </a:tr>
              <a:tr h="304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NiMH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0.577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8635621"/>
                  </a:ext>
                </a:extLst>
              </a:tr>
              <a:tr h="304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LTO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0.956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1732584"/>
                  </a:ext>
                </a:extLst>
              </a:tr>
              <a:tr h="304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LMO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0.487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7795190"/>
                  </a:ext>
                </a:extLst>
              </a:tr>
              <a:tr h="304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LCO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0.628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8486554"/>
                  </a:ext>
                </a:extLst>
              </a:tr>
              <a:tr h="304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Ni-Cd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0.580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9135694"/>
                  </a:ext>
                </a:extLst>
              </a:tr>
              <a:tr h="2812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ZEBRA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2282938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874BB15-626E-F1F8-3BE9-C017FC424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8674"/>
              </p:ext>
            </p:extLst>
          </p:nvPr>
        </p:nvGraphicFramePr>
        <p:xfrm>
          <a:off x="3114868" y="1281940"/>
          <a:ext cx="5962263" cy="2118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421">
                  <a:extLst>
                    <a:ext uri="{9D8B030D-6E8A-4147-A177-3AD203B41FA5}">
                      <a16:colId xmlns:a16="http://schemas.microsoft.com/office/drawing/2014/main" val="168743443"/>
                    </a:ext>
                  </a:extLst>
                </a:gridCol>
                <a:gridCol w="1987421">
                  <a:extLst>
                    <a:ext uri="{9D8B030D-6E8A-4147-A177-3AD203B41FA5}">
                      <a16:colId xmlns:a16="http://schemas.microsoft.com/office/drawing/2014/main" val="1843866371"/>
                    </a:ext>
                  </a:extLst>
                </a:gridCol>
                <a:gridCol w="1987421">
                  <a:extLst>
                    <a:ext uri="{9D8B030D-6E8A-4147-A177-3AD203B41FA5}">
                      <a16:colId xmlns:a16="http://schemas.microsoft.com/office/drawing/2014/main" val="25661949"/>
                    </a:ext>
                  </a:extLst>
                </a:gridCol>
              </a:tblGrid>
              <a:tr h="23026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Alternatives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NSPi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NSNi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9088851"/>
                  </a:ext>
                </a:extLst>
              </a:tr>
              <a:tr h="2546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LFP</a:t>
                      </a:r>
                      <a:endParaRPr lang="en-IN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5522664"/>
                  </a:ext>
                </a:extLst>
              </a:tr>
              <a:tr h="2546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NiMH</a:t>
                      </a:r>
                      <a:endParaRPr lang="en-IN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4381063"/>
                  </a:ext>
                </a:extLst>
              </a:tr>
              <a:tr h="2546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LTO</a:t>
                      </a:r>
                      <a:endParaRPr lang="en-IN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6402506"/>
                  </a:ext>
                </a:extLst>
              </a:tr>
              <a:tr h="2546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LMO</a:t>
                      </a:r>
                      <a:endParaRPr lang="en-IN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0.754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4425622"/>
                  </a:ext>
                </a:extLst>
              </a:tr>
              <a:tr h="2546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LCO</a:t>
                      </a:r>
                      <a:endParaRPr lang="en-IN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0.436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9785640"/>
                  </a:ext>
                </a:extLst>
              </a:tr>
              <a:tr h="2546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solidFill>
                            <a:srgbClr val="002060"/>
                          </a:solidFill>
                          <a:effectLst/>
                        </a:rPr>
                        <a:t>Ni-Cd</a:t>
                      </a:r>
                      <a:endParaRPr lang="en-IN" sz="1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4019708"/>
                  </a:ext>
                </a:extLst>
              </a:tr>
              <a:tr h="2546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ZEBRA</a:t>
                      </a:r>
                      <a:endParaRPr lang="en-IN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210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30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940913-DAB6-3BE6-C73E-EDDF1EB5B7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463931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1684051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960523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648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Alternatives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Assessment Values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Rank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LFP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0.392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94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NiMH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0.199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656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LTO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0.366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042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LMO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0.319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49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LCO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0.367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344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Ni-Cd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778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ZEBRA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178900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A6428-411E-46B5-C9CE-2FC93C31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772D0-6465-F7BC-FFD1-711DBA4FD7C0}"/>
              </a:ext>
            </a:extLst>
          </p:cNvPr>
          <p:cNvSpPr txBox="1"/>
          <p:nvPr/>
        </p:nvSpPr>
        <p:spPr>
          <a:xfrm>
            <a:off x="919065" y="395544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Black" panose="020B0A04020102020204" pitchFamily="34" charset="0"/>
              </a:rPr>
              <a:t>AHP-MOORA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9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AA63-7768-573A-6D7C-C4735CD57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84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2</a:t>
            </a:r>
            <a:r>
              <a:rPr lang="en-IN" b="1" dirty="0">
                <a:latin typeface="Arial Black" panose="020B0A04020102020204" pitchFamily="34" charset="0"/>
              </a:rPr>
              <a:t>.</a:t>
            </a:r>
            <a:r>
              <a:rPr lang="en-IN" dirty="0"/>
              <a:t> </a:t>
            </a:r>
            <a:r>
              <a:rPr lang="en-IN" dirty="0">
                <a:latin typeface="Arial Black" panose="020B0A04020102020204" pitchFamily="34" charset="0"/>
              </a:rPr>
              <a:t>ENTROPY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6FF8E-3AAC-C5BB-2B98-959F2EAF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EA6DB7-DDA7-B0AF-35C0-C9E2B1DB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33437"/>
              </p:ext>
            </p:extLst>
          </p:nvPr>
        </p:nvGraphicFramePr>
        <p:xfrm>
          <a:off x="8723084" y="1827084"/>
          <a:ext cx="3116426" cy="4084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8213">
                  <a:extLst>
                    <a:ext uri="{9D8B030D-6E8A-4147-A177-3AD203B41FA5}">
                      <a16:colId xmlns:a16="http://schemas.microsoft.com/office/drawing/2014/main" val="3473932675"/>
                    </a:ext>
                  </a:extLst>
                </a:gridCol>
                <a:gridCol w="1558213">
                  <a:extLst>
                    <a:ext uri="{9D8B030D-6E8A-4147-A177-3AD203B41FA5}">
                      <a16:colId xmlns:a16="http://schemas.microsoft.com/office/drawing/2014/main" val="2429591711"/>
                    </a:ext>
                  </a:extLst>
                </a:gridCol>
              </a:tblGrid>
              <a:tr h="44765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Attributes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Weightage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12096"/>
                  </a:ext>
                </a:extLst>
              </a:tr>
              <a:tr h="3791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Specific Energy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6976692"/>
                  </a:ext>
                </a:extLst>
              </a:tr>
              <a:tr h="3791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Energy  Density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1031736"/>
                  </a:ext>
                </a:extLst>
              </a:tr>
              <a:tr h="3791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Specific Power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0.347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5223887"/>
                  </a:ext>
                </a:extLst>
              </a:tr>
              <a:tr h="3791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Life Cycle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0.349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1666685"/>
                  </a:ext>
                </a:extLst>
              </a:tr>
              <a:tr h="6808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Energy  Efficiency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0695956"/>
                  </a:ext>
                </a:extLst>
              </a:tr>
              <a:tr h="3791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Production Cost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5380111"/>
                  </a:ext>
                </a:extLst>
              </a:tr>
              <a:tr h="3791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Working Temp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0.176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9717594"/>
                  </a:ext>
                </a:extLst>
              </a:tr>
              <a:tr h="6808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Nominal Voltage/Cell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7461243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4917C8D-F28A-C96B-8660-A76ACF297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65116"/>
              </p:ext>
            </p:extLst>
          </p:nvPr>
        </p:nvGraphicFramePr>
        <p:xfrm>
          <a:off x="240522" y="1827084"/>
          <a:ext cx="8127999" cy="408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5844927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087756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70516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46320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4137620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0138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782682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621487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160276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Alternatives/ Attributes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Specific Energy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Energy  Density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Specific Power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Life Cycle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Energy  Efficiency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Cost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Working Temp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Nominal Voltage/Cell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265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LFP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33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NiMH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03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LTO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81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LMO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30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LCO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423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Ni-Cd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737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ZEBRA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548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Summation Column wise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683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Ej</a:t>
                      </a:r>
                      <a:endParaRPr lang="en-IN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889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1 - </a:t>
                      </a:r>
                      <a:r>
                        <a:rPr lang="en-IN" sz="12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Ej</a:t>
                      </a:r>
                      <a:endParaRPr lang="en-IN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8774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301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9751-7469-05E2-0376-690C9368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233"/>
            <a:ext cx="10515600" cy="583173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</a:t>
            </a:r>
            <a:r>
              <a:rPr lang="en-IN" dirty="0">
                <a:latin typeface="Arial Black" panose="020B0A04020102020204" pitchFamily="34" charset="0"/>
              </a:rPr>
              <a:t>NTROPY-TOPSIS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3E7DF-E75B-267C-E311-4EE64069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5BBBACB-64F8-DE81-0420-CDA037938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36172"/>
              </p:ext>
            </p:extLst>
          </p:nvPr>
        </p:nvGraphicFramePr>
        <p:xfrm>
          <a:off x="2032000" y="1945640"/>
          <a:ext cx="8128000" cy="351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341746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301247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96176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20794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4269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Alternatives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Si+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92D050"/>
                          </a:solidFill>
                          <a:effectLst/>
                        </a:rPr>
                        <a:t>Si-</a:t>
                      </a:r>
                      <a:endParaRPr lang="en-IN" sz="1800" b="1" i="0" u="none" strike="noStrike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Pi ( Relative Closeness Values 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929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LFP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0.241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685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NiMH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0.370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0.145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0.282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262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LTO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0.430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355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LMO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0.121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052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LCO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0.123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364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Ni-Cd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912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ZEBRA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0.397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4496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056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199B-63FE-1BF7-3882-4691BFB0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388710"/>
            <a:ext cx="10515600" cy="5785077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ENTROPY-EDAS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78918-9C08-F48E-8B92-69144D8B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74F3EC-4EF8-FF96-F724-1572336F7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453748"/>
              </p:ext>
            </p:extLst>
          </p:nvPr>
        </p:nvGraphicFramePr>
        <p:xfrm>
          <a:off x="2031999" y="3572192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905372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764315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0941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Alternatives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731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LFP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0.691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88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NiMH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0.219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2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LTO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0.934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496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LMO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815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LCO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694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Ni-Cd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0.152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306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ZEBRA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253828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54B3195-F9F9-4C6A-6566-B68345D03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22581"/>
              </p:ext>
            </p:extLst>
          </p:nvPr>
        </p:nvGraphicFramePr>
        <p:xfrm>
          <a:off x="2264488" y="904895"/>
          <a:ext cx="7663023" cy="2524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341">
                  <a:extLst>
                    <a:ext uri="{9D8B030D-6E8A-4147-A177-3AD203B41FA5}">
                      <a16:colId xmlns:a16="http://schemas.microsoft.com/office/drawing/2014/main" val="2298366959"/>
                    </a:ext>
                  </a:extLst>
                </a:gridCol>
                <a:gridCol w="2554341">
                  <a:extLst>
                    <a:ext uri="{9D8B030D-6E8A-4147-A177-3AD203B41FA5}">
                      <a16:colId xmlns:a16="http://schemas.microsoft.com/office/drawing/2014/main" val="3330556066"/>
                    </a:ext>
                  </a:extLst>
                </a:gridCol>
                <a:gridCol w="2554341">
                  <a:extLst>
                    <a:ext uri="{9D8B030D-6E8A-4147-A177-3AD203B41FA5}">
                      <a16:colId xmlns:a16="http://schemas.microsoft.com/office/drawing/2014/main" val="219110815"/>
                    </a:ext>
                  </a:extLst>
                </a:gridCol>
              </a:tblGrid>
              <a:tr h="3041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Alternatives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NSPi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NSNi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7157473"/>
                  </a:ext>
                </a:extLst>
              </a:tr>
              <a:tr h="3083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LFP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8671842"/>
                  </a:ext>
                </a:extLst>
              </a:tr>
              <a:tr h="3083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NiMH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0.399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8569250"/>
                  </a:ext>
                </a:extLst>
              </a:tr>
              <a:tr h="3083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LTO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3319829"/>
                  </a:ext>
                </a:extLst>
              </a:tr>
              <a:tr h="3083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LMO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4068149"/>
                  </a:ext>
                </a:extLst>
              </a:tr>
              <a:tr h="3083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LCO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7068494"/>
                  </a:ext>
                </a:extLst>
              </a:tr>
              <a:tr h="3083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Ni-Cd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1088633"/>
                  </a:ext>
                </a:extLst>
              </a:tr>
              <a:tr h="3083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ZEBRA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0.219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6693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0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F544-8CD0-8FFA-0986-72BDA390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49"/>
            <a:ext cx="10515600" cy="588771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ENTROPY-MOORA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FC307-DD53-CF22-0D5E-F203E78F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9468E5-878B-B6BB-8000-C5C94168C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32287"/>
              </p:ext>
            </p:extLst>
          </p:nvPr>
        </p:nvGraphicFramePr>
        <p:xfrm>
          <a:off x="2032000" y="1945640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96131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342940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7551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Alternatives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Average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Rank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0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LFP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33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NiMH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976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LTO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0.581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175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LMO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39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LCO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269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Ni-Cd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834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ZEBRA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-0.069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25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0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3A76-027B-43A4-F4DF-45C67C05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159"/>
            <a:ext cx="10515600" cy="55798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3. CRITIC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87AFC-821F-A47F-F095-08088384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607BFE-FF84-E47E-685B-DF4AD3F7B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65674"/>
              </p:ext>
            </p:extLst>
          </p:nvPr>
        </p:nvGraphicFramePr>
        <p:xfrm>
          <a:off x="3461139" y="1532861"/>
          <a:ext cx="478556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918">
                  <a:extLst>
                    <a:ext uri="{9D8B030D-6E8A-4147-A177-3AD203B41FA5}">
                      <a16:colId xmlns:a16="http://schemas.microsoft.com/office/drawing/2014/main" val="412308970"/>
                    </a:ext>
                  </a:extLst>
                </a:gridCol>
                <a:gridCol w="1594918">
                  <a:extLst>
                    <a:ext uri="{9D8B030D-6E8A-4147-A177-3AD203B41FA5}">
                      <a16:colId xmlns:a16="http://schemas.microsoft.com/office/drawing/2014/main" val="1147197279"/>
                    </a:ext>
                  </a:extLst>
                </a:gridCol>
                <a:gridCol w="1595732">
                  <a:extLst>
                    <a:ext uri="{9D8B030D-6E8A-4147-A177-3AD203B41FA5}">
                      <a16:colId xmlns:a16="http://schemas.microsoft.com/office/drawing/2014/main" val="8070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Attributes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Cj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Weightage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6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Specific Energy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149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Energy  Density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0.122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32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Specific Power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0.127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344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Life Cycle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1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Energy  Efficiency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274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Production Cost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59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Working Temp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554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Nominal Voltage/Cell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0.127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93999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2F1DB6-9634-A8B5-C287-2BAC1E63F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29442"/>
              </p:ext>
            </p:extLst>
          </p:nvPr>
        </p:nvGraphicFramePr>
        <p:xfrm>
          <a:off x="5057192" y="5234473"/>
          <a:ext cx="1586204" cy="494523"/>
        </p:xfrm>
        <a:graphic>
          <a:graphicData uri="http://schemas.openxmlformats.org/drawingml/2006/table">
            <a:tbl>
              <a:tblPr/>
              <a:tblGrid>
                <a:gridCol w="1586204">
                  <a:extLst>
                    <a:ext uri="{9D8B030D-6E8A-4147-A177-3AD203B41FA5}">
                      <a16:colId xmlns:a16="http://schemas.microsoft.com/office/drawing/2014/main" val="3582208087"/>
                    </a:ext>
                  </a:extLst>
                </a:gridCol>
              </a:tblGrid>
              <a:tr h="4945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20.5564</a:t>
                      </a:r>
                    </a:p>
                  </a:txBody>
                  <a:tcPr marL="7620" marR="7620" marT="7620" marB="0"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96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34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87DF-C346-7B63-0AD1-9C6A507D9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878"/>
            <a:ext cx="10515600" cy="575708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IN" dirty="0">
                <a:latin typeface="Arial Black" panose="020B0A04020102020204" pitchFamily="34" charset="0"/>
              </a:rPr>
              <a:t>CRITIC-TOPSIS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ADA8-70DE-2BFB-50AD-27B97EEB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43754E-319E-A076-E01D-9D83FFC68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68746"/>
              </p:ext>
            </p:extLst>
          </p:nvPr>
        </p:nvGraphicFramePr>
        <p:xfrm>
          <a:off x="2032000" y="1945640"/>
          <a:ext cx="8128000" cy="3426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958861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659521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89465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063095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571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Alternatives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Si+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92D050"/>
                          </a:solidFill>
                          <a:effectLst/>
                        </a:rPr>
                        <a:t>Si-</a:t>
                      </a:r>
                      <a:endParaRPr lang="en-IN" sz="1800" b="1" i="0" u="none" strike="noStrike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2F75B5"/>
                          </a:solidFill>
                          <a:effectLst/>
                        </a:rPr>
                        <a:t>Pi ( Relative Closeness Values)</a:t>
                      </a:r>
                      <a:endParaRPr lang="en-IN" sz="18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RANK</a:t>
                      </a:r>
                      <a:endParaRPr lang="en-IN" sz="18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562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LFP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0.087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0.130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0.599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25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NiMH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0.143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123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LTO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0.067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0.711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878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LMO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0.156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0.092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0.371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974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LCO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0.145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0.427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067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Ni-Cd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0.148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931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ZEBRA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0.209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1599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68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84454-EE9E-766C-68EC-BFF376F6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861"/>
            <a:ext cx="10515600" cy="570110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CRITIC-EDAS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39C31-5360-5F55-9294-E67EC51E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D58759-9822-F1EA-02D9-A842A4A67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87063"/>
              </p:ext>
            </p:extLst>
          </p:nvPr>
        </p:nvGraphicFramePr>
        <p:xfrm>
          <a:off x="2274078" y="3984171"/>
          <a:ext cx="7643844" cy="2568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948">
                  <a:extLst>
                    <a:ext uri="{9D8B030D-6E8A-4147-A177-3AD203B41FA5}">
                      <a16:colId xmlns:a16="http://schemas.microsoft.com/office/drawing/2014/main" val="3804426349"/>
                    </a:ext>
                  </a:extLst>
                </a:gridCol>
                <a:gridCol w="2547948">
                  <a:extLst>
                    <a:ext uri="{9D8B030D-6E8A-4147-A177-3AD203B41FA5}">
                      <a16:colId xmlns:a16="http://schemas.microsoft.com/office/drawing/2014/main" val="3418557964"/>
                    </a:ext>
                  </a:extLst>
                </a:gridCol>
                <a:gridCol w="2547948">
                  <a:extLst>
                    <a:ext uri="{9D8B030D-6E8A-4147-A177-3AD203B41FA5}">
                      <a16:colId xmlns:a16="http://schemas.microsoft.com/office/drawing/2014/main" val="2545386542"/>
                    </a:ext>
                  </a:extLst>
                </a:gridCol>
              </a:tblGrid>
              <a:tr h="3146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Alternatives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2507677"/>
                  </a:ext>
                </a:extLst>
              </a:tr>
              <a:tr h="314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LFP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0.759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7991748"/>
                  </a:ext>
                </a:extLst>
              </a:tr>
              <a:tr h="314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NiMH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5980315"/>
                  </a:ext>
                </a:extLst>
              </a:tr>
              <a:tr h="314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LTO</a:t>
                      </a:r>
                      <a:endParaRPr lang="en-IN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2501988"/>
                  </a:ext>
                </a:extLst>
              </a:tr>
              <a:tr h="314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LMO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2922966"/>
                  </a:ext>
                </a:extLst>
              </a:tr>
              <a:tr h="314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LCO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0.398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889220"/>
                  </a:ext>
                </a:extLst>
              </a:tr>
              <a:tr h="314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Ni-Cd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064296"/>
                  </a:ext>
                </a:extLst>
              </a:tr>
              <a:tr h="314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ZEBRA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8756617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AF69615-DDB5-F33E-7AB6-0CE3B95AC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50256"/>
              </p:ext>
            </p:extLst>
          </p:nvPr>
        </p:nvGraphicFramePr>
        <p:xfrm>
          <a:off x="2507341" y="1222310"/>
          <a:ext cx="7307943" cy="2440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5981">
                  <a:extLst>
                    <a:ext uri="{9D8B030D-6E8A-4147-A177-3AD203B41FA5}">
                      <a16:colId xmlns:a16="http://schemas.microsoft.com/office/drawing/2014/main" val="1390015012"/>
                    </a:ext>
                  </a:extLst>
                </a:gridCol>
                <a:gridCol w="2435981">
                  <a:extLst>
                    <a:ext uri="{9D8B030D-6E8A-4147-A177-3AD203B41FA5}">
                      <a16:colId xmlns:a16="http://schemas.microsoft.com/office/drawing/2014/main" val="3805527177"/>
                    </a:ext>
                  </a:extLst>
                </a:gridCol>
                <a:gridCol w="2435981">
                  <a:extLst>
                    <a:ext uri="{9D8B030D-6E8A-4147-A177-3AD203B41FA5}">
                      <a16:colId xmlns:a16="http://schemas.microsoft.com/office/drawing/2014/main" val="839104455"/>
                    </a:ext>
                  </a:extLst>
                </a:gridCol>
              </a:tblGrid>
              <a:tr h="2963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Alternatives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NSPi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NSNi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8506675"/>
                  </a:ext>
                </a:extLst>
              </a:tr>
              <a:tr h="2963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LFP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3097360"/>
                  </a:ext>
                </a:extLst>
              </a:tr>
              <a:tr h="2963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NiMH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7428760"/>
                  </a:ext>
                </a:extLst>
              </a:tr>
              <a:tr h="2963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LTO</a:t>
                      </a:r>
                      <a:endParaRPr lang="en-IN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7380717"/>
                  </a:ext>
                </a:extLst>
              </a:tr>
              <a:tr h="2963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LMO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8878934"/>
                  </a:ext>
                </a:extLst>
              </a:tr>
              <a:tr h="2963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LCO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4790081"/>
                  </a:ext>
                </a:extLst>
              </a:tr>
              <a:tr h="2963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Ni-Cd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576323"/>
                  </a:ext>
                </a:extLst>
              </a:tr>
              <a:tr h="2963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ZEBRA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023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3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4CDA-D9AA-3ACD-5FC2-C70EA164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863041"/>
          </a:xfrm>
        </p:spPr>
        <p:txBody>
          <a:bodyPr/>
          <a:lstStyle/>
          <a:p>
            <a:pPr algn="ctr"/>
            <a:r>
              <a:rPr lang="en-IN" dirty="0">
                <a:latin typeface="Book Antiqua" panose="0204060205030503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8787-BACA-7B0A-0D65-6C9B233B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577"/>
            <a:ext cx="10515600" cy="4572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Book Antiqua" panose="02040602050305030304" pitchFamily="18" charset="0"/>
              </a:rPr>
              <a:t>ELECTRIC VEHICLES (EV)</a:t>
            </a:r>
            <a:endParaRPr lang="en-US" u="sng" dirty="0"/>
          </a:p>
          <a:p>
            <a:r>
              <a:rPr lang="en-US" dirty="0"/>
              <a:t>Uses electric motors for propulsion.</a:t>
            </a:r>
          </a:p>
          <a:p>
            <a:r>
              <a:rPr lang="en-US" dirty="0"/>
              <a:t>Important parts: 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Battery</a:t>
            </a:r>
          </a:p>
          <a:p>
            <a:pPr lvl="1"/>
            <a:r>
              <a:rPr lang="en-US" dirty="0"/>
              <a:t>Electric motor</a:t>
            </a:r>
          </a:p>
          <a:p>
            <a:r>
              <a:rPr lang="en-IN" dirty="0"/>
              <a:t>Types of EV:</a:t>
            </a:r>
          </a:p>
          <a:p>
            <a:pPr lvl="1"/>
            <a:r>
              <a:rPr lang="en-IN" dirty="0"/>
              <a:t>Battery EV (BEV)</a:t>
            </a:r>
          </a:p>
          <a:p>
            <a:pPr lvl="1"/>
            <a:r>
              <a:rPr lang="en-IN" dirty="0"/>
              <a:t>Hybrid EV (HEV)</a:t>
            </a:r>
          </a:p>
          <a:p>
            <a:pPr lvl="1"/>
            <a:r>
              <a:rPr lang="en-IN" dirty="0"/>
              <a:t>Plug-in HEV (PHEV)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560D-DCEA-7D91-3B26-054E0B0D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ACD06-482E-F73F-5B72-0990BA71FC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4132" r="1141" b="2464"/>
          <a:stretch/>
        </p:blipFill>
        <p:spPr>
          <a:xfrm>
            <a:off x="5559489" y="2863101"/>
            <a:ext cx="5794311" cy="243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0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15C7-2001-A9FD-9752-3713D319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878"/>
            <a:ext cx="10515600" cy="575708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CRITIC-MOORA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41221-3B58-FEF2-D3FA-A17AF252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03388E-00F1-5856-96E1-2E13F8575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28661"/>
              </p:ext>
            </p:extLst>
          </p:nvPr>
        </p:nvGraphicFramePr>
        <p:xfrm>
          <a:off x="2032000" y="1945640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098990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44498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5465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Alternatives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Assessment Values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Rank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7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LFP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0.227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5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NiMH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0.0917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049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FF0000"/>
                          </a:solidFill>
                          <a:effectLst/>
                        </a:rPr>
                        <a:t>LTO</a:t>
                      </a:r>
                      <a:endParaRPr lang="en-IN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0.249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563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LMO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09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LCO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0.143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397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</a:rPr>
                        <a:t>Ni-Cd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0.099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525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ZEBRA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226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670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75B9-FF41-20EE-4870-F8E2C60A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52633"/>
            <a:ext cx="10515600" cy="93183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Rank Comparison </a:t>
            </a:r>
            <a:endParaRPr lang="en-IN" sz="3600" dirty="0">
              <a:latin typeface="Book Antiqua" panose="0204060205030503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726347-4BA8-8436-09C1-D42442CF0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671628"/>
              </p:ext>
            </p:extLst>
          </p:nvPr>
        </p:nvGraphicFramePr>
        <p:xfrm>
          <a:off x="559837" y="1558213"/>
          <a:ext cx="11252717" cy="48471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40971">
                  <a:extLst>
                    <a:ext uri="{9D8B030D-6E8A-4147-A177-3AD203B41FA5}">
                      <a16:colId xmlns:a16="http://schemas.microsoft.com/office/drawing/2014/main" val="3652471166"/>
                    </a:ext>
                  </a:extLst>
                </a:gridCol>
                <a:gridCol w="1026368">
                  <a:extLst>
                    <a:ext uri="{9D8B030D-6E8A-4147-A177-3AD203B41FA5}">
                      <a16:colId xmlns:a16="http://schemas.microsoft.com/office/drawing/2014/main" val="2946320036"/>
                    </a:ext>
                  </a:extLst>
                </a:gridCol>
                <a:gridCol w="1002334">
                  <a:extLst>
                    <a:ext uri="{9D8B030D-6E8A-4147-A177-3AD203B41FA5}">
                      <a16:colId xmlns:a16="http://schemas.microsoft.com/office/drawing/2014/main" val="1810824023"/>
                    </a:ext>
                  </a:extLst>
                </a:gridCol>
                <a:gridCol w="1252562">
                  <a:extLst>
                    <a:ext uri="{9D8B030D-6E8A-4147-A177-3AD203B41FA5}">
                      <a16:colId xmlns:a16="http://schemas.microsoft.com/office/drawing/2014/main" val="3953395556"/>
                    </a:ext>
                  </a:extLst>
                </a:gridCol>
                <a:gridCol w="1250121">
                  <a:extLst>
                    <a:ext uri="{9D8B030D-6E8A-4147-A177-3AD203B41FA5}">
                      <a16:colId xmlns:a16="http://schemas.microsoft.com/office/drawing/2014/main" val="2348599724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2163161507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4256273471"/>
                    </a:ext>
                  </a:extLst>
                </a:gridCol>
                <a:gridCol w="1040276">
                  <a:extLst>
                    <a:ext uri="{9D8B030D-6E8A-4147-A177-3AD203B41FA5}">
                      <a16:colId xmlns:a16="http://schemas.microsoft.com/office/drawing/2014/main" val="2240356141"/>
                    </a:ext>
                  </a:extLst>
                </a:gridCol>
                <a:gridCol w="1040276">
                  <a:extLst>
                    <a:ext uri="{9D8B030D-6E8A-4147-A177-3AD203B41FA5}">
                      <a16:colId xmlns:a16="http://schemas.microsoft.com/office/drawing/2014/main" val="2289108699"/>
                    </a:ext>
                  </a:extLst>
                </a:gridCol>
                <a:gridCol w="1062237">
                  <a:extLst>
                    <a:ext uri="{9D8B030D-6E8A-4147-A177-3AD203B41FA5}">
                      <a16:colId xmlns:a16="http://schemas.microsoft.com/office/drawing/2014/main" val="289243315"/>
                    </a:ext>
                  </a:extLst>
                </a:gridCol>
              </a:tblGrid>
              <a:tr h="7091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ALTERNATIVES/ MCDM Methods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AHP-TOPSIS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AHP-EDAS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AHP-MOORA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ENTROPY-TOPSIS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ENTROPY-EDAS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ENTROPY-MOORA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CRITIC-TOPSIS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CRITIC-EDAS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CRITIC-MOORA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891174"/>
                  </a:ext>
                </a:extLst>
              </a:tr>
              <a:tr h="5835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LFP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902398"/>
                  </a:ext>
                </a:extLst>
              </a:tr>
              <a:tr h="610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NiMH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671190"/>
                  </a:ext>
                </a:extLst>
              </a:tr>
              <a:tr h="5835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LTO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794676"/>
                  </a:ext>
                </a:extLst>
              </a:tr>
              <a:tr h="5835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ZEBRA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344512"/>
                  </a:ext>
                </a:extLst>
              </a:tr>
              <a:tr h="5835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LMO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943745"/>
                  </a:ext>
                </a:extLst>
              </a:tr>
              <a:tr h="5835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LCO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943802"/>
                  </a:ext>
                </a:extLst>
              </a:tr>
              <a:tr h="610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Ni-Cd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7033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D1ED5-3733-DEB9-FDDC-05324677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3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9BC5-5278-0766-B5A2-670BD7F6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49" y="136525"/>
            <a:ext cx="10515600" cy="572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Comparison of Optimum results from MCDM technique, using Spearman rank correlation coefficient (r</a:t>
            </a:r>
            <a:r>
              <a:rPr lang="en-US" sz="2000" baseline="-25000" dirty="0">
                <a:latin typeface="Book Antiqua" panose="02040602050305030304" pitchFamily="18" charset="0"/>
              </a:rPr>
              <a:t>s</a:t>
            </a:r>
            <a:r>
              <a:rPr lang="en-US" sz="2000" dirty="0">
                <a:latin typeface="Book Antiqua" panose="02040602050305030304" pitchFamily="18" charset="0"/>
              </a:rPr>
              <a:t>)</a:t>
            </a:r>
            <a:endParaRPr lang="en-IN" sz="2000" baseline="-25000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2CB50-DB3C-A85C-F3C7-5E349779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F9D750-81F9-D3AA-A5A3-4F2E22B88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15887"/>
              </p:ext>
            </p:extLst>
          </p:nvPr>
        </p:nvGraphicFramePr>
        <p:xfrm>
          <a:off x="758888" y="1052195"/>
          <a:ext cx="10674223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384">
                  <a:extLst>
                    <a:ext uri="{9D8B030D-6E8A-4147-A177-3AD203B41FA5}">
                      <a16:colId xmlns:a16="http://schemas.microsoft.com/office/drawing/2014/main" val="233970935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3333658455"/>
                    </a:ext>
                  </a:extLst>
                </a:gridCol>
                <a:gridCol w="898089">
                  <a:extLst>
                    <a:ext uri="{9D8B030D-6E8A-4147-A177-3AD203B41FA5}">
                      <a16:colId xmlns:a16="http://schemas.microsoft.com/office/drawing/2014/main" val="2327210627"/>
                    </a:ext>
                  </a:extLst>
                </a:gridCol>
                <a:gridCol w="1042678">
                  <a:extLst>
                    <a:ext uri="{9D8B030D-6E8A-4147-A177-3AD203B41FA5}">
                      <a16:colId xmlns:a16="http://schemas.microsoft.com/office/drawing/2014/main" val="1835230073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706498373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2677019061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362539203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28303305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7920244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3173785626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2633446449"/>
                    </a:ext>
                  </a:extLst>
                </a:gridCol>
              </a:tblGrid>
              <a:tr h="42155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MCDM Methods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AHP-TOPSIS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AHP-EDAS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AHP-MOORA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ENTROPY-TOPSIS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ENTROPY-EDAS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ENTROPY-MOORA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CRITIC-TOPSIS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CRITIC-EDAS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CRITIC-MOORA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9768625"/>
                  </a:ext>
                </a:extLst>
              </a:tr>
              <a:tr h="421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00" dirty="0">
                          <a:effectLst/>
                        </a:rPr>
                        <a:t>AHP-TOPSIS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0.42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0.96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0.071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-0.107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0.071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0.39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0.5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0.42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0.41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47188"/>
                  </a:ext>
                </a:extLst>
              </a:tr>
              <a:tr h="421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00" dirty="0">
                          <a:effectLst/>
                        </a:rPr>
                        <a:t>AHP-EDAS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0.42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0.607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0.857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0.857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0.96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0.89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0.80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23321"/>
                  </a:ext>
                </a:extLst>
              </a:tr>
              <a:tr h="590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00" dirty="0">
                          <a:effectLst/>
                        </a:rPr>
                        <a:t>AHP-MOORA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0.96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0.607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0.25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0.107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0.25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0.57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0.64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0.607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0.55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505788"/>
                  </a:ext>
                </a:extLst>
              </a:tr>
              <a:tr h="590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00" dirty="0">
                          <a:effectLst/>
                        </a:rPr>
                        <a:t>ENTROPY-TOPSIS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0.071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0.857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0.25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0.89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0.89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0.821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0.857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0.73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18014"/>
                  </a:ext>
                </a:extLst>
              </a:tr>
              <a:tr h="590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00" dirty="0">
                          <a:effectLst/>
                        </a:rPr>
                        <a:t>ENTROPY-EDAS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-0.107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0.107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0.89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0.89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0.714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0.607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0.678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0.61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84670"/>
                  </a:ext>
                </a:extLst>
              </a:tr>
              <a:tr h="590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00" dirty="0">
                          <a:effectLst/>
                        </a:rPr>
                        <a:t>ENTROPY-MOORA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0.071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0.857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0.25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0.89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0.89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0.821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0.857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0.74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58383"/>
                  </a:ext>
                </a:extLst>
              </a:tr>
              <a:tr h="590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00" dirty="0">
                          <a:effectLst/>
                        </a:rPr>
                        <a:t>CRITIC-TOPSIS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0.39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0.96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0.57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0.89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0.714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0.89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0.964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0.964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0.82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87327"/>
                  </a:ext>
                </a:extLst>
              </a:tr>
              <a:tr h="421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00" dirty="0">
                          <a:effectLst/>
                        </a:rPr>
                        <a:t>CRITIC-EDAS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0.5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0.89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0.64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0.821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0.607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0.821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0.964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0.892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82353"/>
                  </a:ext>
                </a:extLst>
              </a:tr>
              <a:tr h="590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00" dirty="0">
                          <a:effectLst/>
                        </a:rPr>
                        <a:t>CRITIC-MOORA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0.42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0.607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0.857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0.678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0.857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0.964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0.892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0.81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18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974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3934-F88F-B090-8299-F13A6F25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CONCLUSION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473B-E940-8942-6ABB-CAF128FA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551"/>
            <a:ext cx="10515600" cy="4637411"/>
          </a:xfrm>
        </p:spPr>
        <p:txBody>
          <a:bodyPr/>
          <a:lstStyle/>
          <a:p>
            <a:r>
              <a:rPr lang="en-US" dirty="0"/>
              <a:t>Optimum selection of batteries are important for EV’s.</a:t>
            </a:r>
          </a:p>
          <a:p>
            <a:r>
              <a:rPr lang="en-US" dirty="0"/>
              <a:t>Selection done through MCDM techniques like TOPSIS, EDAS, MOORA and criteria weightage through AHP, CRITIC, ENTROPY methods.</a:t>
            </a:r>
          </a:p>
          <a:p>
            <a:r>
              <a:rPr lang="en-US" dirty="0"/>
              <a:t>AHP-MOORA, AHP-TOPSIS, ENTROPY-EDAS MCDM techniques are ignored as they have low similarity in rankings with other methods.</a:t>
            </a:r>
          </a:p>
          <a:p>
            <a:r>
              <a:rPr lang="en-US" dirty="0"/>
              <a:t>LTO EV battery is selected as the best from the alternatives.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1C0E2-AB45-7F10-2C48-9B4FF535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801E-F9C2-5D78-3028-8F131D8C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F0A9-E3A7-AA58-00CD-C2A8F771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46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Anilkumar, B. C., Maniyeri, R., &amp; Anish, S. (2021). Optimum selection of phase change material for solar box cooker integrated with thermal energy storage unit using multi-criteria decision-making technique. Journal of Energy Storage, 40, 102807.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Lee, H. C., &amp; Chang, C. T. (2018). Comparative analysis of MCDM methods for ranking renewable energy sources in Taiwan. 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Renewable and Sustainable Energy Reviews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883-896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Emovon, I., &amp; Oghenenyerovwho, O. S. (2020). Application of MCDM method in material selection for optimal design: A review. Results in Materials, 7, 100115.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Rathod, M. K., &amp;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Kanzaria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H. V. (2011). A methodological concept for phase change material selection based on multiple criteria decision analysis with and without fuzzy environment. Materials &amp; Design, 32(6), 3578-3585.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Ovshinsky, S. R.,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Fetcenko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M. A., &amp; Ross, J. (1993). A nickel metal hydride battery for electric vehicles. Science, 260(5105), 176-181.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Veneri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O.,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Capasso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C., &amp;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Patalano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S. (2017). Experimental study on the performance of a ZEBRA battery based propulsion system for urban commercial vehicles. Applied Energy, 185, 2005-2018.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Atmaja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T. D. (2015). Energy storage system using battery and ultracapacitor on mobile charging station for electric vehicle. Energy Procedia, 68, 429-437.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2F7F-CAEA-CDDD-60FC-D7B0D841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EA3D-C97A-194D-840A-E704AAC2C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531"/>
            <a:ext cx="10515600" cy="5710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latin typeface="Book Antiqua" panose="02040602050305030304" pitchFamily="18" charset="0"/>
              </a:rPr>
              <a:t>Merits of EV</a:t>
            </a:r>
          </a:p>
          <a:p>
            <a:r>
              <a:rPr lang="en-US" dirty="0">
                <a:latin typeface="Book Antiqua" panose="02040602050305030304" pitchFamily="18" charset="0"/>
              </a:rPr>
              <a:t>No Emission</a:t>
            </a:r>
          </a:p>
          <a:p>
            <a:r>
              <a:rPr lang="en-US" dirty="0">
                <a:latin typeface="Book Antiqua" panose="02040602050305030304" pitchFamily="18" charset="0"/>
              </a:rPr>
              <a:t>Energy source is renewable.</a:t>
            </a:r>
          </a:p>
          <a:p>
            <a:r>
              <a:rPr lang="en-US" dirty="0">
                <a:latin typeface="Book Antiqua" panose="02040602050305030304" pitchFamily="18" charset="0"/>
              </a:rPr>
              <a:t>Lower maintenance.</a:t>
            </a:r>
          </a:p>
          <a:p>
            <a:r>
              <a:rPr lang="en-US" dirty="0">
                <a:latin typeface="Book Antiqua" panose="02040602050305030304" pitchFamily="18" charset="0"/>
              </a:rPr>
              <a:t>High efficiency.</a:t>
            </a: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3200" u="sng" dirty="0">
                <a:latin typeface="Book Antiqua" panose="02040602050305030304" pitchFamily="18" charset="0"/>
              </a:rPr>
              <a:t>Demerits of EV</a:t>
            </a:r>
          </a:p>
          <a:p>
            <a:r>
              <a:rPr lang="en-US" dirty="0">
                <a:latin typeface="Book Antiqua" panose="02040602050305030304" pitchFamily="18" charset="0"/>
              </a:rPr>
              <a:t>Higher purchase cost.</a:t>
            </a:r>
          </a:p>
          <a:p>
            <a:r>
              <a:rPr lang="en-US" dirty="0">
                <a:latin typeface="Book Antiqua" panose="02040602050305030304" pitchFamily="18" charset="0"/>
              </a:rPr>
              <a:t>Low speed and range.</a:t>
            </a:r>
          </a:p>
          <a:p>
            <a:r>
              <a:rPr lang="en-US" dirty="0">
                <a:latin typeface="Book Antiqua" panose="02040602050305030304" pitchFamily="18" charset="0"/>
              </a:rPr>
              <a:t>Higher maintenance cost.</a:t>
            </a:r>
          </a:p>
          <a:p>
            <a:r>
              <a:rPr lang="en-US" dirty="0">
                <a:latin typeface="Book Antiqua" panose="02040602050305030304" pitchFamily="18" charset="0"/>
              </a:rPr>
              <a:t>Slow charging.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8A444-94D7-F594-140E-AB452921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485C-A358-BB6E-E382-E5EC5337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Battery Alternatives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7EF7-8D9F-6E41-BF5B-99A98260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Lithium Ion Phosphate (LFP)</a:t>
            </a:r>
          </a:p>
          <a:p>
            <a:r>
              <a:rPr lang="en-US" dirty="0"/>
              <a:t>Nickel Metal Hydride (NiMH)</a:t>
            </a:r>
          </a:p>
          <a:p>
            <a:r>
              <a:rPr lang="en-US" dirty="0"/>
              <a:t>Lithium Titanate Oxide (LTO)</a:t>
            </a:r>
          </a:p>
          <a:p>
            <a:r>
              <a:rPr lang="en-US" dirty="0"/>
              <a:t>Sodium Metal Halide (ZEBRA)</a:t>
            </a:r>
          </a:p>
          <a:p>
            <a:r>
              <a:rPr lang="en-US" dirty="0"/>
              <a:t>Lithium Manganese Oxide (LMO)</a:t>
            </a:r>
          </a:p>
          <a:p>
            <a:r>
              <a:rPr lang="en-US" dirty="0"/>
              <a:t>Lithium Cobalt Oxide (LCO)</a:t>
            </a:r>
          </a:p>
          <a:p>
            <a:r>
              <a:rPr lang="en-US" dirty="0"/>
              <a:t>Nickel Cadmium (Ni-Cd)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47529-08B3-2459-9CFC-32BCA23E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2B535-EE0E-A50C-21F1-B27CBB479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" b="1990"/>
          <a:stretch/>
        </p:blipFill>
        <p:spPr>
          <a:xfrm>
            <a:off x="7054742" y="1524842"/>
            <a:ext cx="4299058" cy="35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5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302A-0D80-1797-E05D-0616242F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Battery Parameters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0339-1B46-11C8-726A-CAEE3B50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 Voltage (V)</a:t>
            </a:r>
          </a:p>
          <a:p>
            <a:r>
              <a:rPr lang="en-US" dirty="0"/>
              <a:t>Specific Energy (</a:t>
            </a:r>
            <a:r>
              <a:rPr lang="en-US" dirty="0" err="1"/>
              <a:t>Wh</a:t>
            </a:r>
            <a:r>
              <a:rPr lang="en-US" dirty="0"/>
              <a:t>/kg)</a:t>
            </a:r>
          </a:p>
          <a:p>
            <a:r>
              <a:rPr lang="en-US" dirty="0"/>
              <a:t>Energy Density (</a:t>
            </a:r>
            <a:r>
              <a:rPr lang="en-US" dirty="0" err="1"/>
              <a:t>Wh</a:t>
            </a:r>
            <a:r>
              <a:rPr lang="en-US" dirty="0"/>
              <a:t>/L)</a:t>
            </a:r>
          </a:p>
          <a:p>
            <a:r>
              <a:rPr lang="en-US" dirty="0"/>
              <a:t>Specific Power (W/kg)</a:t>
            </a:r>
          </a:p>
          <a:p>
            <a:r>
              <a:rPr lang="en-US" dirty="0"/>
              <a:t>Energy Efficiency (%)</a:t>
            </a:r>
          </a:p>
          <a:p>
            <a:r>
              <a:rPr lang="en-US" dirty="0"/>
              <a:t>Life Cycle </a:t>
            </a:r>
          </a:p>
          <a:p>
            <a:r>
              <a:rPr lang="en-US" dirty="0"/>
              <a:t>Working Temperature (˚C)</a:t>
            </a:r>
          </a:p>
          <a:p>
            <a:r>
              <a:rPr lang="en-US" dirty="0"/>
              <a:t>Production Cost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0DDBB-E387-6D55-9118-1C248D3B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EF0D-CB56-222C-A507-E934FF23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MCDM Techniques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2064-6050-3061-C7F3-877EBCB4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2299447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Technique for order preference by similarity to ideal solution  (TOPSIS)</a:t>
            </a:r>
          </a:p>
          <a:p>
            <a:r>
              <a:rPr lang="en-US" dirty="0">
                <a:latin typeface="Book Antiqua" panose="02040602050305030304" pitchFamily="18" charset="0"/>
              </a:rPr>
              <a:t>Evaluation based on distance from average solution ( EDAS )</a:t>
            </a:r>
          </a:p>
          <a:p>
            <a:r>
              <a:rPr lang="en-US" dirty="0">
                <a:latin typeface="Book Antiqua" panose="02040602050305030304" pitchFamily="18" charset="0"/>
              </a:rPr>
              <a:t>Multi Objective Optimization in the basis of ratio analysis (MOORA)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B644-2BE8-F099-6B8C-FA1813FD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2C84E-A489-42A4-1C7B-45B2F558DF0F}"/>
              </a:ext>
            </a:extLst>
          </p:cNvPr>
          <p:cNvSpPr txBox="1"/>
          <p:nvPr/>
        </p:nvSpPr>
        <p:spPr>
          <a:xfrm>
            <a:off x="838200" y="3617259"/>
            <a:ext cx="250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ook Antiqua" panose="02040602050305030304" pitchFamily="18" charset="0"/>
              </a:rPr>
              <a:t>Weightage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9448C-AC49-3244-B768-C519B163B5BB}"/>
              </a:ext>
            </a:extLst>
          </p:cNvPr>
          <p:cNvSpPr txBox="1"/>
          <p:nvPr/>
        </p:nvSpPr>
        <p:spPr>
          <a:xfrm>
            <a:off x="838200" y="4371770"/>
            <a:ext cx="10103224" cy="151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Analytical hierarchy process ( AHP 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Criteria importance through intercriteria correlation (CRITIC)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ENTROPY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17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237" y="1532965"/>
            <a:ext cx="11105224" cy="4025154"/>
          </a:xfrm>
        </p:spPr>
        <p:txBody>
          <a:bodyPr anchor="t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To select the best battery storage for electric vehicles from alternatives using multi criteria decision making techniques.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OBJECTIVE</a:t>
            </a:r>
            <a:endParaRPr lang="en-IN" sz="3600" b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42318-505B-1F2C-55C0-FE817E43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7494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B96B-FC3E-BC58-1821-5869D3BC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1FFF-4662-49B8-806A-891410F690D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EB10F12-4DD3-D6A9-6E6B-DF3E7DBC1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92449"/>
              </p:ext>
            </p:extLst>
          </p:nvPr>
        </p:nvGraphicFramePr>
        <p:xfrm>
          <a:off x="637593" y="1334959"/>
          <a:ext cx="10587135" cy="5257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893">
                  <a:extLst>
                    <a:ext uri="{9D8B030D-6E8A-4147-A177-3AD203B41FA5}">
                      <a16:colId xmlns:a16="http://schemas.microsoft.com/office/drawing/2014/main" val="1865225950"/>
                    </a:ext>
                  </a:extLst>
                </a:gridCol>
                <a:gridCol w="1311940">
                  <a:extLst>
                    <a:ext uri="{9D8B030D-6E8A-4147-A177-3AD203B41FA5}">
                      <a16:colId xmlns:a16="http://schemas.microsoft.com/office/drawing/2014/main" val="679023250"/>
                    </a:ext>
                  </a:extLst>
                </a:gridCol>
                <a:gridCol w="2820447">
                  <a:extLst>
                    <a:ext uri="{9D8B030D-6E8A-4147-A177-3AD203B41FA5}">
                      <a16:colId xmlns:a16="http://schemas.microsoft.com/office/drawing/2014/main" val="1183155857"/>
                    </a:ext>
                  </a:extLst>
                </a:gridCol>
                <a:gridCol w="2820447">
                  <a:extLst>
                    <a:ext uri="{9D8B030D-6E8A-4147-A177-3AD203B41FA5}">
                      <a16:colId xmlns:a16="http://schemas.microsoft.com/office/drawing/2014/main" val="1381257971"/>
                    </a:ext>
                  </a:extLst>
                </a:gridCol>
                <a:gridCol w="2920408">
                  <a:extLst>
                    <a:ext uri="{9D8B030D-6E8A-4147-A177-3AD203B41FA5}">
                      <a16:colId xmlns:a16="http://schemas.microsoft.com/office/drawing/2014/main" val="1557953578"/>
                    </a:ext>
                  </a:extLst>
                </a:gridCol>
              </a:tblGrid>
              <a:tr h="54137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7000"/>
                  </a:ext>
                </a:extLst>
              </a:tr>
              <a:tr h="110843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Arun  et al. (2022)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on Li-Ion Battery vs Nickel Metal Hydride Battery in EV.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Advances in Materials Science and Engineering, 2022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Energy, Voltage comparisons. High discharge rate for NiMH. Low cost for NiMH. No maintenance for Li-Ion, but low maintenance required for NiMH.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26405"/>
                  </a:ext>
                </a:extLst>
              </a:tr>
              <a:tr h="13126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Maheshwari      et al. (2022)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Modelling and State of Charge Estimation of Li-Ion Battery for Electric Vehicle.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Power Electronics and High Voltage in Smart Grid (pp. 139-151). Springer, 2022</a:t>
                      </a:r>
                      <a:endParaRPr lang="en-IN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Necessitates an accurate state of charge (SOC) estimation technique to control charging and discharging. High power to weight ratio and outstanding high temperature performance. Higher energy density.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80329"/>
                  </a:ext>
                </a:extLst>
              </a:tr>
              <a:tr h="1888529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Ramkumar et al. (2022)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on Li-Ion Battery with Battery Management System in Electrical Vehicle.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Advances in Materials Science and Engineering, 2022.</a:t>
                      </a:r>
                      <a:endParaRPr lang="en-IN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BEV, HEV and PHEV type of electric vehicles. Electronic components for monitoring EV battery’s. Minimum operating expenses for EV since they have fewer moving components.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0977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10B4E7-6F5D-05F0-3CDE-72D1201EFC02}"/>
              </a:ext>
            </a:extLst>
          </p:cNvPr>
          <p:cNvSpPr txBox="1"/>
          <p:nvPr/>
        </p:nvSpPr>
        <p:spPr>
          <a:xfrm>
            <a:off x="345235" y="808381"/>
            <a:ext cx="49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Batteries.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D33A4-3B4C-9A1F-2371-43AF21E8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7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Book Antiqua" panose="02040602050305030304" pitchFamily="18" charset="0"/>
              </a:rPr>
              <a:t>LITERATURE SURVEY</a:t>
            </a:r>
            <a:endParaRPr lang="en-IN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7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2805</Words>
  <Application>Microsoft Office PowerPoint</Application>
  <PresentationFormat>Widescreen</PresentationFormat>
  <Paragraphs>1155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Black</vt:lpstr>
      <vt:lpstr>Arial Unicode MS</vt:lpstr>
      <vt:lpstr>Book Antiqua</vt:lpstr>
      <vt:lpstr>Calibri</vt:lpstr>
      <vt:lpstr>Calibri Light</vt:lpstr>
      <vt:lpstr>Cambria Math</vt:lpstr>
      <vt:lpstr>Times New Roman</vt:lpstr>
      <vt:lpstr>Wingdings</vt:lpstr>
      <vt:lpstr>Office Theme</vt:lpstr>
      <vt:lpstr>OPTIMUM SELECTION OF STORAGE BATTERY FOR ELECTRIC VEHICLES USING MULTI CRITERIA DECISION MAKING TECHNIQUES  </vt:lpstr>
      <vt:lpstr>OVERVIEW</vt:lpstr>
      <vt:lpstr>INTRODUCTION</vt:lpstr>
      <vt:lpstr>PowerPoint Presentation</vt:lpstr>
      <vt:lpstr>Battery Alternatives</vt:lpstr>
      <vt:lpstr>Battery Parameters</vt:lpstr>
      <vt:lpstr>MCDM Techniques</vt:lpstr>
      <vt:lpstr>PowerPoint Presentation</vt:lpstr>
      <vt:lpstr>LITERATURE SURVEY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Rank Comparison 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OPTIMUM SELECTION OF STORAGE BATTERY FOR ELECTRIC VEHICLES USING MULTI CRITERIA DECISION MAKING TECHNIQUES</dc:title>
  <dc:creator>Nihal Rashid</dc:creator>
  <cp:lastModifiedBy>Anandu A</cp:lastModifiedBy>
  <cp:revision>46</cp:revision>
  <dcterms:created xsi:type="dcterms:W3CDTF">2023-02-16T15:30:36Z</dcterms:created>
  <dcterms:modified xsi:type="dcterms:W3CDTF">2023-05-11T03:24:24Z</dcterms:modified>
</cp:coreProperties>
</file>