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1" r:id="rId5"/>
    <p:sldId id="258" r:id="rId6"/>
    <p:sldId id="259" r:id="rId7"/>
    <p:sldId id="261" r:id="rId8"/>
    <p:sldId id="263" r:id="rId9"/>
    <p:sldId id="264" r:id="rId10"/>
    <p:sldId id="266" r:id="rId11"/>
    <p:sldId id="267" r:id="rId12"/>
    <p:sldId id="265" r:id="rId13"/>
    <p:sldId id="269" r:id="rId14"/>
    <p:sldId id="270" r:id="rId15"/>
    <p:sldId id="271" r:id="rId16"/>
    <p:sldId id="273" r:id="rId17"/>
    <p:sldId id="275" r:id="rId18"/>
    <p:sldId id="276" r:id="rId19"/>
    <p:sldId id="272" r:id="rId20"/>
    <p:sldId id="274"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89" r:id="rId34"/>
    <p:sldId id="292" r:id="rId35"/>
    <p:sldId id="293" r:id="rId36"/>
    <p:sldId id="295" r:id="rId37"/>
    <p:sldId id="296" r:id="rId38"/>
    <p:sldId id="297" r:id="rId39"/>
    <p:sldId id="298" r:id="rId40"/>
    <p:sldId id="348" r:id="rId41"/>
    <p:sldId id="349" r:id="rId42"/>
    <p:sldId id="350" r:id="rId43"/>
    <p:sldId id="30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slide" Target="slide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4.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66215" y="508635"/>
            <a:ext cx="9144000" cy="649605"/>
          </a:xfrm>
        </p:spPr>
        <p:txBody>
          <a:bodyPr>
            <a:noAutofit/>
          </a:bodyPr>
          <a:lstStyle/>
          <a:p>
            <a:r>
              <a:rPr lang="en-GB" altLang="en-US" sz="3600" b="1"/>
              <a:t>SKRIPSI</a:t>
            </a:r>
            <a:endParaRPr lang="en-GB" altLang="en-US" sz="3600" b="1"/>
          </a:p>
        </p:txBody>
      </p:sp>
      <p:sp>
        <p:nvSpPr>
          <p:cNvPr id="4" name="Oval 3"/>
          <p:cNvSpPr/>
          <p:nvPr/>
        </p:nvSpPr>
        <p:spPr>
          <a:xfrm>
            <a:off x="-604520" y="4812030"/>
            <a:ext cx="2921635" cy="292163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Oval 4"/>
          <p:cNvSpPr/>
          <p:nvPr/>
        </p:nvSpPr>
        <p:spPr>
          <a:xfrm>
            <a:off x="1466215" y="4199255"/>
            <a:ext cx="824230" cy="82423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Oval 5"/>
          <p:cNvSpPr/>
          <p:nvPr/>
        </p:nvSpPr>
        <p:spPr>
          <a:xfrm>
            <a:off x="2115820" y="3821430"/>
            <a:ext cx="441325" cy="44132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Oval 6"/>
          <p:cNvSpPr/>
          <p:nvPr/>
        </p:nvSpPr>
        <p:spPr>
          <a:xfrm>
            <a:off x="9394825" y="-426720"/>
            <a:ext cx="3314065" cy="331406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2786063" y="1158240"/>
            <a:ext cx="6312535" cy="706755"/>
          </a:xfrm>
          <a:prstGeom prst="rect">
            <a:avLst/>
          </a:prstGeom>
          <a:noFill/>
        </p:spPr>
        <p:txBody>
          <a:bodyPr wrap="none" rtlCol="0">
            <a:spAutoFit/>
          </a:bodyPr>
          <a:p>
            <a:pPr algn="ctr"/>
            <a:r>
              <a:rPr lang="en-US" sz="2000" b="1"/>
              <a:t>PENGEMBANGAN SISTEM INFORMASI  SKILL PUBLICATION </a:t>
            </a:r>
            <a:endParaRPr lang="en-US" sz="2000" b="1"/>
          </a:p>
          <a:p>
            <a:pPr algn="ctr"/>
            <a:r>
              <a:rPr lang="en-US" sz="2000" b="1"/>
              <a:t>AND FREELANCER BERBASIS WEBSITE</a:t>
            </a:r>
            <a:endParaRPr lang="en-US" sz="2000" b="1"/>
          </a:p>
        </p:txBody>
      </p:sp>
      <p:sp>
        <p:nvSpPr>
          <p:cNvPr id="9" name="Text Box 8"/>
          <p:cNvSpPr txBox="1"/>
          <p:nvPr/>
        </p:nvSpPr>
        <p:spPr>
          <a:xfrm>
            <a:off x="4463415" y="2437765"/>
            <a:ext cx="2659380" cy="583565"/>
          </a:xfrm>
          <a:prstGeom prst="rect">
            <a:avLst/>
          </a:prstGeom>
          <a:noFill/>
        </p:spPr>
        <p:txBody>
          <a:bodyPr wrap="none" rtlCol="0">
            <a:spAutoFit/>
          </a:bodyPr>
          <a:p>
            <a:r>
              <a:rPr lang="en-US" sz="3200" b="1"/>
              <a:t>ASWAR KASIM</a:t>
            </a:r>
            <a:endParaRPr lang="en-US" sz="3200" b="1"/>
          </a:p>
        </p:txBody>
      </p:sp>
      <p:cxnSp>
        <p:nvCxnSpPr>
          <p:cNvPr id="10" name="Straight Connector 9"/>
          <p:cNvCxnSpPr/>
          <p:nvPr/>
        </p:nvCxnSpPr>
        <p:spPr>
          <a:xfrm>
            <a:off x="3636010" y="3014980"/>
            <a:ext cx="4204335" cy="0"/>
          </a:xfrm>
          <a:prstGeom prst="line">
            <a:avLst/>
          </a:prstGeom>
        </p:spPr>
        <p:style>
          <a:lnRef idx="1">
            <a:schemeClr val="dk1"/>
          </a:lnRef>
          <a:fillRef idx="0">
            <a:schemeClr val="dk1"/>
          </a:fillRef>
          <a:effectRef idx="0">
            <a:schemeClr val="dk1"/>
          </a:effectRef>
          <a:fontRef idx="minor">
            <a:schemeClr val="tx1"/>
          </a:fontRef>
        </p:style>
      </p:cxnSp>
      <p:sp>
        <p:nvSpPr>
          <p:cNvPr id="11" name="Text Box 10"/>
          <p:cNvSpPr txBox="1"/>
          <p:nvPr/>
        </p:nvSpPr>
        <p:spPr>
          <a:xfrm>
            <a:off x="5068570" y="3094355"/>
            <a:ext cx="1338580" cy="368300"/>
          </a:xfrm>
          <a:prstGeom prst="rect">
            <a:avLst/>
          </a:prstGeom>
          <a:noFill/>
        </p:spPr>
        <p:txBody>
          <a:bodyPr wrap="none" rtlCol="0">
            <a:spAutoFit/>
          </a:bodyPr>
          <a:p>
            <a:r>
              <a:rPr lang="en-US"/>
              <a:t>1629041001</a:t>
            </a:r>
            <a:endParaRPr lang="en-US"/>
          </a:p>
        </p:txBody>
      </p:sp>
      <p:pic>
        <p:nvPicPr>
          <p:cNvPr id="13" name="Picture 12" descr="ai-close-up-code-160107"/>
          <p:cNvPicPr>
            <a:picLocks noChangeAspect="1"/>
          </p:cNvPicPr>
          <p:nvPr/>
        </p:nvPicPr>
        <p:blipFill>
          <a:blip r:embed="rId1"/>
          <a:srcRect l="25569" t="4291" r="10614"/>
          <a:stretch>
            <a:fillRect/>
          </a:stretch>
        </p:blipFill>
        <p:spPr>
          <a:xfrm>
            <a:off x="8999220" y="3665855"/>
            <a:ext cx="3847465" cy="3847465"/>
          </a:xfrm>
          <a:custGeom>
            <a:avLst/>
            <a:gdLst/>
            <a:ahLst/>
            <a:cxnLst>
              <a:cxn ang="3">
                <a:pos x="hc" y="t"/>
              </a:cxn>
              <a:cxn ang="cd2">
                <a:pos x="l" y="vc"/>
              </a:cxn>
              <a:cxn ang="cd4">
                <a:pos x="hc" y="b"/>
              </a:cxn>
              <a:cxn ang="0">
                <a:pos x="r" y="vc"/>
              </a:cxn>
            </a:cxnLst>
            <a:rect l="l" t="t" r="r" b="b"/>
            <a:pathLst>
              <a:path w="5219" h="5219">
                <a:moveTo>
                  <a:pt x="2610" y="0"/>
                </a:moveTo>
                <a:cubicBezTo>
                  <a:pt x="4051" y="0"/>
                  <a:pt x="5219" y="1168"/>
                  <a:pt x="5219" y="2610"/>
                </a:cubicBezTo>
                <a:cubicBezTo>
                  <a:pt x="5219" y="4051"/>
                  <a:pt x="4051" y="5219"/>
                  <a:pt x="2610" y="5219"/>
                </a:cubicBezTo>
                <a:cubicBezTo>
                  <a:pt x="1168" y="5219"/>
                  <a:pt x="0" y="4051"/>
                  <a:pt x="0" y="2610"/>
                </a:cubicBezTo>
                <a:cubicBezTo>
                  <a:pt x="0" y="1168"/>
                  <a:pt x="1168" y="0"/>
                  <a:pt x="2610" y="0"/>
                </a:cubicBezTo>
                <a:close/>
              </a:path>
            </a:pathLst>
          </a:custGeom>
        </p:spPr>
      </p:pic>
      <p:sp>
        <p:nvSpPr>
          <p:cNvPr id="15" name="Oval 14">
            <a:hlinkClick r:id="rId2" action="ppaction://hlinksldjump"/>
          </p:cNvPr>
          <p:cNvSpPr/>
          <p:nvPr/>
        </p:nvSpPr>
        <p:spPr>
          <a:xfrm>
            <a:off x="8166100" y="4953000"/>
            <a:ext cx="1228725" cy="122872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テキスト プレースホルダー 8"/>
          <p:cNvSpPr>
            <a:spLocks noGrp="1"/>
          </p:cNvSpPr>
          <p:nvPr>
            <p:ph type="body" sz="quarter" idx="15"/>
          </p:nvPr>
        </p:nvSpPr>
        <p:spPr>
          <a:xfrm>
            <a:off x="2545951" y="3746351"/>
            <a:ext cx="6553200" cy="1729560"/>
          </a:xfrm>
        </p:spPr>
        <p:txBody>
          <a:bodyPr>
            <a:noAutofit/>
          </a:bodyPr>
          <a:p>
            <a:pPr marL="0" indent="0" algn="ctr">
              <a:buNone/>
            </a:pPr>
            <a:r>
              <a:rPr kumimoji="1" lang="en-US" altLang="ja-JP"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Jurusan</a:t>
            </a:r>
            <a:r>
              <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 Pendidikan Teknik </a:t>
            </a:r>
            <a:r>
              <a:rPr kumimoji="1" lang="en-US" altLang="ja-JP"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Elektro</a:t>
            </a:r>
            <a:endPar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endParaRPr>
          </a:p>
          <a:p>
            <a:pPr marL="0" indent="0" algn="ctr">
              <a:buNone/>
            </a:pPr>
            <a:r>
              <a:rPr lang="en-US" altLang="ko-KR"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Program </a:t>
            </a:r>
            <a:r>
              <a:rPr lang="en-US" altLang="ko-KR"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Studi</a:t>
            </a:r>
            <a:r>
              <a:rPr lang="en-US" altLang="ko-KR"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 Pendidikan Teknik </a:t>
            </a:r>
            <a:r>
              <a:rPr lang="en-US" altLang="ko-KR"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Informatika</a:t>
            </a:r>
            <a:r>
              <a:rPr lang="en-US" altLang="ko-KR"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 dan </a:t>
            </a:r>
            <a:r>
              <a:rPr lang="en-US" altLang="ko-KR"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Komputer</a:t>
            </a:r>
            <a:endPar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endParaRPr>
          </a:p>
          <a:p>
            <a:pPr marL="0" indent="0" algn="ctr">
              <a:buNone/>
            </a:pPr>
            <a:r>
              <a:rPr kumimoji="1" lang="en-US" altLang="ja-JP"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Universitas</a:t>
            </a:r>
            <a:r>
              <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 </a:t>
            </a:r>
            <a:r>
              <a:rPr kumimoji="1" lang="en-US" altLang="ja-JP"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Negeri</a:t>
            </a:r>
            <a:r>
              <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 Makassar</a:t>
            </a:r>
            <a:endPar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endParaRPr>
          </a:p>
          <a:p>
            <a:pPr marL="0" indent="0" algn="ctr">
              <a:buNone/>
            </a:pPr>
            <a:r>
              <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2020</a:t>
            </a:r>
            <a:endParaRPr kumimoji="1" lang="ja-JP" altLang="en-US" sz="2000" b="1" dirty="0">
              <a:solidFill>
                <a:schemeClr val="tx1"/>
              </a:solidFill>
              <a:effectLst>
                <a:outerShdw blurRad="38100" dist="38100" dir="2700000" algn="tl">
                  <a:srgbClr val="000000">
                    <a:alpha val="43137"/>
                  </a:srgbClr>
                </a:outerShdw>
              </a:effectLst>
              <a:cs typeface="Aharoni" pitchFamily="2" charset="-79"/>
            </a:endParaRPr>
          </a:p>
        </p:txBody>
      </p:sp>
      <p:pic>
        <p:nvPicPr>
          <p:cNvPr id="41"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580" y="293370"/>
            <a:ext cx="1079500" cy="1079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558665" y="1025525"/>
            <a:ext cx="3074670" cy="460375"/>
          </a:xfrm>
          <a:prstGeom prst="rect">
            <a:avLst/>
          </a:prstGeom>
          <a:noFill/>
        </p:spPr>
        <p:txBody>
          <a:bodyPr wrap="none" rtlCol="0">
            <a:spAutoFit/>
          </a:bodyPr>
          <a:p>
            <a:r>
              <a:rPr lang="en-US" sz="2400" b="1">
                <a:latin typeface="Roboto" panose="02000000000000000000" charset="0"/>
                <a:cs typeface="Roboto" panose="02000000000000000000" charset="0"/>
              </a:rPr>
              <a:t>DATA FLOW </a:t>
            </a:r>
            <a:r>
              <a:rPr lang="en-US" sz="2400" b="1">
                <a:latin typeface="Source Sans Pro ExtraLight" panose="020B0303030403020204" charset="0"/>
                <a:cs typeface="Source Sans Pro ExtraLight" panose="020B0303030403020204" charset="0"/>
              </a:rPr>
              <a:t>DIAGRAM</a:t>
            </a:r>
            <a:endParaRPr lang="en-US" sz="2400">
              <a:latin typeface="Source Sans Pro ExtraLight" panose="020B0303030403020204" charset="0"/>
              <a:cs typeface="Source Sans Pro ExtraLight" panose="020B0303030403020204" charset="0"/>
            </a:endParaRPr>
          </a:p>
        </p:txBody>
      </p:sp>
      <p:pic>
        <p:nvPicPr>
          <p:cNvPr id="56" name="Picture 11"/>
          <p:cNvPicPr>
            <a:picLocks noChangeAspect="1"/>
          </p:cNvPicPr>
          <p:nvPr>
            <p:ph sz="half" idx="1"/>
          </p:nvPr>
        </p:nvPicPr>
        <p:blipFill>
          <a:blip r:embed="rId1"/>
          <a:srcRect r="782"/>
          <a:stretch>
            <a:fillRect/>
          </a:stretch>
        </p:blipFill>
        <p:spPr>
          <a:xfrm>
            <a:off x="838200" y="2413000"/>
            <a:ext cx="5181600" cy="3175635"/>
          </a:xfrm>
          <a:prstGeom prst="rect">
            <a:avLst/>
          </a:prstGeom>
          <a:noFill/>
          <a:ln>
            <a:noFill/>
          </a:ln>
        </p:spPr>
      </p:pic>
      <p:sp>
        <p:nvSpPr>
          <p:cNvPr id="8" name="Text Box 7"/>
          <p:cNvSpPr txBox="1"/>
          <p:nvPr/>
        </p:nvSpPr>
        <p:spPr>
          <a:xfrm>
            <a:off x="2230120" y="1952625"/>
            <a:ext cx="1770380" cy="460375"/>
          </a:xfrm>
          <a:prstGeom prst="rect">
            <a:avLst/>
          </a:prstGeom>
          <a:noFill/>
        </p:spPr>
        <p:txBody>
          <a:bodyPr wrap="none" rtlCol="0">
            <a:spAutoFit/>
          </a:bodyPr>
          <a:p>
            <a:r>
              <a:rPr lang="en-US" sz="2400" b="1">
                <a:latin typeface="Roboto" panose="02000000000000000000" charset="0"/>
                <a:cs typeface="Roboto" panose="02000000000000000000" charset="0"/>
              </a:rPr>
              <a:t>DFD </a:t>
            </a:r>
            <a:r>
              <a:rPr lang="en-US" sz="2400" b="1">
                <a:latin typeface="Source Sans Pro ExtraLight" panose="020B0303030403020204" charset="0"/>
                <a:cs typeface="Source Sans Pro ExtraLight" panose="020B0303030403020204" charset="0"/>
              </a:rPr>
              <a:t>LEVEL 1</a:t>
            </a:r>
            <a:endParaRPr lang="en-US" sz="2400">
              <a:latin typeface="Source Sans Pro ExtraLight" panose="020B0303030403020204" charset="0"/>
              <a:cs typeface="Source Sans Pro ExtraLight" panose="020B0303030403020204" charset="0"/>
            </a:endParaRPr>
          </a:p>
        </p:txBody>
      </p:sp>
      <p:pic>
        <p:nvPicPr>
          <p:cNvPr id="57" name="Picture 12"/>
          <p:cNvPicPr>
            <a:picLocks noChangeAspect="1"/>
          </p:cNvPicPr>
          <p:nvPr>
            <p:ph sz="half" idx="2"/>
          </p:nvPr>
        </p:nvPicPr>
        <p:blipFill>
          <a:blip r:embed="rId2"/>
          <a:srcRect l="794" t="1380" r="945" b="920"/>
          <a:stretch>
            <a:fillRect/>
          </a:stretch>
        </p:blipFill>
        <p:spPr>
          <a:xfrm>
            <a:off x="6626225" y="2413000"/>
            <a:ext cx="4574540" cy="2978150"/>
          </a:xfrm>
          <a:prstGeom prst="rect">
            <a:avLst/>
          </a:prstGeom>
          <a:noFill/>
          <a:ln>
            <a:noFill/>
          </a:ln>
        </p:spPr>
      </p:pic>
      <p:sp>
        <p:nvSpPr>
          <p:cNvPr id="10" name="Text Box 9"/>
          <p:cNvSpPr txBox="1"/>
          <p:nvPr/>
        </p:nvSpPr>
        <p:spPr>
          <a:xfrm>
            <a:off x="7674610" y="1952625"/>
            <a:ext cx="1770380" cy="460375"/>
          </a:xfrm>
          <a:prstGeom prst="rect">
            <a:avLst/>
          </a:prstGeom>
          <a:noFill/>
        </p:spPr>
        <p:txBody>
          <a:bodyPr wrap="none" rtlCol="0">
            <a:spAutoFit/>
          </a:bodyPr>
          <a:p>
            <a:r>
              <a:rPr lang="en-US" sz="2400" b="1">
                <a:latin typeface="Roboto" panose="02000000000000000000" charset="0"/>
                <a:cs typeface="Roboto" panose="02000000000000000000" charset="0"/>
              </a:rPr>
              <a:t>DFD </a:t>
            </a:r>
            <a:r>
              <a:rPr lang="en-US" sz="2400" b="1">
                <a:latin typeface="Source Sans Pro ExtraLight" panose="020B0303030403020204" charset="0"/>
                <a:cs typeface="Source Sans Pro ExtraLight" panose="020B0303030403020204" charset="0"/>
              </a:rPr>
              <a:t>LEVEL 2</a:t>
            </a:r>
            <a:endParaRPr lang="en-US" sz="2400">
              <a:latin typeface="Source Sans Pro ExtraLight" panose="020B0303030403020204" charset="0"/>
              <a:cs typeface="Source Sans Pro ExtraLight" panose="020B0303030403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558665" y="1025525"/>
            <a:ext cx="3074670" cy="460375"/>
          </a:xfrm>
          <a:prstGeom prst="rect">
            <a:avLst/>
          </a:prstGeom>
          <a:noFill/>
        </p:spPr>
        <p:txBody>
          <a:bodyPr wrap="none" rtlCol="0">
            <a:spAutoFit/>
          </a:bodyPr>
          <a:p>
            <a:r>
              <a:rPr lang="en-US" sz="2400" b="1">
                <a:latin typeface="Roboto" panose="02000000000000000000" charset="0"/>
                <a:cs typeface="Roboto" panose="02000000000000000000" charset="0"/>
              </a:rPr>
              <a:t>DATA FLOW </a:t>
            </a:r>
            <a:r>
              <a:rPr lang="en-US" sz="2400" b="1">
                <a:latin typeface="Source Sans Pro ExtraLight" panose="020B0303030403020204" charset="0"/>
                <a:cs typeface="Source Sans Pro ExtraLight" panose="020B0303030403020204" charset="0"/>
              </a:rPr>
              <a:t>DIAGRAM</a:t>
            </a:r>
            <a:endParaRPr lang="en-US" sz="2400">
              <a:latin typeface="Source Sans Pro ExtraLight" panose="020B0303030403020204" charset="0"/>
              <a:cs typeface="Source Sans Pro ExtraLight" panose="020B0303030403020204" charset="0"/>
            </a:endParaRPr>
          </a:p>
        </p:txBody>
      </p:sp>
      <p:sp>
        <p:nvSpPr>
          <p:cNvPr id="10" name="Text Box 9"/>
          <p:cNvSpPr txBox="1"/>
          <p:nvPr/>
        </p:nvSpPr>
        <p:spPr>
          <a:xfrm>
            <a:off x="5210810" y="1556385"/>
            <a:ext cx="1770380" cy="460375"/>
          </a:xfrm>
          <a:prstGeom prst="rect">
            <a:avLst/>
          </a:prstGeom>
          <a:noFill/>
        </p:spPr>
        <p:txBody>
          <a:bodyPr wrap="none" rtlCol="0">
            <a:spAutoFit/>
          </a:bodyPr>
          <a:p>
            <a:r>
              <a:rPr lang="en-US" sz="2400" b="1">
                <a:latin typeface="Roboto" panose="02000000000000000000" charset="0"/>
                <a:cs typeface="Roboto" panose="02000000000000000000" charset="0"/>
              </a:rPr>
              <a:t>DFD </a:t>
            </a:r>
            <a:r>
              <a:rPr lang="en-US" sz="2400" b="1">
                <a:latin typeface="Source Sans Pro ExtraLight" panose="020B0303030403020204" charset="0"/>
                <a:cs typeface="Source Sans Pro ExtraLight" panose="020B0303030403020204" charset="0"/>
              </a:rPr>
              <a:t>LEVEL 3</a:t>
            </a:r>
            <a:endParaRPr lang="en-US" sz="2400">
              <a:latin typeface="Source Sans Pro ExtraLight" panose="020B0303030403020204" charset="0"/>
              <a:cs typeface="Source Sans Pro ExtraLight" panose="020B0303030403020204" charset="0"/>
            </a:endParaRPr>
          </a:p>
        </p:txBody>
      </p:sp>
      <p:pic>
        <p:nvPicPr>
          <p:cNvPr id="14" name="Picture 13"/>
          <p:cNvPicPr>
            <a:picLocks noChangeAspect="1"/>
          </p:cNvPicPr>
          <p:nvPr>
            <p:ph sz="half" idx="2"/>
          </p:nvPr>
        </p:nvPicPr>
        <p:blipFill>
          <a:blip r:embed="rId1"/>
          <a:stretch>
            <a:fillRect/>
          </a:stretch>
        </p:blipFill>
        <p:spPr>
          <a:xfrm>
            <a:off x="3523615" y="2016760"/>
            <a:ext cx="5025390" cy="43516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210810" y="774065"/>
            <a:ext cx="1839595" cy="460375"/>
          </a:xfrm>
          <a:prstGeom prst="rect">
            <a:avLst/>
          </a:prstGeom>
          <a:noFill/>
        </p:spPr>
        <p:txBody>
          <a:bodyPr wrap="none" rtlCol="0">
            <a:spAutoFit/>
          </a:bodyPr>
          <a:p>
            <a:r>
              <a:rPr lang="en-US" sz="2400" b="1">
                <a:latin typeface="Roboto" panose="02000000000000000000" charset="0"/>
                <a:cs typeface="Roboto" panose="02000000000000000000" charset="0"/>
              </a:rPr>
              <a:t>FLOW</a:t>
            </a:r>
            <a:r>
              <a:rPr lang="en-US" sz="2400" b="1">
                <a:latin typeface="Source Sans Pro ExtraLight" panose="020B0303030403020204" charset="0"/>
                <a:cs typeface="Source Sans Pro ExtraLight" panose="020B0303030403020204" charset="0"/>
              </a:rPr>
              <a:t>CHART</a:t>
            </a:r>
            <a:endParaRPr lang="en-US" sz="2400">
              <a:latin typeface="Source Sans Pro ExtraLight" panose="020B0303030403020204" charset="0"/>
              <a:cs typeface="Source Sans Pro ExtraLight" panose="020B0303030403020204" charset="0"/>
            </a:endParaRPr>
          </a:p>
        </p:txBody>
      </p:sp>
      <p:pic>
        <p:nvPicPr>
          <p:cNvPr id="63" name="Picture 63" descr="Flow Chart-Page-1 lengkap"/>
          <p:cNvPicPr>
            <a:picLocks noChangeAspect="1"/>
          </p:cNvPicPr>
          <p:nvPr>
            <p:ph sz="half" idx="2"/>
          </p:nvPr>
        </p:nvPicPr>
        <p:blipFill>
          <a:blip r:embed="rId1"/>
          <a:stretch>
            <a:fillRect/>
          </a:stretch>
        </p:blipFill>
        <p:spPr>
          <a:xfrm>
            <a:off x="4103370" y="1234440"/>
            <a:ext cx="4055110" cy="52209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210810" y="774065"/>
            <a:ext cx="3160395" cy="460375"/>
          </a:xfrm>
          <a:prstGeom prst="rect">
            <a:avLst/>
          </a:prstGeom>
          <a:noFill/>
        </p:spPr>
        <p:txBody>
          <a:bodyPr wrap="none" rtlCol="0">
            <a:spAutoFit/>
          </a:bodyPr>
          <a:p>
            <a:r>
              <a:rPr lang="en-US" sz="2400" b="1">
                <a:latin typeface="Roboto" panose="02000000000000000000" charset="0"/>
                <a:cs typeface="Roboto" panose="02000000000000000000" charset="0"/>
              </a:rPr>
              <a:t>PENGKODEAN </a:t>
            </a:r>
            <a:r>
              <a:rPr lang="en-US" sz="2400" b="1">
                <a:latin typeface="Source Sans Pro ExtraLight" panose="020B0303030403020204" charset="0"/>
                <a:cs typeface="Source Sans Pro ExtraLight" panose="020B0303030403020204" charset="0"/>
              </a:rPr>
              <a:t>SISTEM</a:t>
            </a:r>
            <a:endParaRPr lang="en-US" sz="2400">
              <a:latin typeface="Source Sans Pro ExtraLight" panose="020B0303030403020204" charset="0"/>
              <a:cs typeface="Source Sans Pro ExtraLight" panose="020B0303030403020204" charset="0"/>
            </a:endParaRPr>
          </a:p>
        </p:txBody>
      </p:sp>
      <p:pic>
        <p:nvPicPr>
          <p:cNvPr id="17" name="Picture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10970" y="2228215"/>
            <a:ext cx="1435100" cy="1657985"/>
          </a:xfrm>
          <a:prstGeom prst="rect">
            <a:avLst/>
          </a:prstGeom>
        </p:spPr>
      </p:pic>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270" y="4085590"/>
            <a:ext cx="1968500" cy="2274570"/>
          </a:xfrm>
          <a:prstGeom prst="rect">
            <a:avLst/>
          </a:prstGeom>
        </p:spPr>
      </p:pic>
      <p:pic>
        <p:nvPicPr>
          <p:cNvPr id="3" name="Picture 2" descr="codeigniter"/>
          <p:cNvPicPr>
            <a:picLocks noChangeAspect="1"/>
          </p:cNvPicPr>
          <p:nvPr/>
        </p:nvPicPr>
        <p:blipFill>
          <a:blip r:embed="rId3"/>
          <a:srcRect l="28628" t="36513" r="30087" b="37007"/>
          <a:stretch>
            <a:fillRect/>
          </a:stretch>
        </p:blipFill>
        <p:spPr>
          <a:xfrm>
            <a:off x="2908935" y="3447415"/>
            <a:ext cx="3020060" cy="1022350"/>
          </a:xfrm>
          <a:prstGeom prst="rect">
            <a:avLst/>
          </a:prstGeom>
        </p:spPr>
      </p:pic>
      <p:pic>
        <p:nvPicPr>
          <p:cNvPr id="9" name="Content Placeholder 8"/>
          <p:cNvPicPr>
            <a:picLocks noChangeAspect="1"/>
          </p:cNvPicPr>
          <p:nvPr>
            <p:ph sz="half" idx="1"/>
          </p:nvPr>
        </p:nvPicPr>
        <p:blipFill>
          <a:blip r:embed="rId4"/>
          <a:stretch>
            <a:fillRect/>
          </a:stretch>
        </p:blipFill>
        <p:spPr>
          <a:xfrm>
            <a:off x="7110730" y="1983740"/>
            <a:ext cx="3195955" cy="1463675"/>
          </a:xfrm>
          <a:prstGeom prst="rect">
            <a:avLst/>
          </a:prstGeom>
        </p:spPr>
      </p:pic>
      <p:pic>
        <p:nvPicPr>
          <p:cNvPr id="11" name="Content Placeholder 10"/>
          <p:cNvPicPr>
            <a:picLocks noChangeAspect="1"/>
          </p:cNvPicPr>
          <p:nvPr>
            <p:ph sz="half" idx="2"/>
          </p:nvPr>
        </p:nvPicPr>
        <p:blipFill>
          <a:blip r:embed="rId5"/>
          <a:stretch>
            <a:fillRect/>
          </a:stretch>
        </p:blipFill>
        <p:spPr>
          <a:xfrm>
            <a:off x="7856220" y="4085590"/>
            <a:ext cx="1706880" cy="162306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181600" y="604520"/>
            <a:ext cx="2981325"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US" sz="2400" b="1">
                <a:latin typeface="Source Sans Pro ExtraLight" panose="020B0303030403020204" charset="0"/>
                <a:cs typeface="Source Sans Pro ExtraLight" panose="020B0303030403020204" charset="0"/>
              </a:rPr>
              <a:t>BERANDA</a:t>
            </a:r>
            <a:endParaRPr lang="en-US" sz="2400">
              <a:latin typeface="Source Sans Pro ExtraLight" panose="020B0303030403020204" charset="0"/>
              <a:cs typeface="Source Sans Pro ExtraLight" panose="020B0303030403020204" charset="0"/>
            </a:endParaRPr>
          </a:p>
        </p:txBody>
      </p:sp>
      <p:pic>
        <p:nvPicPr>
          <p:cNvPr id="71" name="Picture 1"/>
          <p:cNvPicPr>
            <a:picLocks noChangeAspect="1"/>
          </p:cNvPicPr>
          <p:nvPr>
            <p:ph idx="1"/>
          </p:nvPr>
        </p:nvPicPr>
        <p:blipFill>
          <a:blip r:embed="rId1"/>
          <a:stretch>
            <a:fillRect/>
          </a:stretch>
        </p:blipFill>
        <p:spPr>
          <a:xfrm>
            <a:off x="1555750" y="1234440"/>
            <a:ext cx="9485630" cy="533590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181600" y="604520"/>
            <a:ext cx="3061335"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US" sz="2400" b="1">
                <a:latin typeface="Source Sans Pro ExtraLight" panose="020B0303030403020204" charset="0"/>
                <a:cs typeface="Source Sans Pro ExtraLight" panose="020B0303030403020204" charset="0"/>
              </a:rPr>
              <a:t>LIST SKILL</a:t>
            </a:r>
            <a:endParaRPr lang="en-US" sz="2400">
              <a:latin typeface="Source Sans Pro ExtraLight" panose="020B0303030403020204" charset="0"/>
              <a:cs typeface="Source Sans Pro ExtraLight" panose="020B0303030403020204" charset="0"/>
            </a:endParaRPr>
          </a:p>
        </p:txBody>
      </p:sp>
      <p:pic>
        <p:nvPicPr>
          <p:cNvPr id="72" name="Picture 3"/>
          <p:cNvPicPr>
            <a:picLocks noChangeAspect="1"/>
          </p:cNvPicPr>
          <p:nvPr>
            <p:ph idx="1"/>
          </p:nvPr>
        </p:nvPicPr>
        <p:blipFill>
          <a:blip r:embed="rId1"/>
          <a:stretch>
            <a:fillRect/>
          </a:stretch>
        </p:blipFill>
        <p:spPr>
          <a:xfrm>
            <a:off x="1734185" y="1132205"/>
            <a:ext cx="8996680" cy="505968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181600" y="604520"/>
            <a:ext cx="3001645"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US" sz="2400" b="1">
                <a:latin typeface="Source Sans Pro ExtraLight" panose="020B0303030403020204" charset="0"/>
                <a:cs typeface="Source Sans Pro ExtraLight" panose="020B0303030403020204" charset="0"/>
              </a:rPr>
              <a:t>REGISTER</a:t>
            </a:r>
            <a:endParaRPr lang="en-US" sz="2400">
              <a:latin typeface="Source Sans Pro ExtraLight" panose="020B0303030403020204" charset="0"/>
              <a:cs typeface="Source Sans Pro ExtraLight" panose="020B0303030403020204" charset="0"/>
            </a:endParaRPr>
          </a:p>
        </p:txBody>
      </p:sp>
      <p:pic>
        <p:nvPicPr>
          <p:cNvPr id="76" name="Picture 8"/>
          <p:cNvPicPr>
            <a:picLocks noChangeAspect="1"/>
          </p:cNvPicPr>
          <p:nvPr>
            <p:ph idx="1"/>
          </p:nvPr>
        </p:nvPicPr>
        <p:blipFill>
          <a:blip r:embed="rId1"/>
          <a:stretch>
            <a:fillRect/>
          </a:stretch>
        </p:blipFill>
        <p:spPr>
          <a:xfrm>
            <a:off x="1734185" y="1191895"/>
            <a:ext cx="9060815" cy="509397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027295" y="680720"/>
            <a:ext cx="2672080"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GB" altLang="en-US" sz="2400">
                <a:latin typeface="Roboto" panose="02000000000000000000" charset="0"/>
                <a:cs typeface="Roboto" panose="02000000000000000000" charset="0"/>
              </a:rPr>
              <a:t>LOGIN</a:t>
            </a:r>
            <a:endParaRPr lang="en-GB" altLang="en-US" sz="2400">
              <a:latin typeface="Roboto" panose="02000000000000000000" charset="0"/>
              <a:cs typeface="Roboto" panose="02000000000000000000" charset="0"/>
            </a:endParaRPr>
          </a:p>
        </p:txBody>
      </p:sp>
      <p:pic>
        <p:nvPicPr>
          <p:cNvPr id="77" name="Picture 9"/>
          <p:cNvPicPr>
            <a:picLocks noChangeAspect="1"/>
          </p:cNvPicPr>
          <p:nvPr>
            <p:ph idx="1"/>
          </p:nvPr>
        </p:nvPicPr>
        <p:blipFill>
          <a:blip r:embed="rId1"/>
          <a:stretch>
            <a:fillRect/>
          </a:stretch>
        </p:blipFill>
        <p:spPr>
          <a:xfrm>
            <a:off x="1734185" y="1321435"/>
            <a:ext cx="9061450" cy="509968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458970" y="814705"/>
            <a:ext cx="3876040"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US" sz="2400" b="1">
                <a:latin typeface="Source Sans Pro ExtraLight" panose="020B0303030403020204" charset="0"/>
                <a:cs typeface="Source Sans Pro ExtraLight" panose="020B0303030403020204" charset="0"/>
              </a:rPr>
              <a:t>JOB/PEKERJAAN</a:t>
            </a:r>
            <a:endParaRPr lang="en-US" sz="2400">
              <a:latin typeface="Source Sans Pro ExtraLight" panose="020B0303030403020204" charset="0"/>
              <a:cs typeface="Source Sans Pro ExtraLight" panose="020B0303030403020204" charset="0"/>
            </a:endParaRPr>
          </a:p>
        </p:txBody>
      </p:sp>
      <p:pic>
        <p:nvPicPr>
          <p:cNvPr id="74" name="Picture 6"/>
          <p:cNvPicPr>
            <a:picLocks noChangeAspect="1"/>
          </p:cNvPicPr>
          <p:nvPr>
            <p:ph idx="1"/>
          </p:nvPr>
        </p:nvPicPr>
        <p:blipFill>
          <a:blip r:embed="rId1"/>
          <a:stretch>
            <a:fillRect/>
          </a:stretch>
        </p:blipFill>
        <p:spPr>
          <a:xfrm>
            <a:off x="1734185" y="1485900"/>
            <a:ext cx="8430260" cy="474472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404235"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US" sz="2400" b="1">
                <a:latin typeface="Source Sans Pro ExtraLight" panose="020B0303030403020204" charset="0"/>
                <a:cs typeface="Source Sans Pro ExtraLight" panose="020B0303030403020204" charset="0"/>
              </a:rPr>
              <a:t>DETAIL POST</a:t>
            </a:r>
            <a:endParaRPr lang="en-US" sz="2400">
              <a:latin typeface="Source Sans Pro ExtraLight" panose="020B0303030403020204" charset="0"/>
              <a:cs typeface="Source Sans Pro ExtraLight" panose="020B0303030403020204" charset="0"/>
            </a:endParaRPr>
          </a:p>
        </p:txBody>
      </p:sp>
      <p:pic>
        <p:nvPicPr>
          <p:cNvPr id="75" name="Picture 7"/>
          <p:cNvPicPr>
            <a:picLocks noChangeAspect="1"/>
          </p:cNvPicPr>
          <p:nvPr>
            <p:ph idx="1"/>
          </p:nvPr>
        </p:nvPicPr>
        <p:blipFill>
          <a:blip r:embed="rId1"/>
          <a:stretch>
            <a:fillRect/>
          </a:stretch>
        </p:blipFill>
        <p:spPr>
          <a:xfrm>
            <a:off x="1642745" y="1485900"/>
            <a:ext cx="8907145" cy="50069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Picture 9" descr="F:\Foto\REFERENCE\UKURAN KECUL\2.jpg2"/>
          <p:cNvPicPr>
            <a:picLocks noChangeAspect="1"/>
          </p:cNvPicPr>
          <p:nvPr/>
        </p:nvPicPr>
        <p:blipFill>
          <a:blip r:embed="rId1"/>
          <a:srcRect/>
          <a:stretch>
            <a:fillRect/>
          </a:stretch>
        </p:blipFill>
        <p:spPr>
          <a:xfrm>
            <a:off x="-1731010" y="1456690"/>
            <a:ext cx="6227445" cy="6209665"/>
          </a:xfrm>
          <a:custGeom>
            <a:avLst/>
            <a:gdLst/>
            <a:ahLst/>
            <a:cxnLst>
              <a:cxn ang="3">
                <a:pos x="hc" y="t"/>
              </a:cxn>
              <a:cxn ang="cd2">
                <a:pos x="l" y="vc"/>
              </a:cxn>
              <a:cxn ang="cd4">
                <a:pos x="hc" y="b"/>
              </a:cxn>
              <a:cxn ang="0">
                <a:pos x="r" y="vc"/>
              </a:cxn>
            </a:cxnLst>
            <a:rect l="l" t="t" r="r" b="b"/>
            <a:pathLst>
              <a:path w="9986" h="9986">
                <a:moveTo>
                  <a:pt x="4993" y="0"/>
                </a:moveTo>
                <a:cubicBezTo>
                  <a:pt x="7751" y="0"/>
                  <a:pt x="9986" y="2235"/>
                  <a:pt x="9986" y="4993"/>
                </a:cubicBezTo>
                <a:cubicBezTo>
                  <a:pt x="9986" y="7751"/>
                  <a:pt x="7751" y="9986"/>
                  <a:pt x="4993" y="9986"/>
                </a:cubicBezTo>
                <a:cubicBezTo>
                  <a:pt x="2235" y="9986"/>
                  <a:pt x="0" y="7751"/>
                  <a:pt x="0" y="4993"/>
                </a:cubicBezTo>
                <a:cubicBezTo>
                  <a:pt x="0" y="2235"/>
                  <a:pt x="2235" y="0"/>
                  <a:pt x="4993" y="0"/>
                </a:cubicBezTo>
                <a:close/>
              </a:path>
            </a:pathLst>
          </a:custGeom>
        </p:spPr>
      </p:pic>
      <p:sp>
        <p:nvSpPr>
          <p:cNvPr id="7" name="Oval 6">
            <a:hlinkClick r:id="rId2" action="ppaction://hlinksldjump"/>
          </p:cNvPr>
          <p:cNvSpPr/>
          <p:nvPr/>
        </p:nvSpPr>
        <p:spPr>
          <a:xfrm>
            <a:off x="2966085" y="1163955"/>
            <a:ext cx="747395" cy="7473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Oval 7"/>
          <p:cNvSpPr/>
          <p:nvPr/>
        </p:nvSpPr>
        <p:spPr>
          <a:xfrm>
            <a:off x="3808730" y="772795"/>
            <a:ext cx="257175" cy="257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5873750" y="946785"/>
            <a:ext cx="5233670" cy="4831080"/>
          </a:xfrm>
          <a:prstGeom prst="rect">
            <a:avLst/>
          </a:prstGeom>
          <a:noFill/>
        </p:spPr>
        <p:txBody>
          <a:bodyPr wrap="none" rtlCol="0">
            <a:spAutoFit/>
          </a:bodyPr>
          <a:p>
            <a:pPr algn="ctr"/>
            <a:r>
              <a:rPr lang="en-US" sz="2800" b="1"/>
              <a:t>Pembimbing I</a:t>
            </a:r>
            <a:endParaRPr lang="en-US" sz="2800" b="1"/>
          </a:p>
          <a:p>
            <a:r>
              <a:rPr lang="en-US" sz="2800" b="1"/>
              <a:t>Dr. H. Aminuddin Bakry, M.S</a:t>
            </a:r>
            <a:endParaRPr lang="en-US" sz="2800" b="1"/>
          </a:p>
          <a:p>
            <a:endParaRPr lang="en-US" sz="2800" b="1"/>
          </a:p>
          <a:p>
            <a:pPr algn="ctr"/>
            <a:r>
              <a:rPr lang="en-US" sz="2800" b="1"/>
              <a:t>Pembimbing II</a:t>
            </a:r>
            <a:endParaRPr lang="en-US" sz="2800" b="1"/>
          </a:p>
          <a:p>
            <a:pPr algn="ctr"/>
            <a:r>
              <a:rPr lang="en-US" sz="2800" b="1"/>
              <a:t>Udin Sidik Sidin, S.Pd., M.T.</a:t>
            </a:r>
            <a:endParaRPr lang="en-US" sz="2800" b="1"/>
          </a:p>
          <a:p>
            <a:pPr algn="ctr"/>
            <a:endParaRPr lang="en-US" sz="2800" b="1"/>
          </a:p>
          <a:p>
            <a:pPr algn="ctr"/>
            <a:r>
              <a:rPr lang="en-US" sz="2800" b="1"/>
              <a:t>Penanggap I</a:t>
            </a:r>
            <a:endParaRPr lang="en-US" sz="2800" b="1"/>
          </a:p>
          <a:p>
            <a:pPr algn="ctr"/>
            <a:r>
              <a:rPr lang="en-US" sz="2800" b="1"/>
              <a:t>Abdul Rahman Patta., S.Kom., M.T</a:t>
            </a:r>
            <a:endParaRPr lang="en-US" sz="2800" b="1"/>
          </a:p>
          <a:p>
            <a:pPr algn="ctr"/>
            <a:endParaRPr lang="en-US" sz="2800" b="1"/>
          </a:p>
          <a:p>
            <a:pPr algn="ctr"/>
            <a:r>
              <a:rPr lang="en-US" sz="2800" b="1"/>
              <a:t>Penanggap II</a:t>
            </a:r>
            <a:endParaRPr lang="en-US" sz="2800" b="1"/>
          </a:p>
          <a:p>
            <a:pPr algn="ctr"/>
            <a:r>
              <a:rPr lang="en-US" sz="2800" b="1"/>
              <a:t>Veronika Asri T., S.Pd., M.Pd.</a:t>
            </a:r>
            <a:endParaRPr lang="en-US" sz="28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365500"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US" sz="2400" b="1">
                <a:latin typeface="Source Sans Pro ExtraLight" panose="020B0303030403020204" charset="0"/>
                <a:cs typeface="Source Sans Pro ExtraLight" panose="020B0303030403020204" charset="0"/>
              </a:rPr>
              <a:t>DASHBOARD</a:t>
            </a:r>
            <a:endParaRPr lang="en-US" sz="2400">
              <a:latin typeface="Source Sans Pro ExtraLight" panose="020B0303030403020204" charset="0"/>
              <a:cs typeface="Source Sans Pro ExtraLight" panose="020B0303030403020204" charset="0"/>
            </a:endParaRPr>
          </a:p>
        </p:txBody>
      </p:sp>
      <p:pic>
        <p:nvPicPr>
          <p:cNvPr id="8" name="Picture 10"/>
          <p:cNvPicPr>
            <a:picLocks noChangeAspect="1"/>
          </p:cNvPicPr>
          <p:nvPr>
            <p:ph idx="1"/>
          </p:nvPr>
        </p:nvPicPr>
        <p:blipFill>
          <a:blip r:embed="rId1"/>
          <a:stretch>
            <a:fillRect/>
          </a:stretch>
        </p:blipFill>
        <p:spPr>
          <a:xfrm>
            <a:off x="1634490" y="1313180"/>
            <a:ext cx="8648700" cy="486156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2711450"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GB" altLang="en-US" sz="2400" b="1">
                <a:latin typeface="Source Sans Pro ExtraLight" panose="020B0303030403020204" charset="0"/>
                <a:cs typeface="Source Sans Pro ExtraLight" panose="020B0303030403020204" charset="0"/>
              </a:rPr>
              <a:t>PROFIL</a:t>
            </a:r>
            <a:endParaRPr lang="en-GB" altLang="en-US" sz="2400" b="1">
              <a:latin typeface="Source Sans Pro ExtraLight" panose="020B0303030403020204" charset="0"/>
              <a:cs typeface="Source Sans Pro ExtraLight" panose="020B0303030403020204" charset="0"/>
            </a:endParaRPr>
          </a:p>
        </p:txBody>
      </p:sp>
      <p:pic>
        <p:nvPicPr>
          <p:cNvPr id="79" name="Picture 11"/>
          <p:cNvPicPr>
            <a:picLocks noChangeAspect="1"/>
          </p:cNvPicPr>
          <p:nvPr>
            <p:ph idx="1"/>
          </p:nvPr>
        </p:nvPicPr>
        <p:blipFill>
          <a:blip r:embed="rId1"/>
          <a:stretch>
            <a:fillRect/>
          </a:stretch>
        </p:blipFill>
        <p:spPr>
          <a:xfrm>
            <a:off x="2062480" y="1485900"/>
            <a:ext cx="8847455" cy="498221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4135120"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GB" altLang="en-US" sz="2400" b="1">
                <a:latin typeface="Source Sans Pro ExtraLight" panose="020B0303030403020204" charset="0"/>
                <a:cs typeface="Source Sans Pro ExtraLight" panose="020B0303030403020204" charset="0"/>
              </a:rPr>
              <a:t>LIST TANGGAPAN</a:t>
            </a:r>
            <a:endParaRPr lang="en-GB" altLang="en-US" sz="2400" b="1">
              <a:latin typeface="Source Sans Pro ExtraLight" panose="020B0303030403020204" charset="0"/>
              <a:cs typeface="Source Sans Pro ExtraLight" panose="020B0303030403020204" charset="0"/>
            </a:endParaRPr>
          </a:p>
        </p:txBody>
      </p:sp>
      <p:pic>
        <p:nvPicPr>
          <p:cNvPr id="80" name="Picture 12"/>
          <p:cNvPicPr>
            <a:picLocks noChangeAspect="1"/>
          </p:cNvPicPr>
          <p:nvPr>
            <p:ph idx="1"/>
          </p:nvPr>
        </p:nvPicPr>
        <p:blipFill>
          <a:blip r:embed="rId1"/>
          <a:stretch>
            <a:fillRect/>
          </a:stretch>
        </p:blipFill>
        <p:spPr>
          <a:xfrm>
            <a:off x="1484630" y="1313180"/>
            <a:ext cx="8947785" cy="503809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057525"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GB" altLang="en-US" sz="2400" b="1">
                <a:latin typeface="Source Sans Pro ExtraLight" panose="020B0303030403020204" charset="0"/>
                <a:cs typeface="Source Sans Pro ExtraLight" panose="020B0303030403020204" charset="0"/>
              </a:rPr>
              <a:t>LIST SKILL</a:t>
            </a:r>
            <a:endParaRPr lang="en-GB" altLang="en-US" sz="2400">
              <a:latin typeface="Source Sans Pro ExtraLight" panose="020B0303030403020204" charset="0"/>
              <a:cs typeface="Source Sans Pro ExtraLight" panose="020B0303030403020204" charset="0"/>
            </a:endParaRPr>
          </a:p>
        </p:txBody>
      </p:sp>
      <p:pic>
        <p:nvPicPr>
          <p:cNvPr id="82" name="Picture 13"/>
          <p:cNvPicPr>
            <a:picLocks noChangeAspect="1"/>
          </p:cNvPicPr>
          <p:nvPr>
            <p:ph idx="1"/>
          </p:nvPr>
        </p:nvPicPr>
        <p:blipFill>
          <a:blip r:embed="rId1"/>
          <a:stretch>
            <a:fillRect/>
          </a:stretch>
        </p:blipFill>
        <p:spPr>
          <a:xfrm>
            <a:off x="1325880" y="1313180"/>
            <a:ext cx="9117330" cy="51308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2891790"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GB" altLang="en-US" sz="2400" b="1">
                <a:latin typeface="Source Sans Pro ExtraLight" panose="020B0303030403020204" charset="0"/>
                <a:cs typeface="Source Sans Pro ExtraLight" panose="020B0303030403020204" charset="0"/>
              </a:rPr>
              <a:t>LIST JOB</a:t>
            </a:r>
            <a:endParaRPr lang="en-GB" altLang="en-US" sz="2400" b="1">
              <a:latin typeface="Source Sans Pro ExtraLight" panose="020B0303030403020204" charset="0"/>
              <a:cs typeface="Source Sans Pro ExtraLight" panose="020B0303030403020204" charset="0"/>
            </a:endParaRPr>
          </a:p>
        </p:txBody>
      </p:sp>
      <p:pic>
        <p:nvPicPr>
          <p:cNvPr id="83" name="Picture 14"/>
          <p:cNvPicPr>
            <a:picLocks noChangeAspect="1"/>
          </p:cNvPicPr>
          <p:nvPr>
            <p:ph idx="1"/>
          </p:nvPr>
        </p:nvPicPr>
        <p:blipFill>
          <a:blip r:embed="rId1"/>
          <a:stretch>
            <a:fillRect/>
          </a:stretch>
        </p:blipFill>
        <p:spPr>
          <a:xfrm>
            <a:off x="1209040" y="1485900"/>
            <a:ext cx="8942070" cy="502666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4183380"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GB" altLang="en-US" sz="2400" b="1">
                <a:latin typeface="Source Sans Pro ExtraLight" panose="020B0303030403020204" charset="0"/>
                <a:cs typeface="Source Sans Pro ExtraLight" panose="020B0303030403020204" charset="0"/>
              </a:rPr>
              <a:t>UBAH PASSWORD</a:t>
            </a:r>
            <a:endParaRPr lang="en-GB" altLang="en-US" sz="2400" b="1">
              <a:latin typeface="Source Sans Pro ExtraLight" panose="020B0303030403020204" charset="0"/>
              <a:cs typeface="Source Sans Pro ExtraLight" panose="020B0303030403020204" charset="0"/>
            </a:endParaRPr>
          </a:p>
        </p:txBody>
      </p:sp>
      <p:pic>
        <p:nvPicPr>
          <p:cNvPr id="84" name="Picture 15"/>
          <p:cNvPicPr>
            <a:picLocks noChangeAspect="1"/>
          </p:cNvPicPr>
          <p:nvPr>
            <p:ph idx="1"/>
          </p:nvPr>
        </p:nvPicPr>
        <p:blipFill>
          <a:blip r:embed="rId1"/>
          <a:stretch>
            <a:fillRect/>
          </a:stretch>
        </p:blipFill>
        <p:spPr>
          <a:xfrm>
            <a:off x="1443990" y="1377950"/>
            <a:ext cx="8912860" cy="50165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2954655"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GB" altLang="en-US" sz="2400" b="1">
                <a:latin typeface="Source Sans Pro ExtraLight" panose="020B0303030403020204" charset="0"/>
                <a:cs typeface="Source Sans Pro ExtraLight" panose="020B0303030403020204" charset="0"/>
              </a:rPr>
              <a:t>LOGOUT</a:t>
            </a:r>
            <a:endParaRPr lang="en-GB" altLang="en-US" sz="2400" b="1">
              <a:latin typeface="Source Sans Pro ExtraLight" panose="020B0303030403020204" charset="0"/>
              <a:cs typeface="Source Sans Pro ExtraLight" panose="020B0303030403020204" charset="0"/>
            </a:endParaRPr>
          </a:p>
        </p:txBody>
      </p:sp>
      <p:pic>
        <p:nvPicPr>
          <p:cNvPr id="85" name="Picture 16"/>
          <p:cNvPicPr>
            <a:picLocks noChangeAspect="1"/>
          </p:cNvPicPr>
          <p:nvPr>
            <p:ph idx="1"/>
          </p:nvPr>
        </p:nvPicPr>
        <p:blipFill>
          <a:blip r:embed="rId1"/>
          <a:stretch>
            <a:fillRect/>
          </a:stretch>
        </p:blipFill>
        <p:spPr>
          <a:xfrm>
            <a:off x="1445895" y="1313180"/>
            <a:ext cx="9299575" cy="52324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4247515"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US" sz="2400" b="1">
                <a:latin typeface="Source Sans Pro ExtraLight" panose="020B0303030403020204" charset="0"/>
                <a:cs typeface="Source Sans Pro ExtraLight" panose="020B0303030403020204" charset="0"/>
              </a:rPr>
              <a:t>DASHBOARD ADMIN</a:t>
            </a:r>
            <a:endParaRPr lang="en-US" sz="2400">
              <a:latin typeface="Source Sans Pro ExtraLight" panose="020B0303030403020204" charset="0"/>
              <a:cs typeface="Source Sans Pro ExtraLight" panose="020B0303030403020204" charset="0"/>
            </a:endParaRPr>
          </a:p>
        </p:txBody>
      </p:sp>
      <p:pic>
        <p:nvPicPr>
          <p:cNvPr id="86" name="Picture 17"/>
          <p:cNvPicPr>
            <a:picLocks noChangeAspect="1"/>
          </p:cNvPicPr>
          <p:nvPr>
            <p:ph idx="1"/>
          </p:nvPr>
        </p:nvPicPr>
        <p:blipFill>
          <a:blip r:embed="rId1"/>
          <a:stretch>
            <a:fillRect/>
          </a:stretch>
        </p:blipFill>
        <p:spPr>
          <a:xfrm>
            <a:off x="1311275" y="1427480"/>
            <a:ext cx="9293860" cy="522859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641090"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US" sz="2400" b="1">
                <a:latin typeface="Source Sans Pro ExtraLight" panose="020B0303030403020204" charset="0"/>
                <a:cs typeface="Source Sans Pro ExtraLight" panose="020B0303030403020204" charset="0"/>
              </a:rPr>
              <a:t>LIST KATEGORI</a:t>
            </a:r>
            <a:endParaRPr lang="en-US" sz="2400">
              <a:latin typeface="Source Sans Pro ExtraLight" panose="020B0303030403020204" charset="0"/>
              <a:cs typeface="Source Sans Pro ExtraLight" panose="020B0303030403020204" charset="0"/>
            </a:endParaRPr>
          </a:p>
        </p:txBody>
      </p:sp>
      <p:pic>
        <p:nvPicPr>
          <p:cNvPr id="87" name="Picture 18"/>
          <p:cNvPicPr>
            <a:picLocks noChangeAspect="1"/>
          </p:cNvPicPr>
          <p:nvPr>
            <p:ph idx="1"/>
          </p:nvPr>
        </p:nvPicPr>
        <p:blipFill>
          <a:blip r:embed="rId1"/>
          <a:stretch>
            <a:fillRect/>
          </a:stretch>
        </p:blipFill>
        <p:spPr>
          <a:xfrm>
            <a:off x="1555750" y="1313180"/>
            <a:ext cx="9005570" cy="506031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647440"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US" sz="2400" b="1">
                <a:latin typeface="Source Sans Pro ExtraLight" panose="020B0303030403020204" charset="0"/>
                <a:cs typeface="Source Sans Pro ExtraLight" panose="020B0303030403020204" charset="0"/>
              </a:rPr>
              <a:t>LIST REGIONAL</a:t>
            </a:r>
            <a:endParaRPr lang="en-US" sz="2400">
              <a:latin typeface="Source Sans Pro ExtraLight" panose="020B0303030403020204" charset="0"/>
              <a:cs typeface="Source Sans Pro ExtraLight" panose="020B0303030403020204" charset="0"/>
            </a:endParaRPr>
          </a:p>
        </p:txBody>
      </p:sp>
      <p:pic>
        <p:nvPicPr>
          <p:cNvPr id="88" name="Picture 19"/>
          <p:cNvPicPr>
            <a:picLocks noChangeAspect="1"/>
          </p:cNvPicPr>
          <p:nvPr>
            <p:ph idx="1"/>
          </p:nvPr>
        </p:nvPicPr>
        <p:blipFill>
          <a:blip r:embed="rId1"/>
          <a:stretch>
            <a:fillRect/>
          </a:stretch>
        </p:blipFill>
        <p:spPr>
          <a:xfrm>
            <a:off x="1356995" y="1313180"/>
            <a:ext cx="9168130" cy="515747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38998"/>
            <a:ext cx="9144000" cy="2387600"/>
          </a:xfrm>
        </p:spPr>
        <p:txBody>
          <a:bodyPr>
            <a:normAutofit fontScale="90000"/>
          </a:bodyPr>
          <a:lstStyle/>
          <a:p>
            <a:r>
              <a:rPr lang="en-US" dirty="0">
                <a:solidFill>
                  <a:srgbClr val="00B050"/>
                </a:solidFill>
                <a:latin typeface="Source Sans Pro Black" panose="020B0803030403020204" charset="0"/>
                <a:cs typeface="Source Sans Pro Black" panose="020B0803030403020204" charset="0"/>
              </a:rPr>
              <a:t>PENGEMBANGAN </a:t>
            </a:r>
            <a:br>
              <a:rPr lang="en-US" dirty="0">
                <a:solidFill>
                  <a:srgbClr val="00B050"/>
                </a:solidFill>
                <a:latin typeface="Source Sans Pro Black" panose="020B0803030403020204" charset="0"/>
                <a:cs typeface="Source Sans Pro Black" panose="020B0803030403020204" charset="0"/>
              </a:rPr>
            </a:br>
            <a:r>
              <a:rPr lang="en-US" dirty="0">
                <a:solidFill>
                  <a:srgbClr val="00B050"/>
                </a:solidFill>
                <a:latin typeface="Source Sans Pro Black" panose="020B0803030403020204" charset="0"/>
                <a:cs typeface="Source Sans Pro Black" panose="020B0803030403020204" charset="0"/>
              </a:rPr>
              <a:t>SISTEM INFORMASI</a:t>
            </a:r>
            <a:br>
              <a:rPr lang="en-US" dirty="0">
                <a:solidFill>
                  <a:srgbClr val="00B050"/>
                </a:solidFill>
                <a:latin typeface="Source Sans Pro Black" panose="020B0803030403020204" charset="0"/>
                <a:cs typeface="Source Sans Pro Black" panose="020B0803030403020204" charset="0"/>
              </a:rPr>
            </a:br>
            <a:r>
              <a:rPr lang="en-US" dirty="0">
                <a:solidFill>
                  <a:srgbClr val="00B050"/>
                </a:solidFill>
                <a:latin typeface="Source Sans Pro Black" panose="020B0803030403020204" charset="0"/>
                <a:cs typeface="Source Sans Pro Black" panose="020B0803030403020204" charset="0"/>
              </a:rPr>
              <a:t>SKILL PUBLICATION AND FREERLANCER</a:t>
            </a:r>
            <a:br>
              <a:rPr lang="en-US" dirty="0">
                <a:solidFill>
                  <a:srgbClr val="00B050"/>
                </a:solidFill>
                <a:latin typeface="Source Sans Pro Black" panose="020B0803030403020204" charset="0"/>
                <a:cs typeface="Source Sans Pro Black" panose="020B0803030403020204" charset="0"/>
              </a:rPr>
            </a:br>
            <a:r>
              <a:rPr lang="en-US" dirty="0">
                <a:solidFill>
                  <a:srgbClr val="00B050"/>
                </a:solidFill>
                <a:latin typeface="Source Sans Pro Black" panose="020B0803030403020204" charset="0"/>
                <a:cs typeface="Source Sans Pro Black" panose="020B0803030403020204" charset="0"/>
              </a:rPr>
              <a:t>BERBASIS WEBSITE</a:t>
            </a:r>
            <a:endParaRPr lang="en-US" dirty="0">
              <a:solidFill>
                <a:srgbClr val="00B050"/>
              </a:solidFill>
              <a:latin typeface="Source Sans Pro Black" panose="020B0803030403020204" charset="0"/>
              <a:cs typeface="Source Sans Pro Black" panose="020B0803030403020204" charset="0"/>
            </a:endParaRPr>
          </a:p>
        </p:txBody>
      </p:sp>
      <p:sp>
        <p:nvSpPr>
          <p:cNvPr id="3" name="Text Box 2"/>
          <p:cNvSpPr txBox="1"/>
          <p:nvPr/>
        </p:nvSpPr>
        <p:spPr>
          <a:xfrm>
            <a:off x="5242243" y="5316220"/>
            <a:ext cx="1707515" cy="922020"/>
          </a:xfrm>
          <a:prstGeom prst="rect">
            <a:avLst/>
          </a:prstGeom>
          <a:noFill/>
        </p:spPr>
        <p:txBody>
          <a:bodyPr wrap="none" rtlCol="0">
            <a:spAutoFit/>
          </a:bodyPr>
          <a:p>
            <a:pPr algn="ctr"/>
            <a:r>
              <a:rPr lang="en-US">
                <a:solidFill>
                  <a:schemeClr val="tx1"/>
                </a:solidFill>
                <a:effectLst>
                  <a:outerShdw blurRad="38100" dist="19050" dir="2700000" algn="tl" rotWithShape="0">
                    <a:schemeClr val="dk1">
                      <a:alpha val="40000"/>
                    </a:schemeClr>
                  </a:outerShdw>
                </a:effectLst>
                <a:latin typeface="Roboto" panose="02000000000000000000" charset="0"/>
                <a:ea typeface="MS PGothic" panose="020B0600070205080204" charset="-128"/>
                <a:cs typeface="Roboto" panose="02000000000000000000" charset="0"/>
              </a:rPr>
              <a:t>OLEH</a:t>
            </a:r>
            <a:endParaRPr lang="en-US">
              <a:solidFill>
                <a:schemeClr val="tx1"/>
              </a:solidFill>
              <a:effectLst>
                <a:outerShdw blurRad="38100" dist="19050" dir="2700000" algn="tl" rotWithShape="0">
                  <a:schemeClr val="dk1">
                    <a:alpha val="40000"/>
                  </a:schemeClr>
                </a:outerShdw>
              </a:effectLst>
              <a:latin typeface="Roboto" panose="02000000000000000000" charset="0"/>
              <a:ea typeface="MS PGothic" panose="020B0600070205080204" charset="-128"/>
              <a:cs typeface="Roboto" panose="02000000000000000000" charset="0"/>
            </a:endParaRPr>
          </a:p>
          <a:p>
            <a:pPr algn="ctr"/>
            <a:r>
              <a:rPr lang="en-US">
                <a:solidFill>
                  <a:schemeClr val="tx1"/>
                </a:solidFill>
                <a:effectLst>
                  <a:outerShdw blurRad="38100" dist="19050" dir="2700000" algn="tl" rotWithShape="0">
                    <a:schemeClr val="dk1">
                      <a:alpha val="40000"/>
                    </a:schemeClr>
                  </a:outerShdw>
                </a:effectLst>
                <a:latin typeface="Roboto" panose="02000000000000000000" charset="0"/>
                <a:ea typeface="MS PGothic" panose="020B0600070205080204" charset="-128"/>
                <a:cs typeface="Roboto" panose="02000000000000000000" charset="0"/>
              </a:rPr>
              <a:t>ASWAR KASIM</a:t>
            </a:r>
            <a:endParaRPr lang="en-US">
              <a:solidFill>
                <a:schemeClr val="tx1"/>
              </a:solidFill>
              <a:effectLst>
                <a:outerShdw blurRad="38100" dist="19050" dir="2700000" algn="tl" rotWithShape="0">
                  <a:schemeClr val="dk1">
                    <a:alpha val="40000"/>
                  </a:schemeClr>
                </a:outerShdw>
              </a:effectLst>
              <a:latin typeface="Roboto" panose="02000000000000000000" charset="0"/>
              <a:ea typeface="MS PGothic" panose="020B0600070205080204" charset="-128"/>
              <a:cs typeface="Roboto" panose="02000000000000000000" charset="0"/>
            </a:endParaRPr>
          </a:p>
          <a:p>
            <a:pPr algn="ctr"/>
            <a:r>
              <a:rPr lang="en-US">
                <a:solidFill>
                  <a:schemeClr val="tx1"/>
                </a:solidFill>
                <a:effectLst>
                  <a:outerShdw blurRad="38100" dist="19050" dir="2700000" algn="tl" rotWithShape="0">
                    <a:schemeClr val="dk1">
                      <a:alpha val="40000"/>
                    </a:schemeClr>
                  </a:outerShdw>
                </a:effectLst>
                <a:latin typeface="Roboto" panose="02000000000000000000" charset="0"/>
                <a:ea typeface="MS PGothic" panose="020B0600070205080204" charset="-128"/>
                <a:cs typeface="Roboto" panose="02000000000000000000" charset="0"/>
              </a:rPr>
              <a:t>1629041001</a:t>
            </a:r>
            <a:endParaRPr lang="en-US">
              <a:solidFill>
                <a:schemeClr val="tx1"/>
              </a:solidFill>
              <a:effectLst>
                <a:outerShdw blurRad="38100" dist="19050" dir="2700000" algn="tl" rotWithShape="0">
                  <a:schemeClr val="dk1">
                    <a:alpha val="40000"/>
                  </a:schemeClr>
                </a:outerShdw>
              </a:effectLst>
              <a:latin typeface="Roboto" panose="02000000000000000000" charset="0"/>
              <a:ea typeface="MS PGothic" panose="020B0600070205080204" charset="-128"/>
              <a:cs typeface="Roboto" panose="02000000000000000000"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051810" cy="460375"/>
          </a:xfrm>
          <a:prstGeom prst="rect">
            <a:avLst/>
          </a:prstGeom>
          <a:noFill/>
        </p:spPr>
        <p:txBody>
          <a:bodyPr wrap="none" rtlCol="0">
            <a:spAutoFit/>
          </a:bodyPr>
          <a:p>
            <a:r>
              <a:rPr lang="en-US" sz="2400" b="1">
                <a:latin typeface="Roboto" panose="02000000000000000000" charset="0"/>
                <a:cs typeface="Roboto" panose="02000000000000000000" charset="0"/>
              </a:rPr>
              <a:t>TAMPILAN </a:t>
            </a:r>
            <a:r>
              <a:rPr lang="en-US" sz="2400" b="1">
                <a:latin typeface="Source Sans Pro ExtraLight" panose="020B0303030403020204" charset="0"/>
                <a:cs typeface="Source Sans Pro ExtraLight" panose="020B0303030403020204" charset="0"/>
              </a:rPr>
              <a:t>LIST USER</a:t>
            </a:r>
            <a:endParaRPr lang="en-US" sz="2400">
              <a:latin typeface="Source Sans Pro ExtraLight" panose="020B0303030403020204" charset="0"/>
              <a:cs typeface="Source Sans Pro ExtraLight" panose="020B0303030403020204" charset="0"/>
            </a:endParaRPr>
          </a:p>
        </p:txBody>
      </p:sp>
      <p:pic>
        <p:nvPicPr>
          <p:cNvPr id="89" name="Picture 2"/>
          <p:cNvPicPr>
            <a:picLocks noChangeAspect="1"/>
          </p:cNvPicPr>
          <p:nvPr>
            <p:ph idx="1"/>
          </p:nvPr>
        </p:nvPicPr>
        <p:blipFill>
          <a:blip r:embed="rId1"/>
          <a:stretch>
            <a:fillRect/>
          </a:stretch>
        </p:blipFill>
        <p:spPr>
          <a:xfrm>
            <a:off x="1411605" y="1392555"/>
            <a:ext cx="8931910" cy="502221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400935" cy="398780"/>
          </a:xfrm>
          <a:prstGeom prst="rect">
            <a:avLst/>
          </a:prstGeom>
          <a:noFill/>
        </p:spPr>
        <p:txBody>
          <a:bodyPr wrap="none" rtlCol="0">
            <a:spAutoFit/>
          </a:bodyPr>
          <a:p>
            <a:r>
              <a:rPr lang="en-US" sz="2000" b="1">
                <a:latin typeface="Roboto" panose="02000000000000000000" charset="0"/>
                <a:cs typeface="Roboto" panose="02000000000000000000" charset="0"/>
              </a:rPr>
              <a:t>PENGUJIAN </a:t>
            </a:r>
            <a:r>
              <a:rPr lang="en-US" sz="2000" b="1">
                <a:latin typeface="Source Sans Pro ExtraLight" panose="020B0303030403020204" charset="0"/>
                <a:cs typeface="Source Sans Pro ExtraLight" panose="020B0303030403020204" charset="0"/>
              </a:rPr>
              <a:t>SISTEM</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059555" y="847090"/>
            <a:ext cx="4072890" cy="460375"/>
          </a:xfrm>
          <a:prstGeom prst="rect">
            <a:avLst/>
          </a:prstGeom>
          <a:noFill/>
        </p:spPr>
        <p:txBody>
          <a:bodyPr wrap="none" rtlCol="0">
            <a:spAutoFit/>
          </a:bodyPr>
          <a:p>
            <a:pPr algn="ctr"/>
            <a:r>
              <a:rPr lang="en-US" sz="2400" b="1">
                <a:latin typeface="Roboto" panose="02000000000000000000" charset="0"/>
                <a:cs typeface="Roboto" panose="02000000000000000000" charset="0"/>
              </a:rPr>
              <a:t>FUNCTIONALITY </a:t>
            </a:r>
            <a:r>
              <a:rPr lang="en-US" sz="2400" b="1">
                <a:latin typeface="Source Sans Pro ExtraLight" panose="020B0303030403020204" charset="0"/>
                <a:cs typeface="Source Sans Pro ExtraLight" panose="020B0303030403020204" charset="0"/>
              </a:rPr>
              <a:t>SUITABILITY</a:t>
            </a:r>
            <a:endParaRPr lang="en-US" sz="2400">
              <a:latin typeface="Source Sans Pro ExtraLight" panose="020B0303030403020204" charset="0"/>
              <a:cs typeface="Source Sans Pro ExtraLight" panose="020B0303030403020204" charset="0"/>
            </a:endParaRPr>
          </a:p>
        </p:txBody>
      </p:sp>
      <p:graphicFrame>
        <p:nvGraphicFramePr>
          <p:cNvPr id="13" name="Content Placeholder 12"/>
          <p:cNvGraphicFramePr/>
          <p:nvPr>
            <p:ph idx="1"/>
          </p:nvPr>
        </p:nvGraphicFramePr>
        <p:xfrm>
          <a:off x="790575" y="1558290"/>
          <a:ext cx="10345420" cy="1463040"/>
        </p:xfrm>
        <a:graphic>
          <a:graphicData uri="http://schemas.openxmlformats.org/drawingml/2006/table">
            <a:tbl>
              <a:tblPr firstRow="1" bandRow="1">
                <a:tableStyleId>{5940675A-B579-460E-94D1-54222C63F5DA}</a:tableStyleId>
              </a:tblPr>
              <a:tblGrid>
                <a:gridCol w="1330960"/>
                <a:gridCol w="1626235"/>
                <a:gridCol w="1578610"/>
                <a:gridCol w="1302385"/>
                <a:gridCol w="1502410"/>
                <a:gridCol w="1502410"/>
                <a:gridCol w="1502410"/>
              </a:tblGrid>
              <a:tr h="305435">
                <a:tc rowSpan="2">
                  <a:txBody>
                    <a:bodyPr/>
                    <a:p>
                      <a:pPr indent="0">
                        <a:buNone/>
                      </a:pPr>
                      <a:r>
                        <a:rPr lang="en-US" sz="2400" b="1">
                          <a:solidFill>
                            <a:schemeClr val="bg1"/>
                          </a:solidFill>
                          <a:latin typeface="Calibri" panose="020F0502020204030204" charset="0"/>
                          <a:cs typeface="Calibri" panose="020F0502020204030204" charset="0"/>
                        </a:rPr>
                        <a:t>Jawaban</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gridSpan="2">
                  <a:txBody>
                    <a:bodyPr/>
                    <a:p>
                      <a:pPr indent="0" algn="ctr">
                        <a:buNone/>
                      </a:pPr>
                      <a:r>
                        <a:rPr lang="en-US" sz="2400" b="1">
                          <a:solidFill>
                            <a:schemeClr val="bg1"/>
                          </a:solidFill>
                          <a:latin typeface="Calibri" panose="020F0502020204030204" charset="0"/>
                          <a:cs typeface="Calibri" panose="020F0502020204030204" charset="0"/>
                        </a:rPr>
                        <a:t>Skor oleh </a:t>
                      </a:r>
                      <a:r>
                        <a:rPr lang="en-US" sz="2400" b="1" i="1">
                          <a:solidFill>
                            <a:schemeClr val="bg1"/>
                          </a:solidFill>
                          <a:latin typeface="Calibri" panose="020F0502020204030204" charset="0"/>
                          <a:cs typeface="Calibri" panose="020F0502020204030204" charset="0"/>
                        </a:rPr>
                        <a:t>validator</a:t>
                      </a:r>
                      <a:endParaRPr lang="en-US" sz="2400" b="1" i="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hMerge="1">
                  <a:tcPr>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tcPr>
                </a:tc>
                <a:tc rowSpan="2">
                  <a:txBody>
                    <a:bodyPr/>
                    <a:p>
                      <a:pPr indent="0" algn="ctr">
                        <a:buNone/>
                      </a:pPr>
                      <a:r>
                        <a:rPr lang="en-US" sz="2400" b="1">
                          <a:solidFill>
                            <a:schemeClr val="bg1"/>
                          </a:solidFill>
                          <a:latin typeface="Calibri" panose="020F0502020204030204" charset="0"/>
                          <a:cs typeface="Calibri" panose="020F0502020204030204" charset="0"/>
                        </a:rPr>
                        <a:t>Skor maks</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rowSpan="2">
                  <a:txBody>
                    <a:bodyPr/>
                    <a:p>
                      <a:pPr indent="0">
                        <a:buNone/>
                      </a:pPr>
                      <a:r>
                        <a:rPr lang="en-US" sz="2400" b="1">
                          <a:solidFill>
                            <a:schemeClr val="bg1"/>
                          </a:solidFill>
                          <a:latin typeface="Calibri" panose="020F0502020204030204" charset="0"/>
                          <a:cs typeface="Calibri" panose="020F0502020204030204" charset="0"/>
                        </a:rPr>
                        <a:t>Total Skor</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rowSpan="2">
                  <a:txBody>
                    <a:bodyPr/>
                    <a:p>
                      <a:pPr indent="0">
                        <a:buNone/>
                      </a:pPr>
                      <a:r>
                        <a:rPr lang="en-US" sz="2400" b="1">
                          <a:solidFill>
                            <a:schemeClr val="bg1"/>
                          </a:solidFill>
                          <a:latin typeface="Calibri" panose="020F0502020204030204" charset="0"/>
                          <a:cs typeface="Calibri" panose="020F0502020204030204" charset="0"/>
                        </a:rPr>
                        <a:t>X</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rowSpan="2">
                  <a:txBody>
                    <a:bodyPr/>
                    <a:p>
                      <a:pPr indent="0">
                        <a:buNone/>
                      </a:pPr>
                      <a:r>
                        <a:rPr lang="en-US" sz="2400" b="1">
                          <a:solidFill>
                            <a:schemeClr val="bg1"/>
                          </a:solidFill>
                          <a:latin typeface="Calibri" panose="020F0502020204030204" charset="0"/>
                          <a:cs typeface="Calibri" panose="020F0502020204030204" charset="0"/>
                        </a:rPr>
                        <a:t>Kategori</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cap="flat">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r>
              <a:tr h="179705">
                <a:tc vMerge="1">
                  <a:tcPr>
                    <a:lnL w="12700">
                      <a:solidFill>
                        <a:schemeClr val="tx1">
                          <a:lumMod val="95000"/>
                          <a:lumOff val="5000"/>
                        </a:schemeClr>
                      </a:solidFill>
                      <a:prstDash val="solid"/>
                    </a:lnL>
                    <a:lnR w="12700">
                      <a:solidFill>
                        <a:schemeClr val="tx1">
                          <a:lumMod val="95000"/>
                          <a:lumOff val="5000"/>
                        </a:schemeClr>
                      </a:solidFill>
                      <a:prstDash val="solid"/>
                    </a:lnR>
                    <a:lnB w="12700" cap="flat">
                      <a:solidFill>
                        <a:schemeClr val="tx1">
                          <a:lumMod val="95000"/>
                          <a:lumOff val="5000"/>
                        </a:schemeClr>
                      </a:solidFill>
                      <a:prstDash val="solid"/>
                    </a:lnB>
                  </a:tcPr>
                </a:tc>
                <a:tc>
                  <a:txBody>
                    <a:bodyPr/>
                    <a:p>
                      <a:pPr indent="0">
                        <a:buNone/>
                      </a:pPr>
                      <a:r>
                        <a:rPr lang="en-US" sz="2400" b="1" i="1">
                          <a:solidFill>
                            <a:schemeClr val="bg1"/>
                          </a:solidFill>
                          <a:latin typeface="Calibri" panose="020F0502020204030204" charset="0"/>
                          <a:cs typeface="Calibri" panose="020F0502020204030204" charset="0"/>
                        </a:rPr>
                        <a:t>validator</a:t>
                      </a:r>
                      <a:r>
                        <a:rPr lang="en-US" sz="2400" b="1">
                          <a:solidFill>
                            <a:schemeClr val="bg1"/>
                          </a:solidFill>
                          <a:latin typeface="Calibri" panose="020F0502020204030204" charset="0"/>
                          <a:cs typeface="Calibri" panose="020F0502020204030204" charset="0"/>
                        </a:rPr>
                        <a:t> 1</a:t>
                      </a:r>
                      <a:endParaRPr lang="en-US" sz="2400" b="1" i="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a:txBody>
                    <a:bodyPr/>
                    <a:p>
                      <a:pPr indent="0">
                        <a:buNone/>
                      </a:pPr>
                      <a:r>
                        <a:rPr lang="en-US" sz="2400" b="1" i="1">
                          <a:solidFill>
                            <a:schemeClr val="bg1"/>
                          </a:solidFill>
                          <a:latin typeface="Calibri" panose="020F0502020204030204" charset="0"/>
                          <a:cs typeface="Calibri" panose="020F0502020204030204" charset="0"/>
                        </a:rPr>
                        <a:t>validator</a:t>
                      </a:r>
                      <a:r>
                        <a:rPr lang="en-US" sz="2400" b="1">
                          <a:solidFill>
                            <a:schemeClr val="bg1"/>
                          </a:solidFill>
                          <a:latin typeface="Calibri" panose="020F0502020204030204" charset="0"/>
                          <a:cs typeface="Calibri" panose="020F0502020204030204" charset="0"/>
                        </a:rPr>
                        <a:t> 2</a:t>
                      </a:r>
                      <a:endParaRPr lang="en-US" sz="2400" b="1" i="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vMerge="1">
                  <a:tcPr>
                    <a:lnL w="12700">
                      <a:solidFill>
                        <a:schemeClr val="tx1">
                          <a:lumMod val="95000"/>
                          <a:lumOff val="5000"/>
                        </a:schemeClr>
                      </a:solidFill>
                      <a:prstDash val="solid"/>
                    </a:lnL>
                    <a:lnR w="12700">
                      <a:solidFill>
                        <a:schemeClr val="tx1">
                          <a:lumMod val="95000"/>
                          <a:lumOff val="5000"/>
                        </a:schemeClr>
                      </a:solidFill>
                      <a:prstDash val="solid"/>
                    </a:lnR>
                    <a:lnB w="12700" cap="flat">
                      <a:solidFill>
                        <a:schemeClr val="tx1">
                          <a:lumMod val="95000"/>
                          <a:lumOff val="5000"/>
                        </a:schemeClr>
                      </a:solidFill>
                      <a:prstDash val="solid"/>
                    </a:lnB>
                  </a:tcPr>
                </a:tc>
                <a:tc vMerge="1">
                  <a:tcPr>
                    <a:lnL w="12700">
                      <a:solidFill>
                        <a:schemeClr val="tx1">
                          <a:lumMod val="95000"/>
                          <a:lumOff val="5000"/>
                        </a:schemeClr>
                      </a:solidFill>
                      <a:prstDash val="solid"/>
                    </a:lnL>
                    <a:lnR w="12700">
                      <a:solidFill>
                        <a:schemeClr val="tx1">
                          <a:lumMod val="95000"/>
                          <a:lumOff val="5000"/>
                        </a:schemeClr>
                      </a:solidFill>
                      <a:prstDash val="solid"/>
                    </a:lnR>
                    <a:lnB w="12700" cap="flat">
                      <a:solidFill>
                        <a:schemeClr val="tx1">
                          <a:lumMod val="95000"/>
                          <a:lumOff val="5000"/>
                        </a:schemeClr>
                      </a:solidFill>
                      <a:prstDash val="solid"/>
                    </a:lnB>
                  </a:tcPr>
                </a:tc>
                <a:tc vMerge="1">
                  <a:tcPr>
                    <a:lnL w="12700">
                      <a:solidFill>
                        <a:schemeClr val="tx1">
                          <a:lumMod val="95000"/>
                          <a:lumOff val="5000"/>
                        </a:schemeClr>
                      </a:solidFill>
                      <a:prstDash val="solid"/>
                    </a:lnL>
                    <a:lnR w="12700">
                      <a:solidFill>
                        <a:schemeClr val="tx1">
                          <a:lumMod val="95000"/>
                          <a:lumOff val="5000"/>
                        </a:schemeClr>
                      </a:solidFill>
                      <a:prstDash val="solid"/>
                    </a:lnR>
                    <a:lnB w="12700" cap="flat">
                      <a:solidFill>
                        <a:schemeClr val="tx1">
                          <a:lumMod val="95000"/>
                          <a:lumOff val="5000"/>
                        </a:schemeClr>
                      </a:solidFill>
                      <a:prstDash val="solid"/>
                    </a:lnB>
                  </a:tcPr>
                </a:tc>
                <a:tc vMerge="1">
                  <a:tcPr>
                    <a:lnL w="12700">
                      <a:solidFill>
                        <a:schemeClr val="tx1">
                          <a:lumMod val="95000"/>
                          <a:lumOff val="5000"/>
                        </a:schemeClr>
                      </a:solidFill>
                      <a:prstDash val="solid"/>
                    </a:lnL>
                    <a:lnR w="12700" cap="flat">
                      <a:solidFill>
                        <a:schemeClr val="tx1">
                          <a:lumMod val="95000"/>
                          <a:lumOff val="5000"/>
                        </a:schemeClr>
                      </a:solidFill>
                      <a:prstDash val="solid"/>
                    </a:lnR>
                    <a:lnB w="12700" cap="flat">
                      <a:solidFill>
                        <a:schemeClr val="tx1">
                          <a:lumMod val="95000"/>
                          <a:lumOff val="5000"/>
                        </a:schemeClr>
                      </a:solidFill>
                      <a:prstDash val="solid"/>
                    </a:lnB>
                  </a:tcPr>
                </a:tc>
              </a:tr>
              <a:tr h="121920">
                <a:tc>
                  <a:txBody>
                    <a:bodyPr/>
                    <a:p>
                      <a:pPr indent="0">
                        <a:buNone/>
                      </a:pPr>
                      <a:r>
                        <a:rPr lang="en-US" sz="2400" b="0">
                          <a:latin typeface="Calibri" panose="020F0502020204030204" charset="0"/>
                          <a:cs typeface="Calibri" panose="020F0502020204030204" charset="0"/>
                        </a:rPr>
                        <a:t>Ya</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113</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113</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266</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266</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1</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GB" altLang="en-US" sz="2400" b="0">
                          <a:latin typeface="Calibri" panose="020F0502020204030204" charset="0"/>
                          <a:cs typeface="Calibri" panose="020F0502020204030204" charset="0"/>
                        </a:rPr>
                        <a:t>Layak</a:t>
                      </a:r>
                      <a:endParaRPr lang="en-GB" alt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cap="flat">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r>
              <a:tr h="121920">
                <a:tc>
                  <a:txBody>
                    <a:bodyPr/>
                    <a:p>
                      <a:pPr indent="0">
                        <a:buNone/>
                      </a:pPr>
                      <a:r>
                        <a:rPr lang="en-US" sz="2400" b="0">
                          <a:latin typeface="Calibri" panose="020F0502020204030204" charset="0"/>
                          <a:cs typeface="Calibri" panose="020F0502020204030204" charset="0"/>
                        </a:rPr>
                        <a:t>Tidak</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cap="flat">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r>
            </a:tbl>
          </a:graphicData>
        </a:graphic>
      </p:graphicFrame>
      <p:sp>
        <p:nvSpPr>
          <p:cNvPr id="2" name="Text Box 1"/>
          <p:cNvSpPr txBox="1"/>
          <p:nvPr/>
        </p:nvSpPr>
        <p:spPr>
          <a:xfrm>
            <a:off x="756920" y="3354070"/>
            <a:ext cx="9713595" cy="645160"/>
          </a:xfrm>
          <a:prstGeom prst="rect">
            <a:avLst/>
          </a:prstGeom>
          <a:noFill/>
        </p:spPr>
        <p:txBody>
          <a:bodyPr wrap="square" rtlCol="0">
            <a:spAutoFit/>
          </a:bodyPr>
          <a:p>
            <a:pPr algn="just"/>
            <a:r>
              <a:rPr lang="en-GB" altLang="en-US"/>
              <a:t>Pada tabel menunjukkan validasi instrumen yang dilakukan oleh 2 validator. Dari hasil pengujian didapatkan nilai X = 1, sehingga bisa disimpulkan bahwa perangkat lunak sistem berjalan dengan baik.</a:t>
            </a:r>
            <a:endParaRPr lang="en-GB"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400935" cy="398780"/>
          </a:xfrm>
          <a:prstGeom prst="rect">
            <a:avLst/>
          </a:prstGeom>
          <a:noFill/>
        </p:spPr>
        <p:txBody>
          <a:bodyPr wrap="none" rtlCol="0">
            <a:spAutoFit/>
          </a:bodyPr>
          <a:p>
            <a:r>
              <a:rPr lang="en-US" sz="2000" b="1">
                <a:latin typeface="Roboto" panose="02000000000000000000" charset="0"/>
                <a:cs typeface="Roboto" panose="02000000000000000000" charset="0"/>
              </a:rPr>
              <a:t>PENGUJIAN </a:t>
            </a:r>
            <a:r>
              <a:rPr lang="en-US" sz="2000" b="1">
                <a:latin typeface="Source Sans Pro ExtraLight" panose="020B0303030403020204" charset="0"/>
                <a:cs typeface="Source Sans Pro ExtraLight" panose="020B0303030403020204" charset="0"/>
              </a:rPr>
              <a:t>SISTEM</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250815" y="1329055"/>
            <a:ext cx="1690370" cy="460375"/>
          </a:xfrm>
          <a:prstGeom prst="rect">
            <a:avLst/>
          </a:prstGeom>
          <a:noFill/>
        </p:spPr>
        <p:txBody>
          <a:bodyPr wrap="none" rtlCol="0">
            <a:spAutoFit/>
          </a:bodyPr>
          <a:p>
            <a:pPr algn="ctr"/>
            <a:r>
              <a:rPr lang="en-US" sz="2400" b="1">
                <a:latin typeface="Roboto" panose="02000000000000000000" charset="0"/>
                <a:cs typeface="Roboto" panose="02000000000000000000" charset="0"/>
              </a:rPr>
              <a:t>USABILITY</a:t>
            </a:r>
            <a:endParaRPr lang="en-US" sz="2400">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graphicFrame>
        <p:nvGraphicFramePr>
          <p:cNvPr id="3" name="Content Placeholder 2"/>
          <p:cNvGraphicFramePr/>
          <p:nvPr>
            <p:ph idx="1"/>
          </p:nvPr>
        </p:nvGraphicFramePr>
        <p:xfrm>
          <a:off x="1120775" y="2233295"/>
          <a:ext cx="9950450" cy="854710"/>
        </p:xfrm>
        <a:graphic>
          <a:graphicData uri="http://schemas.openxmlformats.org/drawingml/2006/table">
            <a:tbl>
              <a:tblPr firstRow="1" bandRow="1">
                <a:tableStyleId>{5940675A-B579-460E-94D1-54222C63F5DA}</a:tableStyleId>
              </a:tblPr>
              <a:tblGrid>
                <a:gridCol w="1990090"/>
                <a:gridCol w="1990090"/>
                <a:gridCol w="1990090"/>
                <a:gridCol w="1990090"/>
                <a:gridCol w="1990090"/>
              </a:tblGrid>
              <a:tr h="0">
                <a:tc>
                  <a:txBody>
                    <a:bodyPr/>
                    <a:p>
                      <a:pPr indent="0" algn="ctr">
                        <a:buNone/>
                      </a:pPr>
                      <a:r>
                        <a:rPr lang="en-US" sz="2000" b="1">
                          <a:solidFill>
                            <a:schemeClr val="bg1"/>
                          </a:solidFill>
                          <a:latin typeface="Calibri" panose="020F0502020204030204" charset="0"/>
                          <a:cs typeface="Calibri" panose="020F0502020204030204" charset="0"/>
                        </a:rPr>
                        <a:t>Responden</a:t>
                      </a:r>
                      <a:endParaRPr lang="en-US" sz="20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a:txBody>
                    <a:bodyPr/>
                    <a:p>
                      <a:pPr indent="0" algn="ctr">
                        <a:buNone/>
                      </a:pPr>
                      <a:r>
                        <a:rPr lang="en-US" sz="2000" b="1">
                          <a:solidFill>
                            <a:schemeClr val="bg1"/>
                          </a:solidFill>
                          <a:latin typeface="Calibri" panose="020F0502020204030204" charset="0"/>
                          <a:cs typeface="Calibri" panose="020F0502020204030204" charset="0"/>
                        </a:rPr>
                        <a:t>Rerata</a:t>
                      </a:r>
                      <a:endParaRPr lang="en-US" sz="20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a:txBody>
                    <a:bodyPr/>
                    <a:p>
                      <a:pPr indent="0" algn="ctr">
                        <a:buNone/>
                      </a:pPr>
                      <a:r>
                        <a:rPr lang="en-US" sz="2000" b="1">
                          <a:solidFill>
                            <a:schemeClr val="bg1"/>
                          </a:solidFill>
                          <a:latin typeface="Calibri" panose="020F0502020204030204" charset="0"/>
                          <a:cs typeface="Calibri" panose="020F0502020204030204" charset="0"/>
                        </a:rPr>
                        <a:t>Skor Maksimal</a:t>
                      </a:r>
                      <a:endParaRPr lang="en-US" sz="20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a:txBody>
                    <a:bodyPr/>
                    <a:p>
                      <a:pPr indent="0" algn="ctr">
                        <a:buNone/>
                      </a:pPr>
                      <a:r>
                        <a:rPr lang="en-US" sz="2000" b="1">
                          <a:solidFill>
                            <a:schemeClr val="bg1"/>
                          </a:solidFill>
                          <a:latin typeface="Calibri" panose="020F0502020204030204" charset="0"/>
                          <a:cs typeface="Calibri" panose="020F0502020204030204" charset="0"/>
                        </a:rPr>
                        <a:t>Persentase</a:t>
                      </a:r>
                      <a:endParaRPr lang="en-US" sz="20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a:txBody>
                    <a:bodyPr/>
                    <a:p>
                      <a:pPr indent="0" algn="ctr">
                        <a:buNone/>
                      </a:pPr>
                      <a:r>
                        <a:rPr lang="en-US" sz="2000" b="1">
                          <a:solidFill>
                            <a:schemeClr val="bg1"/>
                          </a:solidFill>
                          <a:latin typeface="Calibri" panose="020F0502020204030204" charset="0"/>
                          <a:cs typeface="Calibri" panose="020F0502020204030204" charset="0"/>
                        </a:rPr>
                        <a:t>Kategori</a:t>
                      </a:r>
                      <a:endParaRPr lang="en-US" sz="20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cap="flat">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r>
              <a:tr h="549910">
                <a:tc>
                  <a:txBody>
                    <a:bodyPr/>
                    <a:p>
                      <a:pPr indent="0" algn="ctr">
                        <a:buNone/>
                      </a:pPr>
                      <a:r>
                        <a:rPr lang="en-US" sz="2000" b="0">
                          <a:latin typeface="Calibri" panose="020F0502020204030204" charset="0"/>
                          <a:cs typeface="Calibri" panose="020F0502020204030204" charset="0"/>
                        </a:rPr>
                        <a:t>30 Responden</a:t>
                      </a:r>
                      <a:endParaRPr lang="en-US" sz="20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lgn="ctr">
                        <a:buNone/>
                      </a:pPr>
                      <a:r>
                        <a:rPr lang="en-US" sz="2000" b="0">
                          <a:latin typeface="Calibri" panose="020F0502020204030204" charset="0"/>
                          <a:cs typeface="Calibri" panose="020F0502020204030204" charset="0"/>
                        </a:rPr>
                        <a:t>109,77</a:t>
                      </a:r>
                      <a:endParaRPr lang="en-US" sz="20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lgn="ctr">
                        <a:buNone/>
                      </a:pPr>
                      <a:r>
                        <a:rPr lang="en-US" sz="2000" b="0">
                          <a:latin typeface="Calibri" panose="020F0502020204030204" charset="0"/>
                          <a:cs typeface="Calibri" panose="020F0502020204030204" charset="0"/>
                        </a:rPr>
                        <a:t>130</a:t>
                      </a:r>
                      <a:endParaRPr lang="en-US" sz="20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lgn="ctr">
                        <a:buNone/>
                      </a:pPr>
                      <a:r>
                        <a:rPr lang="en-US" sz="2000" b="0">
                          <a:latin typeface="Calibri" panose="020F0502020204030204" charset="0"/>
                          <a:cs typeface="Calibri" panose="020F0502020204030204" charset="0"/>
                        </a:rPr>
                        <a:t>84,44 %</a:t>
                      </a:r>
                      <a:endParaRPr lang="en-US" sz="20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lgn="ctr">
                        <a:buNone/>
                      </a:pPr>
                      <a:r>
                        <a:rPr lang="en-US" sz="2000" b="0">
                          <a:latin typeface="Calibri" panose="020F0502020204030204" charset="0"/>
                          <a:cs typeface="Calibri" panose="020F0502020204030204" charset="0"/>
                        </a:rPr>
                        <a:t>Sangat baik</a:t>
                      </a:r>
                      <a:endParaRPr lang="en-US" sz="20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cap="flat">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r>
            </a:tbl>
          </a:graphicData>
        </a:graphic>
      </p:graphicFrame>
      <p:sp>
        <p:nvSpPr>
          <p:cNvPr id="2" name="Text Box 1"/>
          <p:cNvSpPr txBox="1"/>
          <p:nvPr/>
        </p:nvSpPr>
        <p:spPr>
          <a:xfrm>
            <a:off x="809625" y="3678555"/>
            <a:ext cx="9713595" cy="1198880"/>
          </a:xfrm>
          <a:prstGeom prst="rect">
            <a:avLst/>
          </a:prstGeom>
          <a:noFill/>
        </p:spPr>
        <p:txBody>
          <a:bodyPr wrap="square" rtlCol="0">
            <a:spAutoFit/>
          </a:bodyPr>
          <a:p>
            <a:pPr algn="just"/>
            <a:r>
              <a:rPr lang="en-GB" altLang="en-US"/>
              <a:t>Pada tabel menunjukkan data hasil tanggapan pengguna dalam menggunakan sistem ini. Dari rangkuman tersebut, diperoleh nilai rata-rata sebesar 84,44%. Nilai ini dikonversi berdasarkan indikator pada tabel 3.2 yang berada di bab 3, maka nilai ini masuk ke dalam kategori sangat baik dan hasil ini menunjukkan bahwa sistem ini memenuhi aspek usability.</a:t>
            </a:r>
            <a:endParaRPr lang="en-GB"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400935" cy="398780"/>
          </a:xfrm>
          <a:prstGeom prst="rect">
            <a:avLst/>
          </a:prstGeom>
          <a:noFill/>
        </p:spPr>
        <p:txBody>
          <a:bodyPr wrap="none" rtlCol="0">
            <a:spAutoFit/>
          </a:bodyPr>
          <a:p>
            <a:r>
              <a:rPr lang="en-US" sz="2000" b="1">
                <a:latin typeface="Roboto" panose="02000000000000000000" charset="0"/>
                <a:cs typeface="Roboto" panose="02000000000000000000" charset="0"/>
              </a:rPr>
              <a:t>PENGUJIAN </a:t>
            </a:r>
            <a:r>
              <a:rPr lang="en-US" sz="2000" b="1">
                <a:latin typeface="Source Sans Pro ExtraLight" panose="020B0303030403020204" charset="0"/>
                <a:cs typeface="Source Sans Pro ExtraLight" panose="020B0303030403020204" charset="0"/>
              </a:rPr>
              <a:t>SISTEM</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340100"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023360" y="872490"/>
            <a:ext cx="3864610" cy="460375"/>
          </a:xfrm>
          <a:prstGeom prst="rect">
            <a:avLst/>
          </a:prstGeom>
          <a:noFill/>
        </p:spPr>
        <p:txBody>
          <a:bodyPr wrap="none" rtlCol="0">
            <a:spAutoFit/>
          </a:bodyPr>
          <a:p>
            <a:pPr algn="ctr"/>
            <a:r>
              <a:rPr lang="en-US" sz="2400" b="1">
                <a:latin typeface="Roboto" panose="02000000000000000000" charset="0"/>
                <a:cs typeface="Roboto" panose="02000000000000000000" charset="0"/>
              </a:rPr>
              <a:t>PERFORMANCE </a:t>
            </a:r>
            <a:r>
              <a:rPr lang="en-US" sz="2400" b="1">
                <a:latin typeface="Source Sans Pro ExtraLight" panose="020B0303030403020204" charset="0"/>
                <a:cs typeface="Source Sans Pro ExtraLight" panose="020B0303030403020204" charset="0"/>
              </a:rPr>
              <a:t>EFFICIENCY</a:t>
            </a:r>
            <a:endParaRPr lang="en-US" sz="2400">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pic>
        <p:nvPicPr>
          <p:cNvPr id="6" name="Picture 1"/>
          <p:cNvPicPr>
            <a:picLocks noChangeAspect="1"/>
          </p:cNvPicPr>
          <p:nvPr>
            <p:ph idx="1"/>
          </p:nvPr>
        </p:nvPicPr>
        <p:blipFill>
          <a:blip r:embed="rId1"/>
          <a:stretch>
            <a:fillRect/>
          </a:stretch>
        </p:blipFill>
        <p:spPr>
          <a:xfrm>
            <a:off x="3569335" y="1332865"/>
            <a:ext cx="4624705" cy="2602865"/>
          </a:xfrm>
          <a:prstGeom prst="rect">
            <a:avLst/>
          </a:prstGeom>
          <a:noFill/>
          <a:ln>
            <a:noFill/>
          </a:ln>
        </p:spPr>
      </p:pic>
      <p:sp>
        <p:nvSpPr>
          <p:cNvPr id="2" name="Text Box 1"/>
          <p:cNvSpPr txBox="1"/>
          <p:nvPr/>
        </p:nvSpPr>
        <p:spPr>
          <a:xfrm>
            <a:off x="739140" y="4361815"/>
            <a:ext cx="9713595" cy="1198880"/>
          </a:xfrm>
          <a:prstGeom prst="rect">
            <a:avLst/>
          </a:prstGeom>
          <a:noFill/>
        </p:spPr>
        <p:txBody>
          <a:bodyPr wrap="square" rtlCol="0">
            <a:spAutoFit/>
          </a:bodyPr>
          <a:p>
            <a:pPr algn="just"/>
            <a:r>
              <a:rPr lang="en-GB" altLang="en-US"/>
              <a:t>Pengujian ini dilakukan dengan menghitung rata-rata skor semua halaman dan waktu respon yang diujikan menggunakan GTMetrix. Hasil yang diperoleh rata-rata semua halaman adalah 70%. kemudian rata-rata respon pemuatan penuh tiap halaman ada 2,4 detik. Nilai ini menunjukkan performance efficiency sistem ini memperoleh nilai yang baik.</a:t>
            </a:r>
            <a:endParaRPr lang="en-GB"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p:txBody>
          <a:bodyPr/>
          <a:p>
            <a:endParaRPr lang="en-US"/>
          </a:p>
        </p:txBody>
      </p:sp>
      <p:sp>
        <p:nvSpPr>
          <p:cNvPr id="7" name="Oval 6"/>
          <p:cNvSpPr/>
          <p:nvPr/>
        </p:nvSpPr>
        <p:spPr>
          <a:xfrm>
            <a:off x="-793750" y="-50863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400935" cy="398780"/>
          </a:xfrm>
          <a:prstGeom prst="rect">
            <a:avLst/>
          </a:prstGeom>
          <a:noFill/>
        </p:spPr>
        <p:txBody>
          <a:bodyPr wrap="none" rtlCol="0">
            <a:spAutoFit/>
          </a:bodyPr>
          <a:p>
            <a:r>
              <a:rPr lang="en-US" sz="2000" b="1">
                <a:latin typeface="Roboto" panose="02000000000000000000" charset="0"/>
                <a:cs typeface="Roboto" panose="02000000000000000000" charset="0"/>
              </a:rPr>
              <a:t>PENGUJIAN </a:t>
            </a:r>
            <a:r>
              <a:rPr lang="en-US" sz="2000" b="1">
                <a:latin typeface="Source Sans Pro ExtraLight" panose="020B0303030403020204" charset="0"/>
                <a:cs typeface="Source Sans Pro ExtraLight" panose="020B0303030403020204" charset="0"/>
              </a:rPr>
              <a:t>SISTEM</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340100"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990783" y="872490"/>
            <a:ext cx="1929765" cy="460375"/>
          </a:xfrm>
          <a:prstGeom prst="rect">
            <a:avLst/>
          </a:prstGeom>
          <a:noFill/>
        </p:spPr>
        <p:txBody>
          <a:bodyPr wrap="none" rtlCol="0">
            <a:spAutoFit/>
          </a:bodyPr>
          <a:p>
            <a:pPr algn="ctr"/>
            <a:r>
              <a:rPr lang="en-US" sz="2400" b="1">
                <a:latin typeface="Roboto" panose="02000000000000000000" charset="0"/>
                <a:cs typeface="Roboto" panose="02000000000000000000" charset="0"/>
              </a:rPr>
              <a:t>PORTA</a:t>
            </a:r>
            <a:r>
              <a:rPr lang="en-US" sz="2400" b="1">
                <a:latin typeface="Source Sans Pro ExtraLight" panose="020B0303030403020204" charset="0"/>
                <a:cs typeface="Source Sans Pro ExtraLight" panose="020B0303030403020204" charset="0"/>
              </a:rPr>
              <a:t>BILITY</a:t>
            </a:r>
            <a:endParaRPr lang="en-US" sz="2400" b="1">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graphicFrame>
        <p:nvGraphicFramePr>
          <p:cNvPr id="3" name="Table 2"/>
          <p:cNvGraphicFramePr/>
          <p:nvPr/>
        </p:nvGraphicFramePr>
        <p:xfrm>
          <a:off x="6096000" y="1426083"/>
          <a:ext cx="0" cy="4469765"/>
        </p:xfrm>
        <a:graphic>
          <a:graphicData uri="http://schemas.openxmlformats.org/drawingml/2006/table">
            <a:tbl>
              <a:tblPr firstRow="1" bandRow="1">
                <a:tableStyleId>{5940675A-B579-460E-94D1-54222C63F5DA}</a:tableStyleId>
              </a:tblPr>
              <a:tblGrid>
                <a:gridCol w="0"/>
                <a:gridCol w="0"/>
                <a:gridCol w="0"/>
                <a:gridCol w="0"/>
                <a:gridCol w="0"/>
              </a:tblGrid>
              <a:tr h="509270">
                <a:tc>
                  <a:txBody>
                    <a:bodyPr/>
                    <a:p>
                      <a:pPr indent="0">
                        <a:buNone/>
                      </a:pPr>
                      <a:r>
                        <a:rPr lang="en-US" sz="400" b="1">
                          <a:latin typeface="Times New Roman" panose="02020603050405020304" pitchFamily="18" charset="0"/>
                          <a:cs typeface="Times New Roman" panose="02020603050405020304" pitchFamily="18" charset="0"/>
                        </a:rPr>
                        <a:t>No</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Perangkat</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Browser</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Berhasil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Gagal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4460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Laptop Lenovo Legion Y520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01854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Readmi A7</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962025">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iPhone 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2575">
                <a:tc gridSpan="3">
                  <a:txBody>
                    <a:bodyPr/>
                    <a:p>
                      <a:pPr indent="0" algn="ctr">
                        <a:buNone/>
                      </a:pPr>
                      <a:r>
                        <a:rPr lang="en-US" sz="400" b="0">
                          <a:latin typeface="Times New Roman" panose="02020603050405020304" pitchFamily="18" charset="0"/>
                          <a:cs typeface="Times New Roman" panose="02020603050405020304" pitchFamily="18" charset="0"/>
                        </a:rPr>
                        <a:t>Total</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3</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0">
                <a:tc gridSpan="3">
                  <a:txBody>
                    <a:bodyPr/>
                    <a:p>
                      <a:pPr indent="0" algn="ctr">
                        <a:buNone/>
                      </a:pPr>
                      <a:r>
                        <a:rPr lang="en-US" sz="400" b="0">
                          <a:latin typeface="Times New Roman" panose="02020603050405020304" pitchFamily="18" charset="0"/>
                          <a:cs typeface="Times New Roman" panose="02020603050405020304" pitchFamily="18" charset="0"/>
                        </a:rPr>
                        <a:t>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452755">
                <a:tc gridSpan="3">
                  <a:txBody>
                    <a:bodyPr/>
                    <a:p>
                      <a:pPr indent="0" algn="ctr">
                        <a:buNone/>
                      </a:pPr>
                      <a:r>
                        <a:rPr lang="en-US" sz="400" b="0">
                          <a:latin typeface="Times New Roman" panose="02020603050405020304" pitchFamily="18" charset="0"/>
                          <a:cs typeface="Times New Roman" panose="02020603050405020304" pitchFamily="18" charset="0"/>
                        </a:rPr>
                        <a:t>Kategori</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Baik</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graphicFrame>
        <p:nvGraphicFramePr>
          <p:cNvPr id="9" name="Content Placeholder 8"/>
          <p:cNvGraphicFramePr/>
          <p:nvPr>
            <p:ph idx="1"/>
          </p:nvPr>
        </p:nvGraphicFramePr>
        <p:xfrm>
          <a:off x="838200" y="1825625"/>
          <a:ext cx="10384790" cy="3291840"/>
        </p:xfrm>
        <a:graphic>
          <a:graphicData uri="http://schemas.openxmlformats.org/drawingml/2006/table">
            <a:tbl>
              <a:tblPr firstRow="1" bandRow="1">
                <a:tableStyleId>{5940675A-B579-460E-94D1-54222C63F5DA}</a:tableStyleId>
              </a:tblPr>
              <a:tblGrid>
                <a:gridCol w="700405"/>
                <a:gridCol w="4130040"/>
                <a:gridCol w="2414905"/>
                <a:gridCol w="1564005"/>
                <a:gridCol w="1575435"/>
              </a:tblGrid>
              <a:tr h="468630">
                <a:tc>
                  <a:txBody>
                    <a:bodyPr/>
                    <a:p>
                      <a:pPr indent="0">
                        <a:buNone/>
                      </a:pPr>
                      <a:r>
                        <a:rPr lang="en-US" sz="2400" b="1">
                          <a:solidFill>
                            <a:schemeClr val="bg1"/>
                          </a:solidFill>
                          <a:latin typeface="Calibri" panose="020F0502020204030204" charset="0"/>
                          <a:cs typeface="Calibri" panose="020F0502020204030204" charset="0"/>
                        </a:rPr>
                        <a:t>No</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rgbClr val="00B050"/>
                    </a:solidFill>
                  </a:tcPr>
                </a:tc>
                <a:tc>
                  <a:txBody>
                    <a:bodyPr/>
                    <a:p>
                      <a:pPr indent="0">
                        <a:buNone/>
                      </a:pPr>
                      <a:r>
                        <a:rPr lang="en-US" sz="2400" b="1">
                          <a:solidFill>
                            <a:schemeClr val="bg1"/>
                          </a:solidFill>
                          <a:latin typeface="Calibri" panose="020F0502020204030204" charset="0"/>
                          <a:cs typeface="Calibri" panose="020F0502020204030204" charset="0"/>
                        </a:rPr>
                        <a:t>Perangkat</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rgbClr val="00B050"/>
                    </a:solidFill>
                  </a:tcPr>
                </a:tc>
                <a:tc>
                  <a:txBody>
                    <a:bodyPr/>
                    <a:p>
                      <a:pPr indent="0">
                        <a:buNone/>
                      </a:pPr>
                      <a:r>
                        <a:rPr lang="en-US" sz="2400" b="1">
                          <a:solidFill>
                            <a:schemeClr val="bg1"/>
                          </a:solidFill>
                          <a:latin typeface="Calibri" panose="020F0502020204030204" charset="0"/>
                          <a:cs typeface="Calibri" panose="020F0502020204030204" charset="0"/>
                        </a:rPr>
                        <a:t>Browser</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rgbClr val="00B050"/>
                    </a:solidFill>
                  </a:tcPr>
                </a:tc>
                <a:tc>
                  <a:txBody>
                    <a:bodyPr/>
                    <a:p>
                      <a:pPr indent="0">
                        <a:buNone/>
                      </a:pPr>
                      <a:r>
                        <a:rPr lang="en-US" sz="2400" b="1">
                          <a:solidFill>
                            <a:schemeClr val="bg1"/>
                          </a:solidFill>
                          <a:latin typeface="Calibri" panose="020F0502020204030204" charset="0"/>
                          <a:cs typeface="Calibri" panose="020F0502020204030204" charset="0"/>
                        </a:rPr>
                        <a:t>Berhasil</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rgbClr val="00B050"/>
                    </a:solidFill>
                  </a:tcPr>
                </a:tc>
                <a:tc>
                  <a:txBody>
                    <a:bodyPr/>
                    <a:p>
                      <a:pPr indent="0">
                        <a:buNone/>
                      </a:pPr>
                      <a:r>
                        <a:rPr lang="en-US" sz="2400" b="1">
                          <a:solidFill>
                            <a:schemeClr val="bg1"/>
                          </a:solidFill>
                          <a:latin typeface="Calibri" panose="020F0502020204030204" charset="0"/>
                          <a:cs typeface="Calibri" panose="020F0502020204030204" charset="0"/>
                        </a:rPr>
                        <a:t>Gagal</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rgbClr val="00B050"/>
                    </a:solidFill>
                  </a:tcPr>
                </a:tc>
              </a:tr>
              <a:tr h="481965">
                <a:tc>
                  <a:txBody>
                    <a:bodyPr/>
                    <a:p>
                      <a:pPr indent="0">
                        <a:buNone/>
                      </a:pPr>
                      <a:r>
                        <a:rPr lang="en-US" sz="2400" b="0">
                          <a:latin typeface="Calibri" panose="020F0502020204030204" charset="0"/>
                          <a:ea typeface="Times New Roman" panose="02020603050405020304" pitchFamily="18" charset="0"/>
                          <a:cs typeface="Calibri" panose="020F0502020204030204" charset="0"/>
                        </a:rPr>
                        <a:t>1</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Laptop Lenovo Legion Y520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Chrome</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1</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467995">
                <a:tc>
                  <a:txBody>
                    <a:bodyPr/>
                    <a:p>
                      <a:pPr indent="0">
                        <a:buNone/>
                      </a:pPr>
                      <a:r>
                        <a:rPr lang="en-US" sz="2400" b="0">
                          <a:latin typeface="Calibri" panose="020F0502020204030204" charset="0"/>
                          <a:ea typeface="Times New Roman" panose="02020603050405020304" pitchFamily="18" charset="0"/>
                          <a:cs typeface="Calibri" panose="020F0502020204030204" charset="0"/>
                        </a:rPr>
                        <a:t>2</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Smartphone Readmi A7</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Chrome</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1</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468630">
                <a:tc>
                  <a:txBody>
                    <a:bodyPr/>
                    <a:p>
                      <a:pPr indent="0">
                        <a:buNone/>
                      </a:pPr>
                      <a:r>
                        <a:rPr lang="en-US" sz="2400" b="0">
                          <a:latin typeface="Calibri" panose="020F0502020204030204" charset="0"/>
                          <a:ea typeface="Times New Roman" panose="02020603050405020304" pitchFamily="18" charset="0"/>
                          <a:cs typeface="Calibri" panose="020F0502020204030204" charset="0"/>
                        </a:rPr>
                        <a:t>3</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Smartphone iPhone X</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Chrome</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1</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467995">
                <a:tc gridSpan="3">
                  <a:txBody>
                    <a:bodyPr/>
                    <a:p>
                      <a:pPr indent="0" algn="ctr">
                        <a:buNone/>
                      </a:pPr>
                      <a:r>
                        <a:rPr lang="en-US" sz="2400" b="0">
                          <a:latin typeface="Calibri" panose="020F0502020204030204" charset="0"/>
                          <a:cs typeface="Calibri" panose="020F0502020204030204" charset="0"/>
                        </a:rPr>
                        <a:t>Total</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hMerge="1">
                  <a:tcPr>
                    <a:lnT w="12700" cap="flat">
                      <a:solidFill>
                        <a:schemeClr val="tx1"/>
                      </a:solidFill>
                      <a:prstDash val="solid"/>
                    </a:lnT>
                    <a:lnB w="12700" cap="flat">
                      <a:solidFill>
                        <a:schemeClr val="tx1"/>
                      </a:solidFill>
                      <a:prstDash val="solid"/>
                    </a:lnB>
                  </a:tcPr>
                </a:tc>
                <a:tc hMerge="1">
                  <a:tcPr>
                    <a:lnR w="12700">
                      <a:solidFill>
                        <a:schemeClr val="tx1"/>
                      </a:solidFill>
                      <a:prstDash val="solid"/>
                    </a:lnR>
                    <a:lnT w="12700" cap="flat">
                      <a:solidFill>
                        <a:schemeClr val="tx1"/>
                      </a:solidFill>
                      <a:prstDash val="solid"/>
                    </a:lnT>
                    <a:lnB w="12700" cap="flat">
                      <a:solidFill>
                        <a:schemeClr val="tx1"/>
                      </a:solidFill>
                      <a:prstDash val="solid"/>
                    </a:lnB>
                  </a:tcPr>
                </a:tc>
                <a:tc>
                  <a:txBody>
                    <a:bodyPr/>
                    <a:p>
                      <a:pPr indent="0">
                        <a:buNone/>
                      </a:pPr>
                      <a:r>
                        <a:rPr lang="en-US" sz="2400" b="0">
                          <a:latin typeface="Calibri" panose="020F0502020204030204" charset="0"/>
                          <a:cs typeface="Calibri" panose="020F0502020204030204" charset="0"/>
                        </a:rPr>
                        <a:t>3</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468630">
                <a:tc gridSpan="3">
                  <a:txBody>
                    <a:bodyPr/>
                    <a:p>
                      <a:pPr indent="0" algn="ctr">
                        <a:buNone/>
                      </a:pPr>
                      <a:r>
                        <a:rPr lang="en-US" sz="2400" b="0">
                          <a:latin typeface="Calibri" panose="020F0502020204030204" charset="0"/>
                          <a:cs typeface="Calibri" panose="020F0502020204030204" charset="0"/>
                        </a:rPr>
                        <a:t>X</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hMerge="1">
                  <a:tcPr>
                    <a:lnT w="12700" cap="flat">
                      <a:solidFill>
                        <a:schemeClr val="tx1"/>
                      </a:solidFill>
                      <a:prstDash val="solid"/>
                    </a:lnT>
                    <a:lnB w="12700" cap="flat">
                      <a:solidFill>
                        <a:schemeClr val="tx1"/>
                      </a:solidFill>
                      <a:prstDash val="solid"/>
                    </a:lnB>
                  </a:tcPr>
                </a:tc>
                <a:tc hMerge="1">
                  <a:tcPr>
                    <a:lnR w="12700">
                      <a:solidFill>
                        <a:schemeClr val="tx1"/>
                      </a:solidFill>
                      <a:prstDash val="solid"/>
                    </a:lnR>
                    <a:lnT w="12700" cap="flat">
                      <a:solidFill>
                        <a:schemeClr val="tx1"/>
                      </a:solidFill>
                      <a:prstDash val="solid"/>
                    </a:lnT>
                    <a:lnB w="12700" cap="flat">
                      <a:solidFill>
                        <a:schemeClr val="tx1"/>
                      </a:solidFill>
                      <a:prstDash val="solid"/>
                    </a:lnB>
                  </a:tcPr>
                </a:tc>
                <a:tc>
                  <a:txBody>
                    <a:bodyPr/>
                    <a:p>
                      <a:pPr indent="0">
                        <a:buNone/>
                      </a:pPr>
                      <a:r>
                        <a:rPr lang="en-US" sz="2400" b="0">
                          <a:latin typeface="Calibri" panose="020F0502020204030204" charset="0"/>
                          <a:cs typeface="Calibri" panose="020F0502020204030204" charset="0"/>
                        </a:rPr>
                        <a:t>1</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467995">
                <a:tc gridSpan="3">
                  <a:txBody>
                    <a:bodyPr/>
                    <a:p>
                      <a:pPr indent="0" algn="ctr">
                        <a:buNone/>
                      </a:pPr>
                      <a:r>
                        <a:rPr lang="en-US" sz="2400" b="0">
                          <a:latin typeface="Calibri" panose="020F0502020204030204" charset="0"/>
                          <a:cs typeface="Calibri" panose="020F0502020204030204" charset="0"/>
                        </a:rPr>
                        <a:t>Kategori</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hMerge="1">
                  <a:tcPr>
                    <a:lnT w="12700" cap="flat">
                      <a:solidFill>
                        <a:schemeClr val="tx1"/>
                      </a:solidFill>
                      <a:prstDash val="solid"/>
                    </a:lnT>
                    <a:lnB w="12700" cap="flat">
                      <a:solidFill>
                        <a:schemeClr val="tx1"/>
                      </a:solidFill>
                      <a:prstDash val="solid"/>
                    </a:lnB>
                  </a:tcPr>
                </a:tc>
                <a:tc hMerge="1">
                  <a:tcPr>
                    <a:lnR w="12700">
                      <a:solidFill>
                        <a:schemeClr val="tx1"/>
                      </a:solidFill>
                      <a:prstDash val="solid"/>
                    </a:lnR>
                    <a:lnT w="12700" cap="flat">
                      <a:solidFill>
                        <a:schemeClr val="tx1"/>
                      </a:solidFill>
                      <a:prstDash val="solid"/>
                    </a:lnT>
                    <a:lnB w="12700" cap="flat">
                      <a:solidFill>
                        <a:schemeClr val="tx1"/>
                      </a:solidFill>
                      <a:prstDash val="solid"/>
                    </a:lnB>
                  </a:tcPr>
                </a:tc>
                <a:tc>
                  <a:txBody>
                    <a:bodyPr/>
                    <a:p>
                      <a:pPr indent="0">
                        <a:buNone/>
                      </a:pPr>
                      <a:r>
                        <a:rPr lang="en-GB" altLang="en-US" sz="2400" b="0">
                          <a:latin typeface="Calibri" panose="020F0502020204030204" charset="0"/>
                          <a:ea typeface="Times New Roman" panose="02020603050405020304" pitchFamily="18" charset="0"/>
                          <a:cs typeface="Calibri" panose="020F0502020204030204" charset="0"/>
                        </a:rPr>
                        <a:t>Layak</a:t>
                      </a:r>
                      <a:endParaRPr lang="en-GB" alt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400935" cy="398780"/>
          </a:xfrm>
          <a:prstGeom prst="rect">
            <a:avLst/>
          </a:prstGeom>
          <a:noFill/>
        </p:spPr>
        <p:txBody>
          <a:bodyPr wrap="none" rtlCol="0">
            <a:spAutoFit/>
          </a:bodyPr>
          <a:p>
            <a:r>
              <a:rPr lang="en-US" sz="2000" b="1">
                <a:latin typeface="Roboto" panose="02000000000000000000" charset="0"/>
                <a:cs typeface="Roboto" panose="02000000000000000000" charset="0"/>
              </a:rPr>
              <a:t>PENGUJIAN </a:t>
            </a:r>
            <a:r>
              <a:rPr lang="en-US" sz="2000" b="1">
                <a:latin typeface="Source Sans Pro ExtraLight" panose="020B0303030403020204" charset="0"/>
                <a:cs typeface="Source Sans Pro ExtraLight" panose="020B0303030403020204" charset="0"/>
              </a:rPr>
              <a:t>SISTEM</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340100"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947286" y="872490"/>
            <a:ext cx="2016760" cy="460375"/>
          </a:xfrm>
          <a:prstGeom prst="rect">
            <a:avLst/>
          </a:prstGeom>
          <a:noFill/>
        </p:spPr>
        <p:txBody>
          <a:bodyPr wrap="none" rtlCol="0">
            <a:spAutoFit/>
          </a:bodyPr>
          <a:p>
            <a:pPr algn="ctr"/>
            <a:r>
              <a:rPr lang="en-US" sz="2400" b="1">
                <a:latin typeface="Roboto" panose="02000000000000000000" charset="0"/>
                <a:cs typeface="Roboto" panose="02000000000000000000" charset="0"/>
              </a:rPr>
              <a:t>PEM</a:t>
            </a:r>
            <a:r>
              <a:rPr lang="en-US" sz="2400" b="1">
                <a:latin typeface="Source Sans Pro ExtraLight" panose="020B0303030403020204" charset="0"/>
                <a:cs typeface="Source Sans Pro ExtraLight" panose="020B0303030403020204" charset="0"/>
              </a:rPr>
              <a:t>BAHASAN</a:t>
            </a:r>
            <a:endParaRPr lang="en-US" sz="2400" b="1">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graphicFrame>
        <p:nvGraphicFramePr>
          <p:cNvPr id="3" name="Table 2"/>
          <p:cNvGraphicFramePr/>
          <p:nvPr/>
        </p:nvGraphicFramePr>
        <p:xfrm>
          <a:off x="6096000" y="1426083"/>
          <a:ext cx="0" cy="4469765"/>
        </p:xfrm>
        <a:graphic>
          <a:graphicData uri="http://schemas.openxmlformats.org/drawingml/2006/table">
            <a:tbl>
              <a:tblPr firstRow="1" bandRow="1">
                <a:tableStyleId>{5940675A-B579-460E-94D1-54222C63F5DA}</a:tableStyleId>
              </a:tblPr>
              <a:tblGrid>
                <a:gridCol w="0"/>
                <a:gridCol w="0"/>
                <a:gridCol w="0"/>
                <a:gridCol w="0"/>
                <a:gridCol w="0"/>
              </a:tblGrid>
              <a:tr h="509270">
                <a:tc>
                  <a:txBody>
                    <a:bodyPr/>
                    <a:p>
                      <a:pPr indent="0">
                        <a:buNone/>
                      </a:pPr>
                      <a:r>
                        <a:rPr lang="en-US" sz="400" b="1">
                          <a:latin typeface="Times New Roman" panose="02020603050405020304" pitchFamily="18" charset="0"/>
                          <a:cs typeface="Times New Roman" panose="02020603050405020304" pitchFamily="18" charset="0"/>
                        </a:rPr>
                        <a:t>No</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Perangkat</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Browser</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Berhasil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Gagal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4460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Laptop Lenovo Legion Y520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01854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Readmi A7</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962025">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iPhone 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2575">
                <a:tc gridSpan="3">
                  <a:txBody>
                    <a:bodyPr/>
                    <a:p>
                      <a:pPr indent="0" algn="ctr">
                        <a:buNone/>
                      </a:pPr>
                      <a:r>
                        <a:rPr lang="en-US" sz="400" b="0">
                          <a:latin typeface="Times New Roman" panose="02020603050405020304" pitchFamily="18" charset="0"/>
                          <a:cs typeface="Times New Roman" panose="02020603050405020304" pitchFamily="18" charset="0"/>
                        </a:rPr>
                        <a:t>Total</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3</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0">
                <a:tc gridSpan="3">
                  <a:txBody>
                    <a:bodyPr/>
                    <a:p>
                      <a:pPr indent="0" algn="ctr">
                        <a:buNone/>
                      </a:pPr>
                      <a:r>
                        <a:rPr lang="en-US" sz="400" b="0">
                          <a:latin typeface="Times New Roman" panose="02020603050405020304" pitchFamily="18" charset="0"/>
                          <a:cs typeface="Times New Roman" panose="02020603050405020304" pitchFamily="18" charset="0"/>
                        </a:rPr>
                        <a:t>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452755">
                <a:tc gridSpan="3">
                  <a:txBody>
                    <a:bodyPr/>
                    <a:p>
                      <a:pPr indent="0" algn="ctr">
                        <a:buNone/>
                      </a:pPr>
                      <a:r>
                        <a:rPr lang="en-US" sz="400" b="0">
                          <a:latin typeface="Times New Roman" panose="02020603050405020304" pitchFamily="18" charset="0"/>
                          <a:cs typeface="Times New Roman" panose="02020603050405020304" pitchFamily="18" charset="0"/>
                        </a:rPr>
                        <a:t>Kategori</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Baik</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
        <p:nvSpPr>
          <p:cNvPr id="2" name="Text Box 1"/>
          <p:cNvSpPr txBox="1"/>
          <p:nvPr/>
        </p:nvSpPr>
        <p:spPr>
          <a:xfrm>
            <a:off x="1025525" y="1731645"/>
            <a:ext cx="9766935" cy="4399915"/>
          </a:xfrm>
          <a:prstGeom prst="rect">
            <a:avLst/>
          </a:prstGeom>
          <a:noFill/>
        </p:spPr>
        <p:txBody>
          <a:bodyPr wrap="square" rtlCol="0">
            <a:spAutoFit/>
          </a:bodyPr>
          <a:p>
            <a:pPr algn="just"/>
            <a:r>
              <a:rPr lang="en-US" sz="2800"/>
              <a:t>Mengacu pada kerangka pikir, kondisi awal yang diuraikan beberapa poin yaitu: banyaknya pengangguran, </a:t>
            </a:r>
            <a:r>
              <a:rPr lang="en-US" sz="2800" i="1"/>
              <a:t>skill </a:t>
            </a:r>
            <a:r>
              <a:rPr lang="en-US" sz="2800"/>
              <a:t>tidak terpublikasi, kebutuhan masyarakat yang tidak bisa dilakukan sendirian. Dari beberapa poin tersebut yang menjadi inti dari penelitian ini maka diberikan tindakan pengembangan sistem informasi skill publication and freelancer berbasis website. Dengan tindakan yang dilakukan, maka diharapkan memunculkan beberapa kondisi yaitu: </a:t>
            </a:r>
            <a:r>
              <a:rPr lang="en-GB" altLang="en-US" sz="2800"/>
              <a:t>memungkinkan untuk </a:t>
            </a:r>
            <a:r>
              <a:rPr lang="en-US" sz="2800"/>
              <a:t>mengurangi pengangguran, mempublikasikan skill orang-orang, membantu menyelesaikan kebutuhan masyarakat.</a:t>
            </a:r>
            <a:endParaRPr lang="en-US" sz="2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2508886" y="2397760"/>
            <a:ext cx="6971030" cy="1568450"/>
          </a:xfrm>
          <a:prstGeom prst="rect">
            <a:avLst/>
          </a:prstGeom>
          <a:noFill/>
        </p:spPr>
        <p:txBody>
          <a:bodyPr wrap="none" rtlCol="0">
            <a:spAutoFit/>
          </a:bodyPr>
          <a:p>
            <a:pPr algn="ctr"/>
            <a:r>
              <a:rPr lang="en-US" sz="4800" b="1">
                <a:latin typeface="Roboto" panose="02000000000000000000" charset="0"/>
                <a:cs typeface="Roboto" panose="02000000000000000000" charset="0"/>
              </a:rPr>
              <a:t>BAB V </a:t>
            </a:r>
            <a:endParaRPr lang="en-US" sz="4800" b="1">
              <a:latin typeface="Roboto" panose="02000000000000000000" charset="0"/>
              <a:cs typeface="Roboto" panose="02000000000000000000" charset="0"/>
            </a:endParaRPr>
          </a:p>
          <a:p>
            <a:pPr algn="ctr"/>
            <a:r>
              <a:rPr lang="en-US" sz="4800" b="1">
                <a:latin typeface="Roboto" panose="02000000000000000000" charset="0"/>
                <a:cs typeface="Roboto" panose="02000000000000000000" charset="0"/>
              </a:rPr>
              <a:t>KESIMPULAN </a:t>
            </a:r>
            <a:r>
              <a:rPr lang="en-US" sz="4800" b="1">
                <a:latin typeface="Source Sans Pro ExtraLight" panose="020B0303030403020204" charset="0"/>
                <a:cs typeface="Source Sans Pro ExtraLight" panose="020B0303030403020204" charset="0"/>
              </a:rPr>
              <a:t>DAN SARAN</a:t>
            </a:r>
            <a:endParaRPr lang="en-US" sz="4800" b="1">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
        <p:nvSpPr>
          <p:cNvPr id="5" name="Rectangle 4"/>
          <p:cNvSpPr/>
          <p:nvPr/>
        </p:nvSpPr>
        <p:spPr>
          <a:xfrm>
            <a:off x="6544945" y="3966210"/>
            <a:ext cx="2818130"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747010" cy="398780"/>
          </a:xfrm>
          <a:prstGeom prst="rect">
            <a:avLst/>
          </a:prstGeom>
          <a:noFill/>
        </p:spPr>
        <p:txBody>
          <a:bodyPr wrap="none" rtlCol="0">
            <a:spAutoFit/>
          </a:bodyPr>
          <a:p>
            <a:r>
              <a:rPr lang="en-US" sz="2000" b="1">
                <a:latin typeface="Roboto" panose="02000000000000000000" charset="0"/>
                <a:cs typeface="Roboto" panose="02000000000000000000" charset="0"/>
              </a:rPr>
              <a:t>KESIMPULAN &amp; </a:t>
            </a:r>
            <a:r>
              <a:rPr lang="en-US" sz="2000" b="1">
                <a:latin typeface="Source Sans Pro ExtraLight" panose="020B0303030403020204" charset="0"/>
                <a:cs typeface="Source Sans Pro ExtraLight" panose="020B0303030403020204" charset="0"/>
              </a:rPr>
              <a:t>SARAN</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340100"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521836" y="872490"/>
            <a:ext cx="2867660" cy="645160"/>
          </a:xfrm>
          <a:prstGeom prst="rect">
            <a:avLst/>
          </a:prstGeom>
          <a:noFill/>
        </p:spPr>
        <p:txBody>
          <a:bodyPr wrap="none" rtlCol="0">
            <a:spAutoFit/>
          </a:bodyPr>
          <a:p>
            <a:pPr algn="ctr"/>
            <a:r>
              <a:rPr lang="en-US" sz="3600" b="1">
                <a:latin typeface="Roboto" panose="02000000000000000000" charset="0"/>
                <a:cs typeface="Roboto" panose="02000000000000000000" charset="0"/>
              </a:rPr>
              <a:t>KESIMP</a:t>
            </a:r>
            <a:r>
              <a:rPr lang="en-US" sz="3600" b="1">
                <a:latin typeface="Source Sans Pro ExtraLight" panose="020B0303030403020204" charset="0"/>
                <a:cs typeface="Source Sans Pro ExtraLight" panose="020B0303030403020204" charset="0"/>
              </a:rPr>
              <a:t>ULAN</a:t>
            </a:r>
            <a:endParaRPr lang="en-US" sz="3600" b="1">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graphicFrame>
        <p:nvGraphicFramePr>
          <p:cNvPr id="3" name="Table 2"/>
          <p:cNvGraphicFramePr/>
          <p:nvPr/>
        </p:nvGraphicFramePr>
        <p:xfrm>
          <a:off x="6096000" y="1426083"/>
          <a:ext cx="0" cy="4469765"/>
        </p:xfrm>
        <a:graphic>
          <a:graphicData uri="http://schemas.openxmlformats.org/drawingml/2006/table">
            <a:tbl>
              <a:tblPr firstRow="1" bandRow="1">
                <a:tableStyleId>{5940675A-B579-460E-94D1-54222C63F5DA}</a:tableStyleId>
              </a:tblPr>
              <a:tblGrid>
                <a:gridCol w="0"/>
                <a:gridCol w="0"/>
                <a:gridCol w="0"/>
                <a:gridCol w="0"/>
                <a:gridCol w="0"/>
              </a:tblGrid>
              <a:tr h="509270">
                <a:tc>
                  <a:txBody>
                    <a:bodyPr/>
                    <a:p>
                      <a:pPr indent="0">
                        <a:buNone/>
                      </a:pPr>
                      <a:r>
                        <a:rPr lang="en-US" sz="400" b="1">
                          <a:latin typeface="Times New Roman" panose="02020603050405020304" pitchFamily="18" charset="0"/>
                          <a:cs typeface="Times New Roman" panose="02020603050405020304" pitchFamily="18" charset="0"/>
                        </a:rPr>
                        <a:t>No</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Perangkat</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Browser</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Berhasil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Gagal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4460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Laptop Lenovo Legion Y520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01854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Readmi A7</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962025">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iPhone 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2575">
                <a:tc gridSpan="3">
                  <a:txBody>
                    <a:bodyPr/>
                    <a:p>
                      <a:pPr indent="0" algn="ctr">
                        <a:buNone/>
                      </a:pPr>
                      <a:r>
                        <a:rPr lang="en-US" sz="400" b="0">
                          <a:latin typeface="Times New Roman" panose="02020603050405020304" pitchFamily="18" charset="0"/>
                          <a:cs typeface="Times New Roman" panose="02020603050405020304" pitchFamily="18" charset="0"/>
                        </a:rPr>
                        <a:t>Total</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3</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0">
                <a:tc gridSpan="3">
                  <a:txBody>
                    <a:bodyPr/>
                    <a:p>
                      <a:pPr indent="0" algn="ctr">
                        <a:buNone/>
                      </a:pPr>
                      <a:r>
                        <a:rPr lang="en-US" sz="400" b="0">
                          <a:latin typeface="Times New Roman" panose="02020603050405020304" pitchFamily="18" charset="0"/>
                          <a:cs typeface="Times New Roman" panose="02020603050405020304" pitchFamily="18" charset="0"/>
                        </a:rPr>
                        <a:t>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452755">
                <a:tc gridSpan="3">
                  <a:txBody>
                    <a:bodyPr/>
                    <a:p>
                      <a:pPr indent="0" algn="ctr">
                        <a:buNone/>
                      </a:pPr>
                      <a:r>
                        <a:rPr lang="en-US" sz="400" b="0">
                          <a:latin typeface="Times New Roman" panose="02020603050405020304" pitchFamily="18" charset="0"/>
                          <a:cs typeface="Times New Roman" panose="02020603050405020304" pitchFamily="18" charset="0"/>
                        </a:rPr>
                        <a:t>Kategori</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Baik</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
        <p:nvSpPr>
          <p:cNvPr id="2" name="Text Box 1"/>
          <p:cNvSpPr txBox="1"/>
          <p:nvPr/>
        </p:nvSpPr>
        <p:spPr>
          <a:xfrm>
            <a:off x="1419860" y="1880235"/>
            <a:ext cx="9398000" cy="2676525"/>
          </a:xfrm>
          <a:prstGeom prst="rect">
            <a:avLst/>
          </a:prstGeom>
          <a:noFill/>
        </p:spPr>
        <p:txBody>
          <a:bodyPr wrap="square" rtlCol="0">
            <a:spAutoFit/>
          </a:bodyPr>
          <a:p>
            <a:pPr marL="285750" indent="-285750" algn="just">
              <a:buFont typeface="Wingdings" panose="05000000000000000000" charset="0"/>
              <a:buChar char="v"/>
            </a:pPr>
            <a:r>
              <a:rPr lang="en-US" sz="2800"/>
              <a:t>Pengembangan sistem informasi skill publication and freelancer dikembangkan dengan model prototype dan sistem ini diberi nama bisanya.com.</a:t>
            </a:r>
            <a:endParaRPr lang="en-US" sz="2800"/>
          </a:p>
          <a:p>
            <a:pPr indent="0" algn="just">
              <a:buFont typeface="Wingdings" panose="05000000000000000000" charset="0"/>
              <a:buNone/>
            </a:pPr>
            <a:endParaRPr lang="en-US" sz="2800"/>
          </a:p>
          <a:p>
            <a:pPr marL="285750" indent="-285750" algn="just">
              <a:buFont typeface="Wingdings" panose="05000000000000000000" charset="0"/>
              <a:buChar char="v"/>
            </a:pPr>
            <a:r>
              <a:rPr lang="en-GB" altLang="en-US" sz="2800"/>
              <a:t>H</a:t>
            </a:r>
            <a:r>
              <a:rPr lang="en-US" sz="2800"/>
              <a:t>asil pengujian sistem bisanya.com berdasarkan standar kelayan ISO 25010 dinyatakan layak digunakan.</a:t>
            </a:r>
            <a:endParaRPr lang="en-US" sz="28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747010" cy="398780"/>
          </a:xfrm>
          <a:prstGeom prst="rect">
            <a:avLst/>
          </a:prstGeom>
          <a:noFill/>
        </p:spPr>
        <p:txBody>
          <a:bodyPr wrap="none" rtlCol="0">
            <a:spAutoFit/>
          </a:bodyPr>
          <a:p>
            <a:r>
              <a:rPr lang="en-US" sz="2000" b="1">
                <a:latin typeface="Roboto" panose="02000000000000000000" charset="0"/>
                <a:cs typeface="Roboto" panose="02000000000000000000" charset="0"/>
              </a:rPr>
              <a:t>KESIMPULAN &amp; </a:t>
            </a:r>
            <a:r>
              <a:rPr lang="en-US" sz="2000" b="1">
                <a:latin typeface="Source Sans Pro ExtraLight" panose="020B0303030403020204" charset="0"/>
                <a:cs typeface="Source Sans Pro ExtraLight" panose="020B0303030403020204" charset="0"/>
              </a:rPr>
              <a:t>SARAN</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340100"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160329" y="872490"/>
            <a:ext cx="1590675" cy="645160"/>
          </a:xfrm>
          <a:prstGeom prst="rect">
            <a:avLst/>
          </a:prstGeom>
          <a:noFill/>
        </p:spPr>
        <p:txBody>
          <a:bodyPr wrap="none" rtlCol="0">
            <a:spAutoFit/>
          </a:bodyPr>
          <a:p>
            <a:pPr algn="ctr"/>
            <a:r>
              <a:rPr lang="en-US" sz="3600" b="1">
                <a:latin typeface="Roboto" panose="02000000000000000000" charset="0"/>
                <a:cs typeface="Roboto" panose="02000000000000000000" charset="0"/>
              </a:rPr>
              <a:t>SAR</a:t>
            </a:r>
            <a:r>
              <a:rPr lang="en-US" sz="3600" b="1">
                <a:latin typeface="Source Sans Pro ExtraLight" panose="020B0303030403020204" charset="0"/>
                <a:cs typeface="Source Sans Pro ExtraLight" panose="020B0303030403020204" charset="0"/>
              </a:rPr>
              <a:t>AN</a:t>
            </a:r>
            <a:endParaRPr lang="en-US" sz="3600" b="1">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graphicFrame>
        <p:nvGraphicFramePr>
          <p:cNvPr id="3" name="Table 2"/>
          <p:cNvGraphicFramePr/>
          <p:nvPr/>
        </p:nvGraphicFramePr>
        <p:xfrm>
          <a:off x="6096000" y="1426083"/>
          <a:ext cx="0" cy="4469765"/>
        </p:xfrm>
        <a:graphic>
          <a:graphicData uri="http://schemas.openxmlformats.org/drawingml/2006/table">
            <a:tbl>
              <a:tblPr firstRow="1" bandRow="1">
                <a:tableStyleId>{5940675A-B579-460E-94D1-54222C63F5DA}</a:tableStyleId>
              </a:tblPr>
              <a:tblGrid>
                <a:gridCol w="0"/>
                <a:gridCol w="0"/>
                <a:gridCol w="0"/>
                <a:gridCol w="0"/>
                <a:gridCol w="0"/>
              </a:tblGrid>
              <a:tr h="509270">
                <a:tc>
                  <a:txBody>
                    <a:bodyPr/>
                    <a:p>
                      <a:pPr indent="0">
                        <a:buNone/>
                      </a:pPr>
                      <a:r>
                        <a:rPr lang="en-US" sz="400" b="1">
                          <a:latin typeface="Times New Roman" panose="02020603050405020304" pitchFamily="18" charset="0"/>
                          <a:cs typeface="Times New Roman" panose="02020603050405020304" pitchFamily="18" charset="0"/>
                        </a:rPr>
                        <a:t>No</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Perangkat</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Browser</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Berhasil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Gagal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4460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Laptop Lenovo Legion Y520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01854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Readmi A7</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962025">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iPhone 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2575">
                <a:tc gridSpan="3">
                  <a:txBody>
                    <a:bodyPr/>
                    <a:p>
                      <a:pPr indent="0" algn="ctr">
                        <a:buNone/>
                      </a:pPr>
                      <a:r>
                        <a:rPr lang="en-US" sz="400" b="0">
                          <a:latin typeface="Times New Roman" panose="02020603050405020304" pitchFamily="18" charset="0"/>
                          <a:cs typeface="Times New Roman" panose="02020603050405020304" pitchFamily="18" charset="0"/>
                        </a:rPr>
                        <a:t>Total</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3</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0">
                <a:tc gridSpan="3">
                  <a:txBody>
                    <a:bodyPr/>
                    <a:p>
                      <a:pPr indent="0" algn="ctr">
                        <a:buNone/>
                      </a:pPr>
                      <a:r>
                        <a:rPr lang="en-US" sz="400" b="0">
                          <a:latin typeface="Times New Roman" panose="02020603050405020304" pitchFamily="18" charset="0"/>
                          <a:cs typeface="Times New Roman" panose="02020603050405020304" pitchFamily="18" charset="0"/>
                        </a:rPr>
                        <a:t>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452755">
                <a:tc gridSpan="3">
                  <a:txBody>
                    <a:bodyPr/>
                    <a:p>
                      <a:pPr indent="0" algn="ctr">
                        <a:buNone/>
                      </a:pPr>
                      <a:r>
                        <a:rPr lang="en-US" sz="400" b="0">
                          <a:latin typeface="Times New Roman" panose="02020603050405020304" pitchFamily="18" charset="0"/>
                          <a:cs typeface="Times New Roman" panose="02020603050405020304" pitchFamily="18" charset="0"/>
                        </a:rPr>
                        <a:t>Kategori</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Baik</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
        <p:nvSpPr>
          <p:cNvPr id="2" name="Text Box 1"/>
          <p:cNvSpPr txBox="1"/>
          <p:nvPr/>
        </p:nvSpPr>
        <p:spPr>
          <a:xfrm>
            <a:off x="1397000" y="1485900"/>
            <a:ext cx="9398000" cy="3538220"/>
          </a:xfrm>
          <a:prstGeom prst="rect">
            <a:avLst/>
          </a:prstGeom>
          <a:noFill/>
        </p:spPr>
        <p:txBody>
          <a:bodyPr wrap="square" rtlCol="0">
            <a:spAutoFit/>
          </a:bodyPr>
          <a:p>
            <a:pPr marL="285750" indent="-285750" algn="just">
              <a:buFont typeface="Wingdings" panose="05000000000000000000" charset="0"/>
              <a:buChar char="v"/>
            </a:pPr>
            <a:r>
              <a:rPr lang="en-US" sz="2800"/>
              <a:t>Tetap menggunakan model pengembangan prototype dengan penambahan fitur chat, pemberitahuan email, dan notifikasi ke perangkat.</a:t>
            </a:r>
            <a:endParaRPr lang="en-US" sz="2800"/>
          </a:p>
          <a:p>
            <a:pPr marL="285750" indent="-285750" algn="just">
              <a:buFont typeface="Wingdings" panose="05000000000000000000" charset="0"/>
              <a:buChar char="v"/>
            </a:pPr>
            <a:endParaRPr lang="en-US" sz="2800"/>
          </a:p>
          <a:p>
            <a:pPr marL="285750" indent="-285750" algn="just">
              <a:buFont typeface="Wingdings" panose="05000000000000000000" charset="0"/>
              <a:buChar char="v"/>
            </a:pPr>
            <a:endParaRPr lang="en-US" sz="2800"/>
          </a:p>
          <a:p>
            <a:pPr marL="285750" indent="-285750" algn="just">
              <a:buFont typeface="Wingdings" panose="05000000000000000000" charset="0"/>
              <a:buChar char="v"/>
            </a:pPr>
            <a:r>
              <a:rPr lang="en-US" sz="2800"/>
              <a:t>Penambahan aspek pengujian yang ada pada ISO 25010 yang belum diujikan saat ini yaitu </a:t>
            </a:r>
            <a:r>
              <a:rPr lang="en-US" sz="2800" i="1"/>
              <a:t>compability, reliability, maintainability, dan security.</a:t>
            </a:r>
            <a:endParaRPr lang="en-US" sz="2800" i="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b="1">
                <a:latin typeface="Roboto Black" panose="02000000000000000000" charset="0"/>
                <a:cs typeface="Roboto Black" panose="02000000000000000000" charset="0"/>
              </a:rPr>
              <a:t>REVISI PADA UJIAN HASIL</a:t>
            </a:r>
            <a:endParaRPr lang="en-GB" altLang="en-US" b="1">
              <a:latin typeface="Roboto Black" panose="02000000000000000000" charset="0"/>
              <a:cs typeface="Roboto Black" panose="02000000000000000000" charset="0"/>
            </a:endParaRPr>
          </a:p>
        </p:txBody>
      </p:sp>
      <p:sp>
        <p:nvSpPr>
          <p:cNvPr id="10" name="Oval 9"/>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671830" y="1691005"/>
            <a:ext cx="10454640" cy="1715770"/>
          </a:xfrm>
          <a:prstGeom prst="rect">
            <a:avLst/>
          </a:prstGeom>
          <a:noFill/>
        </p:spPr>
        <p:txBody>
          <a:bodyPr wrap="square" rtlCol="0">
            <a:spAutoFit/>
          </a:bodyPr>
          <a:p>
            <a:pPr indent="0">
              <a:lnSpc>
                <a:spcPct val="110000"/>
              </a:lnSpc>
              <a:buFont typeface="Wingdings" panose="05000000000000000000" charset="0"/>
              <a:buNone/>
            </a:pPr>
            <a:r>
              <a:rPr lang="en-GB" altLang="en-US" sz="4000" b="1">
                <a:solidFill>
                  <a:srgbClr val="00B050"/>
                </a:solidFill>
                <a:sym typeface="+mn-ea"/>
              </a:rPr>
              <a:t>PEMBIMBING I</a:t>
            </a:r>
            <a:endParaRPr lang="en-GB" altLang="en-US" sz="2800"/>
          </a:p>
          <a:p>
            <a:pPr marL="285750" indent="-285750">
              <a:lnSpc>
                <a:spcPct val="110000"/>
              </a:lnSpc>
              <a:buFont typeface="Wingdings" panose="05000000000000000000" charset="0"/>
              <a:buChar char="v"/>
            </a:pPr>
            <a:r>
              <a:rPr lang="en-GB" altLang="en-US" sz="2800"/>
              <a:t>Alasan mengapa tidak dikomersialkan</a:t>
            </a:r>
            <a:endParaRPr lang="en-GB" altLang="en-US" sz="2800"/>
          </a:p>
          <a:p>
            <a:pPr marL="285750" indent="-285750">
              <a:lnSpc>
                <a:spcPct val="110000"/>
              </a:lnSpc>
              <a:buFont typeface="Wingdings" panose="05000000000000000000" charset="0"/>
              <a:buChar char="v"/>
            </a:pPr>
            <a:r>
              <a:rPr lang="en-GB" altLang="en-US" sz="2800"/>
              <a:t>Kondisi akhir kerangka pikir diganti</a:t>
            </a:r>
            <a:endParaRPr lang="en-GB" altLang="en-US" sz="2800"/>
          </a:p>
        </p:txBody>
      </p:sp>
      <p:sp>
        <p:nvSpPr>
          <p:cNvPr id="14" name="Text Box 13"/>
          <p:cNvSpPr txBox="1"/>
          <p:nvPr/>
        </p:nvSpPr>
        <p:spPr>
          <a:xfrm>
            <a:off x="671830" y="3977005"/>
            <a:ext cx="10454640" cy="1242060"/>
          </a:xfrm>
          <a:prstGeom prst="rect">
            <a:avLst/>
          </a:prstGeom>
          <a:noFill/>
        </p:spPr>
        <p:txBody>
          <a:bodyPr wrap="square" rtlCol="0">
            <a:spAutoFit/>
          </a:bodyPr>
          <a:p>
            <a:pPr indent="0">
              <a:lnSpc>
                <a:spcPct val="110000"/>
              </a:lnSpc>
              <a:buFont typeface="Wingdings" panose="05000000000000000000" charset="0"/>
              <a:buNone/>
            </a:pPr>
            <a:r>
              <a:rPr lang="en-GB" altLang="en-US" sz="4000" b="1">
                <a:solidFill>
                  <a:srgbClr val="00B050"/>
                </a:solidFill>
                <a:sym typeface="+mn-ea"/>
              </a:rPr>
              <a:t>PEMBIMBING II</a:t>
            </a:r>
            <a:endParaRPr lang="en-GB" altLang="en-US" sz="2800"/>
          </a:p>
          <a:p>
            <a:pPr marL="285750" indent="-285750">
              <a:lnSpc>
                <a:spcPct val="110000"/>
              </a:lnSpc>
              <a:buFont typeface="Wingdings" panose="05000000000000000000" charset="0"/>
              <a:buChar char="v"/>
            </a:pPr>
            <a:r>
              <a:rPr lang="en-GB" altLang="en-US" sz="2800"/>
              <a:t>Selesaikan saran validasi dari validator sistem</a:t>
            </a:r>
            <a:endParaRPr lang="en-GB"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a:hlinkClick r:id="rId1" action="ppaction://hlinksldjump"/>
          </p:cNvPr>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013075" cy="1014730"/>
          </a:xfrm>
          <a:prstGeom prst="rect">
            <a:avLst/>
          </a:prstGeom>
          <a:noFill/>
        </p:spPr>
        <p:txBody>
          <a:bodyPr wrap="none" rtlCol="0">
            <a:spAutoFit/>
          </a:bodyPr>
          <a:p>
            <a:r>
              <a:rPr lang="en-US" sz="6000" b="1">
                <a:latin typeface="Source Sans Pro ExtraLight" panose="020B0303030403020204" charset="0"/>
                <a:cs typeface="Source Sans Pro ExtraLight" panose="020B0303030403020204" charset="0"/>
              </a:rPr>
              <a:t>ABS</a:t>
            </a:r>
            <a:r>
              <a:rPr lang="en-US" sz="6000">
                <a:latin typeface="Source Sans Pro ExtraLight" panose="020B0303030403020204" charset="0"/>
                <a:cs typeface="Source Sans Pro ExtraLight" panose="020B0303030403020204" charset="0"/>
              </a:rPr>
              <a:t>TRAK</a:t>
            </a:r>
            <a:endParaRPr lang="en-US" sz="6000">
              <a:latin typeface="Source Sans Pro ExtraLight" panose="020B0303030403020204" charset="0"/>
              <a:cs typeface="Source Sans Pro ExtraLight" panose="020B0303030403020204" charset="0"/>
            </a:endParaRPr>
          </a:p>
        </p:txBody>
      </p:sp>
      <p:sp>
        <p:nvSpPr>
          <p:cNvPr id="5" name="Rectangle 4"/>
          <p:cNvSpPr/>
          <p:nvPr/>
        </p:nvSpPr>
        <p:spPr>
          <a:xfrm>
            <a:off x="3108960" y="1087755"/>
            <a:ext cx="1638300" cy="755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552450" y="1485900"/>
            <a:ext cx="11087100" cy="5077460"/>
          </a:xfrm>
          <a:prstGeom prst="rect">
            <a:avLst/>
          </a:prstGeom>
          <a:noFill/>
        </p:spPr>
        <p:txBody>
          <a:bodyPr wrap="square" rtlCol="0">
            <a:spAutoFit/>
          </a:bodyPr>
          <a:p>
            <a:pPr algn="just"/>
            <a:r>
              <a:rPr lang="en-US" b="1"/>
              <a:t>Aswar Kasim, 1629041001, 2020. Pengembangan Sistem Informasi</a:t>
            </a:r>
            <a:r>
              <a:rPr lang="en-US" b="1" i="1"/>
              <a:t> Skill Publication and Freelancer</a:t>
            </a:r>
            <a:r>
              <a:rPr lang="en-US" b="1"/>
              <a:t> Berbasis </a:t>
            </a:r>
            <a:r>
              <a:rPr lang="en-US" b="1" i="1"/>
              <a:t>Website</a:t>
            </a:r>
            <a:r>
              <a:rPr lang="en-US" b="1"/>
              <a:t>. Pendidikan Teknik Elektro, Fakultas Teknik, Universitas Negeri Makassar. Pembimbing : Aminuddin Bakry dan Udin Sidik Sidin.</a:t>
            </a:r>
            <a:endParaRPr lang="en-US"/>
          </a:p>
          <a:p>
            <a:pPr algn="just"/>
            <a:endParaRPr lang="en-US"/>
          </a:p>
          <a:p>
            <a:pPr algn="just"/>
            <a:r>
              <a:rPr lang="en-US"/>
              <a:t>Penelitian ini dikembangkan untuk mengatasi permasalahan sosial dalam bidang dunia kerja.  Penelitian ini bertujuan untuk mengetahui hasil Pengembangan Sistem Informasi Skill Publication and Freelancer Berbasis Website yang berdasarkan standar ISO 25010. penelitian ini menggunakan model pengembangan </a:t>
            </a:r>
            <a:r>
              <a:rPr lang="en-US" i="1"/>
              <a:t>prototype</a:t>
            </a:r>
            <a:r>
              <a:rPr lang="en-US"/>
              <a:t>. Teknik pengumpulan datanya menggunakan teknik instrumen. Pengujian sistem ini menggunakan standar ISO 25010 yang berfokus pada pengujian </a:t>
            </a:r>
            <a:r>
              <a:rPr lang="en-US" i="1"/>
              <a:t>functionality suitability, performance efficiency, usability, dan portability. </a:t>
            </a:r>
            <a:r>
              <a:rPr lang="en-US"/>
              <a:t>Adapun hasil pengujian pada</a:t>
            </a:r>
            <a:r>
              <a:rPr lang="en-US" i="1"/>
              <a:t> functional suitability</a:t>
            </a:r>
            <a:r>
              <a:rPr lang="en-US"/>
              <a:t> yang diuji oleh ahli sistem dengan mengisi kuesioner yang berisi 113 pertanyaan terkait fungsi-fungsi yang didesain dalam sistem yang dikembangkan. Dari pengujian tersebut, diperoleh hasil yang berada pada kategori sangat baik; pada pengujian portability dilakukan uji coba pada 3 perangkat dan browser dan diperoleh nilai berhasil dari semua perangkat; pengujian performance efficiency dilakukan dengan menggunakan aplikasi GTMetriks diperoleh hasil 70% rata-rata load semua halaman, nilai ini masuk pada kategori baik.; pada pengujian aspek </a:t>
            </a:r>
            <a:r>
              <a:rPr lang="en-US" i="1"/>
              <a:t>usability </a:t>
            </a:r>
            <a:r>
              <a:rPr lang="en-US"/>
              <a:t>yang dilakukan pada 30 orang responden dengan mengajukan sebanyak 26 pertanyaan diperoleh nilai dengan kategori sangat baik.</a:t>
            </a:r>
            <a:endParaRPr lang="en-US"/>
          </a:p>
          <a:p>
            <a:pPr algn="just"/>
            <a:endParaRPr lang="en-US"/>
          </a:p>
          <a:p>
            <a:pPr algn="just"/>
            <a:r>
              <a:rPr lang="en-US"/>
              <a:t>Kata Kunci: Skill, Publication, Freelancer, Website, ISO 25010</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b="1">
                <a:latin typeface="Roboto Black" panose="02000000000000000000" charset="0"/>
                <a:cs typeface="Roboto Black" panose="02000000000000000000" charset="0"/>
              </a:rPr>
              <a:t>REVISI PADA UJIAN HASIL</a:t>
            </a:r>
            <a:endParaRPr lang="en-GB" altLang="en-US" b="1">
              <a:latin typeface="Roboto Black" panose="02000000000000000000" charset="0"/>
              <a:cs typeface="Roboto Black" panose="02000000000000000000" charset="0"/>
            </a:endParaRPr>
          </a:p>
        </p:txBody>
      </p:sp>
      <p:sp>
        <p:nvSpPr>
          <p:cNvPr id="10" name="Oval 9"/>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671830" y="1691005"/>
            <a:ext cx="10454640" cy="2190115"/>
          </a:xfrm>
          <a:prstGeom prst="rect">
            <a:avLst/>
          </a:prstGeom>
          <a:noFill/>
        </p:spPr>
        <p:txBody>
          <a:bodyPr wrap="square" rtlCol="0">
            <a:spAutoFit/>
          </a:bodyPr>
          <a:p>
            <a:pPr indent="0">
              <a:lnSpc>
                <a:spcPct val="110000"/>
              </a:lnSpc>
              <a:buFont typeface="Wingdings" panose="05000000000000000000" charset="0"/>
              <a:buNone/>
            </a:pPr>
            <a:r>
              <a:rPr lang="en-GB" altLang="en-US" sz="4000" b="1">
                <a:solidFill>
                  <a:srgbClr val="00B050"/>
                </a:solidFill>
                <a:sym typeface="+mn-ea"/>
              </a:rPr>
              <a:t>PENANGGAP I</a:t>
            </a:r>
            <a:endParaRPr lang="en-GB" altLang="en-US" sz="2800"/>
          </a:p>
          <a:p>
            <a:pPr marL="285750" indent="-285750">
              <a:lnSpc>
                <a:spcPct val="110000"/>
              </a:lnSpc>
              <a:buFont typeface="Wingdings" panose="05000000000000000000" charset="0"/>
              <a:buChar char="v"/>
            </a:pPr>
            <a:r>
              <a:rPr lang="en-GB" altLang="en-US" sz="2800"/>
              <a:t>Respon web terhadap user. Web sebagai perantara komunikasi</a:t>
            </a:r>
            <a:endParaRPr lang="en-GB" altLang="en-US" sz="2800"/>
          </a:p>
          <a:p>
            <a:pPr marL="285750" indent="-285750">
              <a:lnSpc>
                <a:spcPct val="110000"/>
              </a:lnSpc>
              <a:buFont typeface="Wingdings" panose="05000000000000000000" charset="0"/>
              <a:buChar char="v"/>
            </a:pPr>
            <a:r>
              <a:rPr lang="en-GB" altLang="en-US" sz="2800"/>
              <a:t>Lampiran pertanyaan analisis kebutuhan awal</a:t>
            </a:r>
            <a:endParaRPr lang="en-GB" altLang="en-US" sz="2800"/>
          </a:p>
          <a:p>
            <a:pPr marL="285750" indent="-285750">
              <a:lnSpc>
                <a:spcPct val="110000"/>
              </a:lnSpc>
              <a:buFont typeface="Wingdings" panose="05000000000000000000" charset="0"/>
              <a:buChar char="v"/>
            </a:pPr>
            <a:r>
              <a:rPr lang="en-GB" altLang="en-US" sz="2800"/>
              <a:t>Tambahkan mengapa menggunakan GTMetriks</a:t>
            </a:r>
            <a:endParaRPr lang="en-GB" altLang="en-US" sz="2800"/>
          </a:p>
        </p:txBody>
      </p:sp>
      <p:sp>
        <p:nvSpPr>
          <p:cNvPr id="14" name="Text Box 13"/>
          <p:cNvSpPr txBox="1"/>
          <p:nvPr/>
        </p:nvSpPr>
        <p:spPr>
          <a:xfrm>
            <a:off x="671830" y="3977005"/>
            <a:ext cx="10454640" cy="1715770"/>
          </a:xfrm>
          <a:prstGeom prst="rect">
            <a:avLst/>
          </a:prstGeom>
          <a:noFill/>
        </p:spPr>
        <p:txBody>
          <a:bodyPr wrap="square" rtlCol="0">
            <a:spAutoFit/>
          </a:bodyPr>
          <a:p>
            <a:pPr indent="0">
              <a:lnSpc>
                <a:spcPct val="110000"/>
              </a:lnSpc>
              <a:buFont typeface="Wingdings" panose="05000000000000000000" charset="0"/>
              <a:buNone/>
            </a:pPr>
            <a:r>
              <a:rPr lang="en-GB" altLang="en-US" sz="4000" b="1">
                <a:solidFill>
                  <a:srgbClr val="00B050"/>
                </a:solidFill>
                <a:sym typeface="+mn-ea"/>
              </a:rPr>
              <a:t>PENANGGAP II</a:t>
            </a:r>
            <a:endParaRPr lang="en-GB" altLang="en-US" sz="2800"/>
          </a:p>
          <a:p>
            <a:pPr marL="285750" indent="-285750">
              <a:lnSpc>
                <a:spcPct val="110000"/>
              </a:lnSpc>
              <a:buFont typeface="Wingdings" panose="05000000000000000000" charset="0"/>
              <a:buChar char="v"/>
            </a:pPr>
            <a:r>
              <a:rPr lang="en-GB" altLang="en-US" sz="2800"/>
              <a:t>Perbaiki Produk</a:t>
            </a:r>
            <a:endParaRPr lang="en-GB" altLang="en-US" sz="2800"/>
          </a:p>
          <a:p>
            <a:pPr marL="285750" indent="-285750">
              <a:lnSpc>
                <a:spcPct val="110000"/>
              </a:lnSpc>
              <a:buFont typeface="Wingdings" panose="05000000000000000000" charset="0"/>
              <a:buChar char="v"/>
            </a:pPr>
            <a:r>
              <a:rPr lang="en-GB" altLang="en-US" sz="2800"/>
              <a:t>Tambahkan tinjauan pustaka kualifikasi kompetensi nasional</a:t>
            </a:r>
            <a:endParaRPr lang="en-GB"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b="1">
                <a:latin typeface="Roboto Black" panose="02000000000000000000" charset="0"/>
                <a:cs typeface="Roboto Black" panose="02000000000000000000" charset="0"/>
              </a:rPr>
              <a:t>REVISI PADA UJIAN HASIL</a:t>
            </a:r>
            <a:endParaRPr lang="en-GB" altLang="en-US" b="1">
              <a:latin typeface="Roboto Black" panose="02000000000000000000" charset="0"/>
              <a:cs typeface="Roboto Black" panose="02000000000000000000" charset="0"/>
            </a:endParaRPr>
          </a:p>
        </p:txBody>
      </p:sp>
      <p:sp>
        <p:nvSpPr>
          <p:cNvPr id="10" name="Oval 9"/>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671830" y="1691005"/>
            <a:ext cx="10454640" cy="4085590"/>
          </a:xfrm>
          <a:prstGeom prst="rect">
            <a:avLst/>
          </a:prstGeom>
          <a:noFill/>
        </p:spPr>
        <p:txBody>
          <a:bodyPr wrap="square" rtlCol="0">
            <a:spAutoFit/>
          </a:bodyPr>
          <a:p>
            <a:pPr indent="0">
              <a:lnSpc>
                <a:spcPct val="110000"/>
              </a:lnSpc>
              <a:buFont typeface="Wingdings" panose="05000000000000000000" charset="0"/>
              <a:buNone/>
            </a:pPr>
            <a:r>
              <a:rPr lang="en-GB" altLang="en-US" sz="4000" b="1">
                <a:solidFill>
                  <a:srgbClr val="00B050"/>
                </a:solidFill>
                <a:sym typeface="+mn-ea"/>
              </a:rPr>
              <a:t>PIMPINAN SIDANG</a:t>
            </a:r>
            <a:endParaRPr lang="en-GB" altLang="en-US" sz="2800"/>
          </a:p>
          <a:p>
            <a:pPr marL="285750" indent="-285750">
              <a:lnSpc>
                <a:spcPct val="110000"/>
              </a:lnSpc>
              <a:buFont typeface="Wingdings" panose="05000000000000000000" charset="0"/>
              <a:buChar char="v"/>
            </a:pPr>
            <a:r>
              <a:rPr lang="en-GB" altLang="en-US" sz="2800"/>
              <a:t>Typo</a:t>
            </a:r>
            <a:endParaRPr lang="en-GB" altLang="en-US" sz="2800"/>
          </a:p>
          <a:p>
            <a:pPr marL="285750" indent="-285750">
              <a:lnSpc>
                <a:spcPct val="110000"/>
              </a:lnSpc>
              <a:buFont typeface="Wingdings" panose="05000000000000000000" charset="0"/>
              <a:buChar char="v"/>
            </a:pPr>
            <a:r>
              <a:rPr lang="en-GB" altLang="en-US" sz="2800"/>
              <a:t>Functionality suitability ubah menjadi gutman</a:t>
            </a:r>
            <a:endParaRPr lang="en-GB" altLang="en-US" sz="2800"/>
          </a:p>
          <a:p>
            <a:pPr marL="285750" indent="-285750">
              <a:lnSpc>
                <a:spcPct val="110000"/>
              </a:lnSpc>
              <a:buFont typeface="Wingdings" panose="05000000000000000000" charset="0"/>
              <a:buChar char="v"/>
            </a:pPr>
            <a:r>
              <a:rPr lang="en-GB" altLang="en-US" sz="2800"/>
              <a:t>Tambahkan Langkah-langkah riset</a:t>
            </a:r>
            <a:endParaRPr lang="en-GB" altLang="en-US" sz="2800"/>
          </a:p>
          <a:p>
            <a:pPr marL="285750" indent="-285750">
              <a:lnSpc>
                <a:spcPct val="110000"/>
              </a:lnSpc>
              <a:buFont typeface="Wingdings" panose="05000000000000000000" charset="0"/>
              <a:buChar char="v"/>
            </a:pPr>
            <a:r>
              <a:rPr lang="en-GB" altLang="en-US" sz="2800"/>
              <a:t>Hilangkan batasan masalah</a:t>
            </a:r>
            <a:endParaRPr lang="en-GB" altLang="en-US" sz="2800"/>
          </a:p>
          <a:p>
            <a:pPr marL="285750" indent="-285750">
              <a:lnSpc>
                <a:spcPct val="110000"/>
              </a:lnSpc>
              <a:buFont typeface="Wingdings" panose="05000000000000000000" charset="0"/>
              <a:buChar char="v"/>
            </a:pPr>
            <a:r>
              <a:rPr lang="en-GB" altLang="en-US" sz="2800"/>
              <a:t>Data tidak usah dipersentasekan jika hanya 2 validator</a:t>
            </a:r>
            <a:endParaRPr lang="en-GB" altLang="en-US" sz="2800"/>
          </a:p>
          <a:p>
            <a:pPr marL="285750" indent="-285750">
              <a:lnSpc>
                <a:spcPct val="110000"/>
              </a:lnSpc>
              <a:buFont typeface="Wingdings" panose="05000000000000000000" charset="0"/>
              <a:buChar char="v"/>
            </a:pPr>
            <a:r>
              <a:rPr lang="en-GB" altLang="en-US" sz="2800"/>
              <a:t>Rumusan Masalah kurangi poin 3, hilangkan bagian pengujian</a:t>
            </a:r>
            <a:endParaRPr lang="en-GB" altLang="en-US" sz="2800"/>
          </a:p>
          <a:p>
            <a:pPr marL="285750" indent="-285750">
              <a:lnSpc>
                <a:spcPct val="110000"/>
              </a:lnSpc>
              <a:buFont typeface="Wingdings" panose="05000000000000000000" charset="0"/>
              <a:buChar char="v"/>
            </a:pPr>
            <a:r>
              <a:rPr lang="en-GB" altLang="en-US" sz="2800"/>
              <a:t>Pengertian Instrumen atau angket perbaiki</a:t>
            </a:r>
            <a:endParaRPr lang="en-GB" alt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3939541" y="3136265"/>
            <a:ext cx="4064000" cy="829945"/>
          </a:xfrm>
          <a:prstGeom prst="rect">
            <a:avLst/>
          </a:prstGeom>
          <a:noFill/>
        </p:spPr>
        <p:txBody>
          <a:bodyPr wrap="none" rtlCol="0">
            <a:spAutoFit/>
          </a:bodyPr>
          <a:p>
            <a:pPr algn="ctr"/>
            <a:r>
              <a:rPr lang="en-US" sz="4800" b="1">
                <a:latin typeface="Roboto" panose="02000000000000000000" charset="0"/>
                <a:cs typeface="Roboto" panose="02000000000000000000" charset="0"/>
              </a:rPr>
              <a:t>TERIMA </a:t>
            </a:r>
            <a:r>
              <a:rPr lang="en-US" sz="4800" b="1">
                <a:latin typeface="Source Sans Pro ExtraLight" panose="020B0303030403020204" charset="0"/>
                <a:cs typeface="Source Sans Pro ExtraLight" panose="020B0303030403020204" charset="0"/>
              </a:rPr>
              <a:t>KASIH</a:t>
            </a:r>
            <a:endParaRPr lang="en-US" sz="4800" b="1">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
        <p:nvSpPr>
          <p:cNvPr id="5" name="Rectangle 4"/>
          <p:cNvSpPr/>
          <p:nvPr/>
        </p:nvSpPr>
        <p:spPr>
          <a:xfrm>
            <a:off x="6544945" y="3966210"/>
            <a:ext cx="1370330"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val 3"/>
          <p:cNvSpPr/>
          <p:nvPr/>
        </p:nvSpPr>
        <p:spPr>
          <a:xfrm>
            <a:off x="-1810385" y="2977515"/>
            <a:ext cx="5601335" cy="560133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3289935" y="2127250"/>
            <a:ext cx="6957060" cy="1445260"/>
          </a:xfrm>
          <a:prstGeom prst="rect">
            <a:avLst/>
          </a:prstGeom>
          <a:noFill/>
        </p:spPr>
        <p:txBody>
          <a:bodyPr wrap="none" rtlCol="0">
            <a:spAutoFit/>
          </a:bodyPr>
          <a:p>
            <a:pPr algn="ctr"/>
            <a:r>
              <a:rPr lang="en-US" sz="4400" b="1">
                <a:solidFill>
                  <a:schemeClr val="tx1"/>
                </a:solidFill>
                <a:latin typeface="Roboto" panose="02000000000000000000" charset="0"/>
                <a:cs typeface="Roboto" panose="02000000000000000000" charset="0"/>
              </a:rPr>
              <a:t>BAB IV</a:t>
            </a:r>
            <a:endParaRPr lang="en-US" sz="4400" b="1">
              <a:solidFill>
                <a:schemeClr val="tx1"/>
              </a:solidFill>
              <a:latin typeface="Roboto" panose="02000000000000000000" charset="0"/>
              <a:cs typeface="Roboto" panose="02000000000000000000" charset="0"/>
            </a:endParaRPr>
          </a:p>
          <a:p>
            <a:pPr algn="ctr"/>
            <a:r>
              <a:rPr lang="en-US" sz="4400" b="1">
                <a:solidFill>
                  <a:schemeClr val="tx1"/>
                </a:solidFill>
                <a:latin typeface="Roboto" panose="02000000000000000000" charset="0"/>
                <a:cs typeface="Roboto" panose="02000000000000000000" charset="0"/>
              </a:rPr>
              <a:t>HASIL DAN PEMBAHASAN</a:t>
            </a:r>
            <a:endParaRPr lang="en-US" sz="4400" b="1">
              <a:solidFill>
                <a:schemeClr val="tx1"/>
              </a:solidFill>
              <a:latin typeface="Roboto" panose="02000000000000000000" charset="0"/>
              <a:cs typeface="Roboto" panose="02000000000000000000" charset="0"/>
            </a:endParaRPr>
          </a:p>
        </p:txBody>
      </p:sp>
      <p:sp>
        <p:nvSpPr>
          <p:cNvPr id="6" name="Rectangle 5"/>
          <p:cNvSpPr/>
          <p:nvPr/>
        </p:nvSpPr>
        <p:spPr>
          <a:xfrm>
            <a:off x="6370320" y="3496945"/>
            <a:ext cx="374332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7703820" cy="1014730"/>
          </a:xfrm>
          <a:prstGeom prst="rect">
            <a:avLst/>
          </a:prstGeom>
          <a:noFill/>
        </p:spPr>
        <p:txBody>
          <a:bodyPr wrap="none" rtlCol="0">
            <a:spAutoFit/>
          </a:bodyPr>
          <a:p>
            <a:r>
              <a:rPr lang="en-US" sz="6000" b="1">
                <a:latin typeface="Roboto" panose="02000000000000000000" charset="0"/>
                <a:cs typeface="Roboto" panose="02000000000000000000" charset="0"/>
              </a:rPr>
              <a:t>ANALISIS </a:t>
            </a:r>
            <a:r>
              <a:rPr lang="en-US" sz="6000" b="1">
                <a:latin typeface="Source Sans Pro ExtraLight" panose="020B0303030403020204" charset="0"/>
                <a:cs typeface="Source Sans Pro ExtraLight" panose="020B0303030403020204" charset="0"/>
              </a:rPr>
              <a:t>KEBUTUHAN</a:t>
            </a:r>
            <a:endParaRPr lang="en-US" sz="6000">
              <a:latin typeface="Source Sans Pro ExtraLight" panose="020B0303030403020204" charset="0"/>
              <a:cs typeface="Source Sans Pro ExtraLight" panose="020B0303030403020204" charset="0"/>
            </a:endParaRPr>
          </a:p>
        </p:txBody>
      </p:sp>
      <p:sp>
        <p:nvSpPr>
          <p:cNvPr id="5" name="Rectangle 4"/>
          <p:cNvSpPr/>
          <p:nvPr/>
        </p:nvSpPr>
        <p:spPr>
          <a:xfrm>
            <a:off x="5522595" y="1144270"/>
            <a:ext cx="3801110"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481455" y="1449070"/>
            <a:ext cx="3269615" cy="460375"/>
          </a:xfrm>
          <a:prstGeom prst="rect">
            <a:avLst/>
          </a:prstGeom>
          <a:noFill/>
        </p:spPr>
        <p:txBody>
          <a:bodyPr wrap="none" rtlCol="0">
            <a:spAutoFit/>
          </a:bodyPr>
          <a:p>
            <a:r>
              <a:rPr lang="en-US" sz="2400"/>
              <a:t>SURVEY PADA 30 ORANG</a:t>
            </a:r>
            <a:endParaRPr lang="en-US" sz="2400"/>
          </a:p>
        </p:txBody>
      </p:sp>
      <p:sp>
        <p:nvSpPr>
          <p:cNvPr id="8" name="Rectangle 7"/>
          <p:cNvSpPr/>
          <p:nvPr/>
        </p:nvSpPr>
        <p:spPr>
          <a:xfrm>
            <a:off x="772160" y="1909445"/>
            <a:ext cx="10782300" cy="5086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 8"/>
          <p:cNvSpPr/>
          <p:nvPr/>
        </p:nvSpPr>
        <p:spPr>
          <a:xfrm>
            <a:off x="772160" y="4064635"/>
            <a:ext cx="5880100" cy="5086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772160" y="3604260"/>
            <a:ext cx="1094105" cy="460375"/>
          </a:xfrm>
          <a:prstGeom prst="rect">
            <a:avLst/>
          </a:prstGeom>
          <a:noFill/>
        </p:spPr>
        <p:txBody>
          <a:bodyPr wrap="none" rtlCol="0">
            <a:spAutoFit/>
          </a:bodyPr>
          <a:p>
            <a:r>
              <a:rPr lang="en-US" sz="2400"/>
              <a:t>56,56%</a:t>
            </a:r>
            <a:endParaRPr lang="en-US" sz="2400"/>
          </a:p>
        </p:txBody>
      </p:sp>
      <p:sp>
        <p:nvSpPr>
          <p:cNvPr id="11" name="Rectangle 10"/>
          <p:cNvSpPr/>
          <p:nvPr/>
        </p:nvSpPr>
        <p:spPr>
          <a:xfrm>
            <a:off x="772160" y="2959735"/>
            <a:ext cx="8665210" cy="5086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772160" y="2512060"/>
            <a:ext cx="709295" cy="460375"/>
          </a:xfrm>
          <a:prstGeom prst="rect">
            <a:avLst/>
          </a:prstGeom>
          <a:noFill/>
        </p:spPr>
        <p:txBody>
          <a:bodyPr wrap="none" rtlCol="0">
            <a:spAutoFit/>
          </a:bodyPr>
          <a:p>
            <a:r>
              <a:rPr lang="en-US" sz="2400"/>
              <a:t>80%</a:t>
            </a:r>
            <a:endParaRPr lang="en-US" sz="2400"/>
          </a:p>
        </p:txBody>
      </p:sp>
      <p:sp>
        <p:nvSpPr>
          <p:cNvPr id="13" name="Rectangle 12"/>
          <p:cNvSpPr/>
          <p:nvPr/>
        </p:nvSpPr>
        <p:spPr>
          <a:xfrm>
            <a:off x="772160" y="5131435"/>
            <a:ext cx="9487535" cy="5086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Text Box 13"/>
          <p:cNvSpPr txBox="1"/>
          <p:nvPr/>
        </p:nvSpPr>
        <p:spPr>
          <a:xfrm>
            <a:off x="772160" y="4658360"/>
            <a:ext cx="1094105" cy="460375"/>
          </a:xfrm>
          <a:prstGeom prst="rect">
            <a:avLst/>
          </a:prstGeom>
          <a:noFill/>
        </p:spPr>
        <p:txBody>
          <a:bodyPr wrap="none" rtlCol="0">
            <a:spAutoFit/>
          </a:bodyPr>
          <a:p>
            <a:r>
              <a:rPr lang="en-US" sz="2400"/>
              <a:t>87,67%</a:t>
            </a:r>
            <a:endParaRPr lang="en-US" sz="2400"/>
          </a:p>
        </p:txBody>
      </p:sp>
      <p:sp>
        <p:nvSpPr>
          <p:cNvPr id="15" name="Text Box 14"/>
          <p:cNvSpPr txBox="1"/>
          <p:nvPr/>
        </p:nvSpPr>
        <p:spPr>
          <a:xfrm>
            <a:off x="1551940" y="2575560"/>
            <a:ext cx="2341245" cy="368300"/>
          </a:xfrm>
          <a:prstGeom prst="rect">
            <a:avLst/>
          </a:prstGeom>
          <a:noFill/>
        </p:spPr>
        <p:txBody>
          <a:bodyPr wrap="none" rtlCol="0">
            <a:spAutoFit/>
          </a:bodyPr>
          <a:p>
            <a:r>
              <a:rPr lang="en-US"/>
              <a:t>Belum mengetahui skill</a:t>
            </a:r>
            <a:endParaRPr lang="en-US"/>
          </a:p>
        </p:txBody>
      </p:sp>
      <p:sp>
        <p:nvSpPr>
          <p:cNvPr id="16" name="Text Box 15"/>
          <p:cNvSpPr txBox="1"/>
          <p:nvPr/>
        </p:nvSpPr>
        <p:spPr>
          <a:xfrm>
            <a:off x="1866265" y="3649980"/>
            <a:ext cx="2925445" cy="368300"/>
          </a:xfrm>
          <a:prstGeom prst="rect">
            <a:avLst/>
          </a:prstGeom>
          <a:noFill/>
        </p:spPr>
        <p:txBody>
          <a:bodyPr wrap="none" rtlCol="0">
            <a:spAutoFit/>
          </a:bodyPr>
          <a:p>
            <a:r>
              <a:rPr lang="en-US"/>
              <a:t>Kesulitan dalam publikasi skill</a:t>
            </a:r>
            <a:endParaRPr lang="en-US"/>
          </a:p>
        </p:txBody>
      </p:sp>
      <p:sp>
        <p:nvSpPr>
          <p:cNvPr id="17" name="Text Box 16"/>
          <p:cNvSpPr txBox="1"/>
          <p:nvPr/>
        </p:nvSpPr>
        <p:spPr>
          <a:xfrm>
            <a:off x="1866265" y="4704080"/>
            <a:ext cx="5674995" cy="368300"/>
          </a:xfrm>
          <a:prstGeom prst="rect">
            <a:avLst/>
          </a:prstGeom>
          <a:noFill/>
        </p:spPr>
        <p:txBody>
          <a:bodyPr wrap="none" rtlCol="0">
            <a:spAutoFit/>
          </a:bodyPr>
          <a:p>
            <a:r>
              <a:rPr lang="en-US"/>
              <a:t>Kesulitan dalam mencari orang untuk membantu pekerjaan</a:t>
            </a:r>
            <a:endParaRPr lang="en-US"/>
          </a:p>
        </p:txBody>
      </p:sp>
      <p:sp>
        <p:nvSpPr>
          <p:cNvPr id="2" name="Rectangle 1"/>
          <p:cNvSpPr/>
          <p:nvPr/>
        </p:nvSpPr>
        <p:spPr>
          <a:xfrm>
            <a:off x="10259695" y="5131435"/>
            <a:ext cx="1295400" cy="50863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 2"/>
          <p:cNvSpPr/>
          <p:nvPr/>
        </p:nvSpPr>
        <p:spPr>
          <a:xfrm>
            <a:off x="6652260" y="4064635"/>
            <a:ext cx="4902200" cy="50863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 17"/>
          <p:cNvSpPr/>
          <p:nvPr/>
        </p:nvSpPr>
        <p:spPr>
          <a:xfrm>
            <a:off x="9438005" y="2953385"/>
            <a:ext cx="2116455" cy="50863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5" name="Picture 2"/>
          <p:cNvPicPr>
            <a:picLocks noChangeAspect="1"/>
          </p:cNvPicPr>
          <p:nvPr>
            <p:ph sz="half" idx="1"/>
          </p:nvPr>
        </p:nvPicPr>
        <p:blipFill>
          <a:blip r:embed="rId1"/>
          <a:stretch>
            <a:fillRect/>
          </a:stretch>
        </p:blipFill>
        <p:spPr>
          <a:xfrm>
            <a:off x="1703705" y="1825625"/>
            <a:ext cx="3449955" cy="4351655"/>
          </a:xfrm>
          <a:prstGeom prst="rect">
            <a:avLst/>
          </a:prstGeom>
          <a:noFill/>
          <a:ln>
            <a:noFill/>
          </a:ln>
        </p:spPr>
      </p:pic>
      <p:sp>
        <p:nvSpPr>
          <p:cNvPr id="20" name="Text Box 19"/>
          <p:cNvSpPr txBox="1"/>
          <p:nvPr/>
        </p:nvSpPr>
        <p:spPr>
          <a:xfrm>
            <a:off x="1734185" y="1141730"/>
            <a:ext cx="2327910" cy="460375"/>
          </a:xfrm>
          <a:prstGeom prst="rect">
            <a:avLst/>
          </a:prstGeom>
          <a:noFill/>
        </p:spPr>
        <p:txBody>
          <a:bodyPr wrap="none" rtlCol="0">
            <a:spAutoFit/>
          </a:bodyPr>
          <a:p>
            <a:r>
              <a:rPr lang="en-US" sz="2400" b="1">
                <a:latin typeface="Roboto" panose="02000000000000000000" charset="0"/>
                <a:cs typeface="Roboto" panose="02000000000000000000" charset="0"/>
              </a:rPr>
              <a:t>USE CASE </a:t>
            </a:r>
            <a:r>
              <a:rPr lang="en-US" sz="2400" b="1">
                <a:latin typeface="Source Sans Pro ExtraLight" panose="020B0303030403020204" charset="0"/>
                <a:cs typeface="Source Sans Pro ExtraLight" panose="020B0303030403020204" charset="0"/>
              </a:rPr>
              <a:t>USER</a:t>
            </a:r>
            <a:endParaRPr lang="en-US" sz="2400">
              <a:latin typeface="Source Sans Pro ExtraLight" panose="020B0303030403020204" charset="0"/>
              <a:cs typeface="Source Sans Pro ExtraLight" panose="020B0303030403020204" charset="0"/>
            </a:endParaRPr>
          </a:p>
        </p:txBody>
      </p:sp>
      <p:sp>
        <p:nvSpPr>
          <p:cNvPr id="22" name="Text Box 21"/>
          <p:cNvSpPr txBox="1"/>
          <p:nvPr/>
        </p:nvSpPr>
        <p:spPr>
          <a:xfrm>
            <a:off x="6676390" y="1141730"/>
            <a:ext cx="3105150" cy="460375"/>
          </a:xfrm>
          <a:prstGeom prst="rect">
            <a:avLst/>
          </a:prstGeom>
          <a:noFill/>
        </p:spPr>
        <p:txBody>
          <a:bodyPr wrap="none" rtlCol="0">
            <a:spAutoFit/>
          </a:bodyPr>
          <a:p>
            <a:r>
              <a:rPr lang="en-US" sz="2400" b="1">
                <a:latin typeface="Roboto" panose="02000000000000000000" charset="0"/>
                <a:cs typeface="Roboto" panose="02000000000000000000" charset="0"/>
              </a:rPr>
              <a:t>USE CASE </a:t>
            </a:r>
            <a:r>
              <a:rPr lang="en-US" sz="2400" b="1">
                <a:latin typeface="Source Sans Pro ExtraLight" panose="020B0303030403020204" charset="0"/>
                <a:cs typeface="Source Sans Pro ExtraLight" panose="020B0303030403020204" charset="0"/>
              </a:rPr>
              <a:t>MULTIUSER</a:t>
            </a:r>
            <a:endParaRPr lang="en-US" sz="2400" b="1">
              <a:latin typeface="Source Sans Pro ExtraLight" panose="020B0303030403020204" charset="0"/>
              <a:cs typeface="Source Sans Pro ExtraLight" panose="020B0303030403020204" charset="0"/>
            </a:endParaRPr>
          </a:p>
        </p:txBody>
      </p:sp>
      <p:pic>
        <p:nvPicPr>
          <p:cNvPr id="106" name="Picture 3"/>
          <p:cNvPicPr>
            <a:picLocks noChangeAspect="1"/>
          </p:cNvPicPr>
          <p:nvPr>
            <p:ph sz="half" idx="2"/>
          </p:nvPr>
        </p:nvPicPr>
        <p:blipFill>
          <a:blip r:embed="rId2"/>
          <a:stretch>
            <a:fillRect/>
          </a:stretch>
        </p:blipFill>
        <p:spPr>
          <a:xfrm>
            <a:off x="6929120" y="2776855"/>
            <a:ext cx="3667125" cy="244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561840" y="1132205"/>
            <a:ext cx="2478405" cy="460375"/>
          </a:xfrm>
          <a:prstGeom prst="rect">
            <a:avLst/>
          </a:prstGeom>
          <a:noFill/>
        </p:spPr>
        <p:txBody>
          <a:bodyPr wrap="none" rtlCol="0">
            <a:spAutoFit/>
          </a:bodyPr>
          <a:p>
            <a:r>
              <a:rPr lang="en-US" sz="2400" b="1">
                <a:latin typeface="Roboto" panose="02000000000000000000" charset="0"/>
                <a:cs typeface="Roboto" panose="02000000000000000000" charset="0"/>
              </a:rPr>
              <a:t>USE CASE </a:t>
            </a:r>
            <a:r>
              <a:rPr lang="en-US" sz="2400" b="1">
                <a:latin typeface="Source Sans Pro ExtraLight" panose="020B0303030403020204" charset="0"/>
                <a:cs typeface="Source Sans Pro ExtraLight" panose="020B0303030403020204" charset="0"/>
              </a:rPr>
              <a:t>ADMIN</a:t>
            </a:r>
            <a:endParaRPr lang="en-US" sz="2400">
              <a:latin typeface="Source Sans Pro ExtraLight" panose="020B0303030403020204" charset="0"/>
              <a:cs typeface="Source Sans Pro ExtraLight" panose="020B0303030403020204" charset="0"/>
            </a:endParaRPr>
          </a:p>
        </p:txBody>
      </p:sp>
      <p:pic>
        <p:nvPicPr>
          <p:cNvPr id="43" name="Picture 15"/>
          <p:cNvPicPr>
            <a:picLocks noChangeAspect="1"/>
          </p:cNvPicPr>
          <p:nvPr>
            <p:ph sz="half" idx="1"/>
          </p:nvPr>
        </p:nvPicPr>
        <p:blipFill>
          <a:blip r:embed="rId1"/>
          <a:stretch>
            <a:fillRect/>
          </a:stretch>
        </p:blipFill>
        <p:spPr>
          <a:xfrm>
            <a:off x="4380230" y="2273300"/>
            <a:ext cx="2660015" cy="340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panose="02000000000000000000" charset="0"/>
                <a:cs typeface="Roboto" panose="02000000000000000000"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558665" y="1025525"/>
            <a:ext cx="2826385" cy="460375"/>
          </a:xfrm>
          <a:prstGeom prst="rect">
            <a:avLst/>
          </a:prstGeom>
          <a:noFill/>
        </p:spPr>
        <p:txBody>
          <a:bodyPr wrap="none" rtlCol="0">
            <a:spAutoFit/>
          </a:bodyPr>
          <a:p>
            <a:r>
              <a:rPr lang="en-US" sz="2400" b="1">
                <a:latin typeface="Roboto" panose="02000000000000000000" charset="0"/>
                <a:cs typeface="Roboto" panose="02000000000000000000" charset="0"/>
              </a:rPr>
              <a:t>DIAGRAM </a:t>
            </a:r>
            <a:r>
              <a:rPr lang="en-US" sz="2400" b="1">
                <a:latin typeface="Source Sans Pro ExtraLight" panose="020B0303030403020204" charset="0"/>
                <a:cs typeface="Source Sans Pro ExtraLight" panose="020B0303030403020204" charset="0"/>
              </a:rPr>
              <a:t>KONTEKS</a:t>
            </a:r>
            <a:endParaRPr lang="en-US" sz="2400">
              <a:latin typeface="Source Sans Pro ExtraLight" panose="020B0303030403020204" charset="0"/>
              <a:cs typeface="Source Sans Pro ExtraLight" panose="020B0303030403020204" charset="0"/>
            </a:endParaRPr>
          </a:p>
        </p:txBody>
      </p:sp>
      <p:pic>
        <p:nvPicPr>
          <p:cNvPr id="54" name="Picture 2"/>
          <p:cNvPicPr>
            <a:picLocks noChangeAspect="1"/>
          </p:cNvPicPr>
          <p:nvPr>
            <p:ph sz="half" idx="2"/>
          </p:nvPr>
        </p:nvPicPr>
        <p:blipFill>
          <a:blip r:embed="rId1"/>
          <a:stretch>
            <a:fillRect/>
          </a:stretch>
        </p:blipFill>
        <p:spPr>
          <a:xfrm>
            <a:off x="2284730" y="1988820"/>
            <a:ext cx="7960995" cy="324294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8473</Words>
  <Application>WPS Presentation</Application>
  <PresentationFormat>Widescreen</PresentationFormat>
  <Paragraphs>1094</Paragraphs>
  <Slides>42</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42</vt:i4>
      </vt:variant>
    </vt:vector>
  </HeadingPairs>
  <TitlesOfParts>
    <vt:vector size="62" baseType="lpstr">
      <vt:lpstr>Arial</vt:lpstr>
      <vt:lpstr>SimSun</vt:lpstr>
      <vt:lpstr>Wingdings</vt:lpstr>
      <vt:lpstr>Malgun Gothic</vt:lpstr>
      <vt:lpstr>Aharoni</vt:lpstr>
      <vt:lpstr>Source Sans Pro Black</vt:lpstr>
      <vt:lpstr>Roboto</vt:lpstr>
      <vt:lpstr>MS PGothic</vt:lpstr>
      <vt:lpstr>Source Sans Pro ExtraLight</vt:lpstr>
      <vt:lpstr>Calibri</vt:lpstr>
      <vt:lpstr>Microsoft YaHei</vt:lpstr>
      <vt:lpstr>Arial Unicode MS</vt:lpstr>
      <vt:lpstr>Calibri Light</vt:lpstr>
      <vt:lpstr>Times New Roman</vt:lpstr>
      <vt:lpstr>Wingdings</vt:lpstr>
      <vt:lpstr>Roboto Black</vt:lpstr>
      <vt:lpstr>Yu Gothic UI Semibold</vt:lpstr>
      <vt:lpstr>Yu Gothic UI Light</vt:lpstr>
      <vt:lpstr>Segoe Print</vt:lpstr>
      <vt:lpstr>Office Theme</vt:lpstr>
      <vt:lpstr>PowerPoint 演示文稿</vt:lpstr>
      <vt:lpstr>PowerPoint 演示文稿</vt:lpstr>
      <vt:lpstr>PENGEMBANGAN  SISTEM INFORMASI SKILL PUBLICATION AND FREERLANCER BERBASIS WEBSITE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REVISI PADA UJIAN HASIL</vt:lpstr>
      <vt:lpstr>REVISI PADA UJIAN HASIL</vt:lpstr>
      <vt:lpstr>REVISI PADA UJIAN HASIL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Aswarkasim</cp:lastModifiedBy>
  <cp:revision>88</cp:revision>
  <dcterms:created xsi:type="dcterms:W3CDTF">2020-03-15T23:29:00Z</dcterms:created>
  <dcterms:modified xsi:type="dcterms:W3CDTF">2020-07-06T13:58:34Z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2057-10.2.0.7646</vt:lpwstr>
  </property>
</Properties>
</file>