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1" r:id="rId5"/>
    <p:sldId id="258" r:id="rId6"/>
    <p:sldId id="259" r:id="rId7"/>
    <p:sldId id="260" r:id="rId8"/>
    <p:sldId id="261" r:id="rId9"/>
    <p:sldId id="263" r:id="rId10"/>
    <p:sldId id="264" r:id="rId11"/>
    <p:sldId id="266" r:id="rId12"/>
    <p:sldId id="267" r:id="rId13"/>
    <p:sldId id="265" r:id="rId14"/>
    <p:sldId id="269" r:id="rId15"/>
    <p:sldId id="270" r:id="rId16"/>
    <p:sldId id="271" r:id="rId17"/>
    <p:sldId id="273" r:id="rId18"/>
    <p:sldId id="275" r:id="rId19"/>
    <p:sldId id="276" r:id="rId20"/>
    <p:sldId id="272" r:id="rId21"/>
    <p:sldId id="274"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2" r:id="rId36"/>
    <p:sldId id="293" r:id="rId37"/>
    <p:sldId id="295" r:id="rId38"/>
    <p:sldId id="296" r:id="rId39"/>
    <p:sldId id="297" r:id="rId40"/>
    <p:sldId id="298"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6215" y="508635"/>
            <a:ext cx="9144000" cy="649605"/>
          </a:xfrm>
        </p:spPr>
        <p:txBody>
          <a:bodyPr>
            <a:noAutofit/>
          </a:bodyPr>
          <a:lstStyle/>
          <a:p>
            <a:r>
              <a:rPr lang="en-US" sz="3600" b="1"/>
              <a:t>HASIL PENELITIAN</a:t>
            </a:r>
            <a:endParaRPr lang="en-US" sz="3600" b="1"/>
          </a:p>
        </p:txBody>
      </p:sp>
      <p:sp>
        <p:nvSpPr>
          <p:cNvPr id="4" name="Oval 3"/>
          <p:cNvSpPr/>
          <p:nvPr/>
        </p:nvSpPr>
        <p:spPr>
          <a:xfrm>
            <a:off x="-604520" y="4812030"/>
            <a:ext cx="2921635" cy="292163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466215" y="4199255"/>
            <a:ext cx="824230" cy="8242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2115820" y="3821430"/>
            <a:ext cx="441325" cy="4413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9394825" y="-426720"/>
            <a:ext cx="3314065" cy="33140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786063" y="1158240"/>
            <a:ext cx="6312535" cy="706755"/>
          </a:xfrm>
          <a:prstGeom prst="rect">
            <a:avLst/>
          </a:prstGeom>
          <a:noFill/>
        </p:spPr>
        <p:txBody>
          <a:bodyPr wrap="none" rtlCol="0">
            <a:spAutoFit/>
          </a:bodyPr>
          <a:p>
            <a:pPr algn="ctr"/>
            <a:r>
              <a:rPr lang="en-US" sz="2000" b="1"/>
              <a:t>PENGEMBANGAN SISTEM INFORMASI  SKILL PUBLICATION </a:t>
            </a:r>
            <a:endParaRPr lang="en-US" sz="2000" b="1"/>
          </a:p>
          <a:p>
            <a:pPr algn="ctr"/>
            <a:r>
              <a:rPr lang="en-US" sz="2000" b="1"/>
              <a:t>AND FREELANCER BERBASIS WEBSITE</a:t>
            </a:r>
            <a:endParaRPr lang="en-US" sz="2000" b="1"/>
          </a:p>
        </p:txBody>
      </p:sp>
      <p:sp>
        <p:nvSpPr>
          <p:cNvPr id="9" name="Text Box 8"/>
          <p:cNvSpPr txBox="1"/>
          <p:nvPr/>
        </p:nvSpPr>
        <p:spPr>
          <a:xfrm>
            <a:off x="4463415" y="2437765"/>
            <a:ext cx="2659380" cy="583565"/>
          </a:xfrm>
          <a:prstGeom prst="rect">
            <a:avLst/>
          </a:prstGeom>
          <a:noFill/>
        </p:spPr>
        <p:txBody>
          <a:bodyPr wrap="none" rtlCol="0">
            <a:spAutoFit/>
          </a:bodyPr>
          <a:p>
            <a:r>
              <a:rPr lang="en-US" sz="3200" b="1"/>
              <a:t>ASWAR KASIM</a:t>
            </a:r>
            <a:endParaRPr lang="en-US" sz="3200" b="1"/>
          </a:p>
        </p:txBody>
      </p:sp>
      <p:cxnSp>
        <p:nvCxnSpPr>
          <p:cNvPr id="10" name="Straight Connector 9"/>
          <p:cNvCxnSpPr/>
          <p:nvPr/>
        </p:nvCxnSpPr>
        <p:spPr>
          <a:xfrm>
            <a:off x="3636010" y="3014980"/>
            <a:ext cx="4204335" cy="0"/>
          </a:xfrm>
          <a:prstGeom prst="line">
            <a:avLst/>
          </a:prstGeom>
        </p:spPr>
        <p:style>
          <a:lnRef idx="1">
            <a:schemeClr val="dk1"/>
          </a:lnRef>
          <a:fillRef idx="0">
            <a:schemeClr val="dk1"/>
          </a:fillRef>
          <a:effectRef idx="0">
            <a:schemeClr val="dk1"/>
          </a:effectRef>
          <a:fontRef idx="minor">
            <a:schemeClr val="tx1"/>
          </a:fontRef>
        </p:style>
      </p:cxnSp>
      <p:sp>
        <p:nvSpPr>
          <p:cNvPr id="11" name="Text Box 10"/>
          <p:cNvSpPr txBox="1"/>
          <p:nvPr/>
        </p:nvSpPr>
        <p:spPr>
          <a:xfrm>
            <a:off x="5068570" y="3094355"/>
            <a:ext cx="1338580" cy="368300"/>
          </a:xfrm>
          <a:prstGeom prst="rect">
            <a:avLst/>
          </a:prstGeom>
          <a:noFill/>
        </p:spPr>
        <p:txBody>
          <a:bodyPr wrap="none" rtlCol="0">
            <a:spAutoFit/>
          </a:bodyPr>
          <a:p>
            <a:r>
              <a:rPr lang="en-US"/>
              <a:t>1629041001</a:t>
            </a:r>
            <a:endParaRPr lang="en-US"/>
          </a:p>
        </p:txBody>
      </p:sp>
      <p:pic>
        <p:nvPicPr>
          <p:cNvPr id="13" name="Picture 12" descr="ai-close-up-code-160107"/>
          <p:cNvPicPr>
            <a:picLocks noChangeAspect="1"/>
          </p:cNvPicPr>
          <p:nvPr/>
        </p:nvPicPr>
        <p:blipFill>
          <a:blip r:embed="rId1"/>
          <a:srcRect l="25569" t="4291" r="10614"/>
          <a:stretch>
            <a:fillRect/>
          </a:stretch>
        </p:blipFill>
        <p:spPr>
          <a:xfrm>
            <a:off x="8999220" y="3665855"/>
            <a:ext cx="3847465" cy="3847465"/>
          </a:xfrm>
          <a:custGeom>
            <a:avLst/>
            <a:gdLst/>
            <a:ahLst/>
            <a:cxnLst>
              <a:cxn ang="3">
                <a:pos x="hc" y="t"/>
              </a:cxn>
              <a:cxn ang="cd2">
                <a:pos x="l" y="vc"/>
              </a:cxn>
              <a:cxn ang="cd4">
                <a:pos x="hc" y="b"/>
              </a:cxn>
              <a:cxn ang="0">
                <a:pos x="r" y="vc"/>
              </a:cxn>
            </a:cxnLst>
            <a:rect l="l" t="t" r="r" b="b"/>
            <a:pathLst>
              <a:path w="5219" h="5219">
                <a:moveTo>
                  <a:pt x="2610" y="0"/>
                </a:moveTo>
                <a:cubicBezTo>
                  <a:pt x="4051" y="0"/>
                  <a:pt x="5219" y="1168"/>
                  <a:pt x="5219" y="2610"/>
                </a:cubicBezTo>
                <a:cubicBezTo>
                  <a:pt x="5219" y="4051"/>
                  <a:pt x="4051" y="5219"/>
                  <a:pt x="2610" y="5219"/>
                </a:cubicBezTo>
                <a:cubicBezTo>
                  <a:pt x="1168" y="5219"/>
                  <a:pt x="0" y="4051"/>
                  <a:pt x="0" y="2610"/>
                </a:cubicBezTo>
                <a:cubicBezTo>
                  <a:pt x="0" y="1168"/>
                  <a:pt x="1168" y="0"/>
                  <a:pt x="2610" y="0"/>
                </a:cubicBezTo>
                <a:close/>
              </a:path>
            </a:pathLst>
          </a:custGeom>
        </p:spPr>
      </p:pic>
      <p:sp>
        <p:nvSpPr>
          <p:cNvPr id="15" name="Oval 14">
            <a:hlinkClick r:id="rId2" action="ppaction://hlinksldjump"/>
          </p:cNvPr>
          <p:cNvSpPr/>
          <p:nvPr/>
        </p:nvSpPr>
        <p:spPr>
          <a:xfrm>
            <a:off x="8166100" y="4953000"/>
            <a:ext cx="1228725" cy="12287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テキスト プレースホルダー 8"/>
          <p:cNvSpPr>
            <a:spLocks noGrp="1"/>
          </p:cNvSpPr>
          <p:nvPr>
            <p:ph type="body" sz="quarter" idx="15"/>
          </p:nvPr>
        </p:nvSpPr>
        <p:spPr>
          <a:xfrm>
            <a:off x="2545951" y="3746351"/>
            <a:ext cx="6553200" cy="1729560"/>
          </a:xfrm>
        </p:spPr>
        <p:txBody>
          <a:bodyPr>
            <a:noAutofit/>
          </a:bodyPr>
          <a:p>
            <a:pPr marL="0" indent="0" algn="ctr">
              <a:buNone/>
            </a:pP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Jurusan</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Pendidikan Teknik </a:t>
            </a: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Elektro</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Program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Studi</a:t>
            </a: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Pendidikan Teknik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Informatika</a:t>
            </a:r>
            <a:r>
              <a:rPr lang="en-US" altLang="ko-KR"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dan </a:t>
            </a:r>
            <a:r>
              <a:rPr lang="en-US" altLang="ko-KR"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Komputer</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Universitas</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a:t>
            </a:r>
            <a:r>
              <a:rPr kumimoji="1" lang="en-US" altLang="ja-JP" sz="2000" b="1" dirty="0" err="1">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Negeri</a:t>
            </a: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 Makassar</a:t>
            </a:r>
            <a:endPar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endParaRPr>
          </a:p>
          <a:p>
            <a:pPr marL="0" indent="0" algn="ctr">
              <a:buNone/>
            </a:pPr>
            <a:r>
              <a:rPr kumimoji="1" lang="en-US" altLang="ja-JP" sz="2000" b="1" dirty="0">
                <a:solidFill>
                  <a:schemeClr val="tx1"/>
                </a:solidFill>
                <a:effectLst>
                  <a:outerShdw blurRad="38100" dist="38100" dir="2700000" algn="tl">
                    <a:srgbClr val="000000">
                      <a:alpha val="43137"/>
                    </a:srgbClr>
                  </a:outerShdw>
                </a:effectLst>
                <a:ea typeface="Malgun Gothic" panose="020B0503020000020004" pitchFamily="50" charset="-127"/>
                <a:cs typeface="Aharoni" pitchFamily="2" charset="-79"/>
              </a:rPr>
              <a:t>2020</a:t>
            </a:r>
            <a:endParaRPr kumimoji="1" lang="ja-JP" altLang="en-US" sz="2000" b="1" dirty="0">
              <a:solidFill>
                <a:schemeClr val="tx1"/>
              </a:solidFill>
              <a:effectLst>
                <a:outerShdw blurRad="38100" dist="38100" dir="2700000" algn="tl">
                  <a:srgbClr val="000000">
                    <a:alpha val="43137"/>
                  </a:srgbClr>
                </a:outerShdw>
              </a:effectLst>
              <a:cs typeface="Aharoni" pitchFamily="2" charset="-79"/>
            </a:endParaRPr>
          </a:p>
        </p:txBody>
      </p:sp>
      <p:pic>
        <p:nvPicPr>
          <p:cNvPr id="41"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580" y="293370"/>
            <a:ext cx="1079500" cy="1079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2826385" cy="460375"/>
          </a:xfrm>
          <a:prstGeom prst="rect">
            <a:avLst/>
          </a:prstGeom>
          <a:noFill/>
        </p:spPr>
        <p:txBody>
          <a:bodyPr wrap="none" rtlCol="0">
            <a:spAutoFit/>
          </a:bodyPr>
          <a:p>
            <a:r>
              <a:rPr lang="en-US" sz="2400" b="1">
                <a:latin typeface="Roboto" charset="0"/>
                <a:cs typeface="Roboto" charset="0"/>
              </a:rPr>
              <a:t>DIAGRAM </a:t>
            </a:r>
            <a:r>
              <a:rPr lang="en-US" sz="2400" b="1">
                <a:latin typeface="Source Sans Pro ExtraLight" panose="020B0303030403020204" charset="0"/>
                <a:cs typeface="Source Sans Pro ExtraLight" panose="020B0303030403020204" charset="0"/>
              </a:rPr>
              <a:t>KONTEKS</a:t>
            </a:r>
            <a:endParaRPr lang="en-US" sz="2400">
              <a:latin typeface="Source Sans Pro ExtraLight" panose="020B0303030403020204" charset="0"/>
              <a:cs typeface="Source Sans Pro ExtraLight" panose="020B0303030403020204" charset="0"/>
            </a:endParaRPr>
          </a:p>
        </p:txBody>
      </p:sp>
      <p:pic>
        <p:nvPicPr>
          <p:cNvPr id="54" name="Picture 2"/>
          <p:cNvPicPr>
            <a:picLocks noChangeAspect="1"/>
          </p:cNvPicPr>
          <p:nvPr>
            <p:ph sz="half" idx="2"/>
          </p:nvPr>
        </p:nvPicPr>
        <p:blipFill>
          <a:blip r:embed="rId1"/>
          <a:stretch>
            <a:fillRect/>
          </a:stretch>
        </p:blipFill>
        <p:spPr>
          <a:xfrm>
            <a:off x="2284730" y="1988820"/>
            <a:ext cx="7960995" cy="3242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3074670" cy="460375"/>
          </a:xfrm>
          <a:prstGeom prst="rect">
            <a:avLst/>
          </a:prstGeom>
          <a:noFill/>
        </p:spPr>
        <p:txBody>
          <a:bodyPr wrap="none" rtlCol="0">
            <a:spAutoFit/>
          </a:bodyPr>
          <a:p>
            <a:r>
              <a:rPr lang="en-US" sz="2400" b="1">
                <a:latin typeface="Roboto" charset="0"/>
                <a:cs typeface="Roboto" charset="0"/>
              </a:rPr>
              <a:t>DATA FLOW </a:t>
            </a:r>
            <a:r>
              <a:rPr lang="en-US" sz="2400" b="1">
                <a:latin typeface="Source Sans Pro ExtraLight" panose="020B0303030403020204" charset="0"/>
                <a:cs typeface="Source Sans Pro ExtraLight" panose="020B0303030403020204" charset="0"/>
              </a:rPr>
              <a:t>DIAGRAM</a:t>
            </a:r>
            <a:endParaRPr lang="en-US" sz="2400">
              <a:latin typeface="Source Sans Pro ExtraLight" panose="020B0303030403020204" charset="0"/>
              <a:cs typeface="Source Sans Pro ExtraLight" panose="020B0303030403020204" charset="0"/>
            </a:endParaRPr>
          </a:p>
        </p:txBody>
      </p:sp>
      <p:pic>
        <p:nvPicPr>
          <p:cNvPr id="56" name="Picture 11"/>
          <p:cNvPicPr>
            <a:picLocks noChangeAspect="1"/>
          </p:cNvPicPr>
          <p:nvPr>
            <p:ph sz="half" idx="1"/>
          </p:nvPr>
        </p:nvPicPr>
        <p:blipFill>
          <a:blip r:embed="rId1"/>
          <a:srcRect r="782"/>
          <a:stretch>
            <a:fillRect/>
          </a:stretch>
        </p:blipFill>
        <p:spPr>
          <a:xfrm>
            <a:off x="838200" y="2413000"/>
            <a:ext cx="5181600" cy="3175635"/>
          </a:xfrm>
          <a:prstGeom prst="rect">
            <a:avLst/>
          </a:prstGeom>
          <a:noFill/>
          <a:ln>
            <a:noFill/>
          </a:ln>
        </p:spPr>
      </p:pic>
      <p:sp>
        <p:nvSpPr>
          <p:cNvPr id="8" name="Text Box 7"/>
          <p:cNvSpPr txBox="1"/>
          <p:nvPr/>
        </p:nvSpPr>
        <p:spPr>
          <a:xfrm>
            <a:off x="2230120" y="1952625"/>
            <a:ext cx="1770380" cy="460375"/>
          </a:xfrm>
          <a:prstGeom prst="rect">
            <a:avLst/>
          </a:prstGeom>
          <a:noFill/>
        </p:spPr>
        <p:txBody>
          <a:bodyPr wrap="none" rtlCol="0">
            <a:spAutoFit/>
          </a:bodyPr>
          <a:p>
            <a:r>
              <a:rPr lang="en-US" sz="2400" b="1">
                <a:latin typeface="Roboto" charset="0"/>
                <a:cs typeface="Roboto" charset="0"/>
              </a:rPr>
              <a:t>DFD </a:t>
            </a:r>
            <a:r>
              <a:rPr lang="en-US" sz="2400" b="1">
                <a:latin typeface="Source Sans Pro ExtraLight" panose="020B0303030403020204" charset="0"/>
                <a:cs typeface="Source Sans Pro ExtraLight" panose="020B0303030403020204" charset="0"/>
              </a:rPr>
              <a:t>LEVEL 1</a:t>
            </a:r>
            <a:endParaRPr lang="en-US" sz="2400">
              <a:latin typeface="Source Sans Pro ExtraLight" panose="020B0303030403020204" charset="0"/>
              <a:cs typeface="Source Sans Pro ExtraLight" panose="020B0303030403020204" charset="0"/>
            </a:endParaRPr>
          </a:p>
        </p:txBody>
      </p:sp>
      <p:pic>
        <p:nvPicPr>
          <p:cNvPr id="57" name="Picture 12"/>
          <p:cNvPicPr>
            <a:picLocks noChangeAspect="1"/>
          </p:cNvPicPr>
          <p:nvPr>
            <p:ph sz="half" idx="2"/>
          </p:nvPr>
        </p:nvPicPr>
        <p:blipFill>
          <a:blip r:embed="rId2"/>
          <a:srcRect l="794" t="1380" r="945" b="920"/>
          <a:stretch>
            <a:fillRect/>
          </a:stretch>
        </p:blipFill>
        <p:spPr>
          <a:xfrm>
            <a:off x="6626225" y="2413000"/>
            <a:ext cx="4574540" cy="2978150"/>
          </a:xfrm>
          <a:prstGeom prst="rect">
            <a:avLst/>
          </a:prstGeom>
          <a:noFill/>
          <a:ln>
            <a:noFill/>
          </a:ln>
        </p:spPr>
      </p:pic>
      <p:sp>
        <p:nvSpPr>
          <p:cNvPr id="10" name="Text Box 9"/>
          <p:cNvSpPr txBox="1"/>
          <p:nvPr/>
        </p:nvSpPr>
        <p:spPr>
          <a:xfrm>
            <a:off x="7674610" y="1952625"/>
            <a:ext cx="1770380" cy="460375"/>
          </a:xfrm>
          <a:prstGeom prst="rect">
            <a:avLst/>
          </a:prstGeom>
          <a:noFill/>
        </p:spPr>
        <p:txBody>
          <a:bodyPr wrap="none" rtlCol="0">
            <a:spAutoFit/>
          </a:bodyPr>
          <a:p>
            <a:r>
              <a:rPr lang="en-US" sz="2400" b="1">
                <a:latin typeface="Roboto" charset="0"/>
                <a:cs typeface="Roboto" charset="0"/>
              </a:rPr>
              <a:t>DFD </a:t>
            </a:r>
            <a:r>
              <a:rPr lang="en-US" sz="2400" b="1">
                <a:latin typeface="Source Sans Pro ExtraLight" panose="020B0303030403020204" charset="0"/>
                <a:cs typeface="Source Sans Pro ExtraLight" panose="020B0303030403020204" charset="0"/>
              </a:rPr>
              <a:t>LEVEL 2</a:t>
            </a:r>
            <a:endParaRPr lang="en-US" sz="2400">
              <a:latin typeface="Source Sans Pro ExtraLight" panose="020B0303030403020204" charset="0"/>
              <a:cs typeface="Source Sans Pro ExtraLight" panose="020B0303030403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58665" y="1025525"/>
            <a:ext cx="3074670" cy="460375"/>
          </a:xfrm>
          <a:prstGeom prst="rect">
            <a:avLst/>
          </a:prstGeom>
          <a:noFill/>
        </p:spPr>
        <p:txBody>
          <a:bodyPr wrap="none" rtlCol="0">
            <a:spAutoFit/>
          </a:bodyPr>
          <a:p>
            <a:r>
              <a:rPr lang="en-US" sz="2400" b="1">
                <a:latin typeface="Roboto" charset="0"/>
                <a:cs typeface="Roboto" charset="0"/>
              </a:rPr>
              <a:t>DATA FLOW </a:t>
            </a:r>
            <a:r>
              <a:rPr lang="en-US" sz="2400" b="1">
                <a:latin typeface="Source Sans Pro ExtraLight" panose="020B0303030403020204" charset="0"/>
                <a:cs typeface="Source Sans Pro ExtraLight" panose="020B0303030403020204" charset="0"/>
              </a:rPr>
              <a:t>DIAGRAM</a:t>
            </a:r>
            <a:endParaRPr lang="en-US" sz="2400">
              <a:latin typeface="Source Sans Pro ExtraLight" panose="020B0303030403020204" charset="0"/>
              <a:cs typeface="Source Sans Pro ExtraLight" panose="020B0303030403020204" charset="0"/>
            </a:endParaRPr>
          </a:p>
        </p:txBody>
      </p:sp>
      <p:sp>
        <p:nvSpPr>
          <p:cNvPr id="10" name="Text Box 9"/>
          <p:cNvSpPr txBox="1"/>
          <p:nvPr/>
        </p:nvSpPr>
        <p:spPr>
          <a:xfrm>
            <a:off x="5210810" y="1556385"/>
            <a:ext cx="1770380" cy="460375"/>
          </a:xfrm>
          <a:prstGeom prst="rect">
            <a:avLst/>
          </a:prstGeom>
          <a:noFill/>
        </p:spPr>
        <p:txBody>
          <a:bodyPr wrap="none" rtlCol="0">
            <a:spAutoFit/>
          </a:bodyPr>
          <a:p>
            <a:r>
              <a:rPr lang="en-US" sz="2400" b="1">
                <a:latin typeface="Roboto" charset="0"/>
                <a:cs typeface="Roboto" charset="0"/>
              </a:rPr>
              <a:t>DFD </a:t>
            </a:r>
            <a:r>
              <a:rPr lang="en-US" sz="2400" b="1">
                <a:latin typeface="Source Sans Pro ExtraLight" panose="020B0303030403020204" charset="0"/>
                <a:cs typeface="Source Sans Pro ExtraLight" panose="020B0303030403020204" charset="0"/>
              </a:rPr>
              <a:t>LEVEL 3</a:t>
            </a:r>
            <a:endParaRPr lang="en-US" sz="2400">
              <a:latin typeface="Source Sans Pro ExtraLight" panose="020B0303030403020204" charset="0"/>
              <a:cs typeface="Source Sans Pro ExtraLight" panose="020B0303030403020204" charset="0"/>
            </a:endParaRPr>
          </a:p>
        </p:txBody>
      </p:sp>
      <p:pic>
        <p:nvPicPr>
          <p:cNvPr id="14" name="Picture 13"/>
          <p:cNvPicPr>
            <a:picLocks noChangeAspect="1"/>
          </p:cNvPicPr>
          <p:nvPr>
            <p:ph sz="half" idx="2"/>
          </p:nvPr>
        </p:nvPicPr>
        <p:blipFill>
          <a:blip r:embed="rId1"/>
          <a:stretch>
            <a:fillRect/>
          </a:stretch>
        </p:blipFill>
        <p:spPr>
          <a:xfrm>
            <a:off x="3523615" y="2016760"/>
            <a:ext cx="5025390" cy="43516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10810" y="774065"/>
            <a:ext cx="1839595" cy="460375"/>
          </a:xfrm>
          <a:prstGeom prst="rect">
            <a:avLst/>
          </a:prstGeom>
          <a:noFill/>
        </p:spPr>
        <p:txBody>
          <a:bodyPr wrap="none" rtlCol="0">
            <a:spAutoFit/>
          </a:bodyPr>
          <a:p>
            <a:r>
              <a:rPr lang="en-US" sz="2400" b="1">
                <a:latin typeface="Roboto" charset="0"/>
                <a:cs typeface="Roboto" charset="0"/>
              </a:rPr>
              <a:t>FLOW</a:t>
            </a:r>
            <a:r>
              <a:rPr lang="en-US" sz="2400" b="1">
                <a:latin typeface="Source Sans Pro ExtraLight" panose="020B0303030403020204" charset="0"/>
                <a:cs typeface="Source Sans Pro ExtraLight" panose="020B0303030403020204" charset="0"/>
              </a:rPr>
              <a:t>CHART</a:t>
            </a:r>
            <a:endParaRPr lang="en-US" sz="2400">
              <a:latin typeface="Source Sans Pro ExtraLight" panose="020B0303030403020204" charset="0"/>
              <a:cs typeface="Source Sans Pro ExtraLight" panose="020B0303030403020204" charset="0"/>
            </a:endParaRPr>
          </a:p>
        </p:txBody>
      </p:sp>
      <p:pic>
        <p:nvPicPr>
          <p:cNvPr id="63" name="Picture 63" descr="Flow Chart-Page-1 lengkap"/>
          <p:cNvPicPr>
            <a:picLocks noChangeAspect="1"/>
          </p:cNvPicPr>
          <p:nvPr>
            <p:ph sz="half" idx="2"/>
          </p:nvPr>
        </p:nvPicPr>
        <p:blipFill>
          <a:blip r:embed="rId1"/>
          <a:stretch>
            <a:fillRect/>
          </a:stretch>
        </p:blipFill>
        <p:spPr>
          <a:xfrm>
            <a:off x="4103370" y="1234440"/>
            <a:ext cx="4055110" cy="5220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10810" y="774065"/>
            <a:ext cx="3160395" cy="460375"/>
          </a:xfrm>
          <a:prstGeom prst="rect">
            <a:avLst/>
          </a:prstGeom>
          <a:noFill/>
        </p:spPr>
        <p:txBody>
          <a:bodyPr wrap="none" rtlCol="0">
            <a:spAutoFit/>
          </a:bodyPr>
          <a:p>
            <a:r>
              <a:rPr lang="en-US" sz="2400" b="1">
                <a:latin typeface="Roboto" charset="0"/>
                <a:cs typeface="Roboto" charset="0"/>
              </a:rPr>
              <a:t>PENGKODEAN </a:t>
            </a:r>
            <a:r>
              <a:rPr lang="en-US" sz="2400" b="1">
                <a:latin typeface="Source Sans Pro ExtraLight" panose="020B0303030403020204" charset="0"/>
                <a:cs typeface="Source Sans Pro ExtraLight" panose="020B0303030403020204" charset="0"/>
              </a:rPr>
              <a:t>SISTEM</a:t>
            </a:r>
            <a:endParaRPr lang="en-US" sz="2400">
              <a:latin typeface="Source Sans Pro ExtraLight" panose="020B0303030403020204" charset="0"/>
              <a:cs typeface="Source Sans Pro ExtraLight" panose="020B0303030403020204" charset="0"/>
            </a:endParaRPr>
          </a:p>
        </p:txBody>
      </p:sp>
      <p:pic>
        <p:nvPicPr>
          <p:cNvPr id="17" name="Picture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10970" y="2228215"/>
            <a:ext cx="1435100" cy="1657985"/>
          </a:xfrm>
          <a:prstGeom prst="rect">
            <a:avLst/>
          </a:prstGeom>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270" y="4085590"/>
            <a:ext cx="1968500" cy="2274570"/>
          </a:xfrm>
          <a:prstGeom prst="rect">
            <a:avLst/>
          </a:prstGeom>
        </p:spPr>
      </p:pic>
      <p:pic>
        <p:nvPicPr>
          <p:cNvPr id="3" name="Picture 2" descr="codeigniter"/>
          <p:cNvPicPr>
            <a:picLocks noChangeAspect="1"/>
          </p:cNvPicPr>
          <p:nvPr/>
        </p:nvPicPr>
        <p:blipFill>
          <a:blip r:embed="rId3"/>
          <a:srcRect l="28628" t="36513" r="30087" b="37007"/>
          <a:stretch>
            <a:fillRect/>
          </a:stretch>
        </p:blipFill>
        <p:spPr>
          <a:xfrm>
            <a:off x="2908935" y="3447415"/>
            <a:ext cx="3020060" cy="1022350"/>
          </a:xfrm>
          <a:prstGeom prst="rect">
            <a:avLst/>
          </a:prstGeom>
        </p:spPr>
      </p:pic>
      <p:pic>
        <p:nvPicPr>
          <p:cNvPr id="9" name="Content Placeholder 8"/>
          <p:cNvPicPr>
            <a:picLocks noChangeAspect="1"/>
          </p:cNvPicPr>
          <p:nvPr>
            <p:ph sz="half" idx="1"/>
          </p:nvPr>
        </p:nvPicPr>
        <p:blipFill>
          <a:blip r:embed="rId4"/>
          <a:stretch>
            <a:fillRect/>
          </a:stretch>
        </p:blipFill>
        <p:spPr>
          <a:xfrm>
            <a:off x="7110730" y="1983740"/>
            <a:ext cx="3195955" cy="1463675"/>
          </a:xfrm>
          <a:prstGeom prst="rect">
            <a:avLst/>
          </a:prstGeom>
        </p:spPr>
      </p:pic>
      <p:pic>
        <p:nvPicPr>
          <p:cNvPr id="11" name="Content Placeholder 10"/>
          <p:cNvPicPr>
            <a:picLocks noChangeAspect="1"/>
          </p:cNvPicPr>
          <p:nvPr>
            <p:ph sz="half" idx="2"/>
          </p:nvPr>
        </p:nvPicPr>
        <p:blipFill>
          <a:blip r:embed="rId5"/>
          <a:stretch>
            <a:fillRect/>
          </a:stretch>
        </p:blipFill>
        <p:spPr>
          <a:xfrm>
            <a:off x="7856220" y="4085590"/>
            <a:ext cx="1706880" cy="16230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298132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BERANDA</a:t>
            </a:r>
            <a:endParaRPr lang="en-US" sz="2400">
              <a:latin typeface="Source Sans Pro ExtraLight" panose="020B0303030403020204" charset="0"/>
              <a:cs typeface="Source Sans Pro ExtraLight" panose="020B0303030403020204" charset="0"/>
            </a:endParaRPr>
          </a:p>
        </p:txBody>
      </p:sp>
      <p:pic>
        <p:nvPicPr>
          <p:cNvPr id="71" name="Picture 1"/>
          <p:cNvPicPr>
            <a:picLocks noChangeAspect="1"/>
          </p:cNvPicPr>
          <p:nvPr>
            <p:ph idx="1"/>
          </p:nvPr>
        </p:nvPicPr>
        <p:blipFill>
          <a:blip r:embed="rId1"/>
          <a:stretch>
            <a:fillRect/>
          </a:stretch>
        </p:blipFill>
        <p:spPr>
          <a:xfrm>
            <a:off x="1555750" y="1234440"/>
            <a:ext cx="9485630" cy="533590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30613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LIST SKILL</a:t>
            </a:r>
            <a:endParaRPr lang="en-US" sz="2400">
              <a:latin typeface="Source Sans Pro ExtraLight" panose="020B0303030403020204" charset="0"/>
              <a:cs typeface="Source Sans Pro ExtraLight" panose="020B0303030403020204" charset="0"/>
            </a:endParaRPr>
          </a:p>
        </p:txBody>
      </p:sp>
      <p:pic>
        <p:nvPicPr>
          <p:cNvPr id="72" name="Picture 3"/>
          <p:cNvPicPr>
            <a:picLocks noChangeAspect="1"/>
          </p:cNvPicPr>
          <p:nvPr>
            <p:ph idx="1"/>
          </p:nvPr>
        </p:nvPicPr>
        <p:blipFill>
          <a:blip r:embed="rId1"/>
          <a:stretch>
            <a:fillRect/>
          </a:stretch>
        </p:blipFill>
        <p:spPr>
          <a:xfrm>
            <a:off x="1734185" y="1132205"/>
            <a:ext cx="8996680" cy="505968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81600" y="604520"/>
            <a:ext cx="300164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REGISTER</a:t>
            </a:r>
            <a:endParaRPr lang="en-US" sz="2400">
              <a:latin typeface="Source Sans Pro ExtraLight" panose="020B0303030403020204" charset="0"/>
              <a:cs typeface="Source Sans Pro ExtraLight" panose="020B0303030403020204" charset="0"/>
            </a:endParaRPr>
          </a:p>
        </p:txBody>
      </p:sp>
      <p:pic>
        <p:nvPicPr>
          <p:cNvPr id="76" name="Picture 8"/>
          <p:cNvPicPr>
            <a:picLocks noChangeAspect="1"/>
          </p:cNvPicPr>
          <p:nvPr>
            <p:ph idx="1"/>
          </p:nvPr>
        </p:nvPicPr>
        <p:blipFill>
          <a:blip r:embed="rId1"/>
          <a:stretch>
            <a:fillRect/>
          </a:stretch>
        </p:blipFill>
        <p:spPr>
          <a:xfrm>
            <a:off x="1734185" y="1191895"/>
            <a:ext cx="9060815" cy="509397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027295" y="680720"/>
            <a:ext cx="300164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REGISTER</a:t>
            </a:r>
            <a:endParaRPr lang="en-US" sz="2400">
              <a:latin typeface="Source Sans Pro ExtraLight" panose="020B0303030403020204" charset="0"/>
              <a:cs typeface="Source Sans Pro ExtraLight" panose="020B0303030403020204" charset="0"/>
            </a:endParaRPr>
          </a:p>
        </p:txBody>
      </p:sp>
      <p:pic>
        <p:nvPicPr>
          <p:cNvPr id="77" name="Picture 9"/>
          <p:cNvPicPr>
            <a:picLocks noChangeAspect="1"/>
          </p:cNvPicPr>
          <p:nvPr>
            <p:ph idx="1"/>
          </p:nvPr>
        </p:nvPicPr>
        <p:blipFill>
          <a:blip r:embed="rId1"/>
          <a:stretch>
            <a:fillRect/>
          </a:stretch>
        </p:blipFill>
        <p:spPr>
          <a:xfrm>
            <a:off x="1734185" y="1321435"/>
            <a:ext cx="9061450" cy="509968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458970" y="814705"/>
            <a:ext cx="3876040"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JOB/PEKERJAAN</a:t>
            </a:r>
            <a:endParaRPr lang="en-US" sz="2400">
              <a:latin typeface="Source Sans Pro ExtraLight" panose="020B0303030403020204" charset="0"/>
              <a:cs typeface="Source Sans Pro ExtraLight" panose="020B0303030403020204" charset="0"/>
            </a:endParaRPr>
          </a:p>
        </p:txBody>
      </p:sp>
      <p:pic>
        <p:nvPicPr>
          <p:cNvPr id="74" name="Picture 6"/>
          <p:cNvPicPr>
            <a:picLocks noChangeAspect="1"/>
          </p:cNvPicPr>
          <p:nvPr>
            <p:ph idx="1"/>
          </p:nvPr>
        </p:nvPicPr>
        <p:blipFill>
          <a:blip r:embed="rId1"/>
          <a:stretch>
            <a:fillRect/>
          </a:stretch>
        </p:blipFill>
        <p:spPr>
          <a:xfrm>
            <a:off x="1734185" y="1485900"/>
            <a:ext cx="8430260" cy="474472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descr="5691f7d9855a8.image"/>
          <p:cNvPicPr>
            <a:picLocks noChangeAspect="1"/>
          </p:cNvPicPr>
          <p:nvPr/>
        </p:nvPicPr>
        <p:blipFill>
          <a:blip r:embed="rId1"/>
          <a:srcRect l="6988" t="3528" r="31041" b="3528"/>
          <a:stretch>
            <a:fillRect/>
          </a:stretch>
        </p:blipFill>
        <p:spPr>
          <a:xfrm>
            <a:off x="-1880870" y="2173605"/>
            <a:ext cx="6341110" cy="6341110"/>
          </a:xfrm>
          <a:custGeom>
            <a:avLst/>
            <a:gdLst/>
            <a:ahLst/>
            <a:cxnLst>
              <a:cxn ang="3">
                <a:pos x="hc" y="t"/>
              </a:cxn>
              <a:cxn ang="cd2">
                <a:pos x="l" y="vc"/>
              </a:cxn>
              <a:cxn ang="cd4">
                <a:pos x="hc" y="b"/>
              </a:cxn>
              <a:cxn ang="0">
                <a:pos x="r" y="vc"/>
              </a:cxn>
            </a:cxnLst>
            <a:rect l="l" t="t" r="r" b="b"/>
            <a:pathLst>
              <a:path w="9986" h="9986">
                <a:moveTo>
                  <a:pt x="4993" y="0"/>
                </a:moveTo>
                <a:cubicBezTo>
                  <a:pt x="7751" y="0"/>
                  <a:pt x="9986" y="2235"/>
                  <a:pt x="9986" y="4993"/>
                </a:cubicBezTo>
                <a:cubicBezTo>
                  <a:pt x="9986" y="7751"/>
                  <a:pt x="7751" y="9986"/>
                  <a:pt x="4993" y="9986"/>
                </a:cubicBezTo>
                <a:cubicBezTo>
                  <a:pt x="2235" y="9986"/>
                  <a:pt x="0" y="7751"/>
                  <a:pt x="0" y="4993"/>
                </a:cubicBezTo>
                <a:cubicBezTo>
                  <a:pt x="0" y="2235"/>
                  <a:pt x="2235" y="0"/>
                  <a:pt x="4993" y="0"/>
                </a:cubicBezTo>
                <a:close/>
              </a:path>
            </a:pathLst>
          </a:custGeom>
        </p:spPr>
      </p:pic>
      <p:sp>
        <p:nvSpPr>
          <p:cNvPr id="7" name="Oval 6">
            <a:hlinkClick r:id="rId2" action="ppaction://hlinksldjump"/>
          </p:cNvPr>
          <p:cNvSpPr/>
          <p:nvPr/>
        </p:nvSpPr>
        <p:spPr>
          <a:xfrm>
            <a:off x="2519680" y="1163955"/>
            <a:ext cx="1416685" cy="14166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Oval 7"/>
          <p:cNvSpPr/>
          <p:nvPr/>
        </p:nvSpPr>
        <p:spPr>
          <a:xfrm>
            <a:off x="3622040" y="499745"/>
            <a:ext cx="664210" cy="66421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5873750" y="946785"/>
            <a:ext cx="5233670" cy="4831080"/>
          </a:xfrm>
          <a:prstGeom prst="rect">
            <a:avLst/>
          </a:prstGeom>
          <a:noFill/>
        </p:spPr>
        <p:txBody>
          <a:bodyPr wrap="none" rtlCol="0">
            <a:spAutoFit/>
          </a:bodyPr>
          <a:p>
            <a:pPr algn="ctr"/>
            <a:r>
              <a:rPr lang="en-US" sz="2800" b="1"/>
              <a:t>Pembimbing I</a:t>
            </a:r>
            <a:endParaRPr lang="en-US" sz="2800" b="1"/>
          </a:p>
          <a:p>
            <a:r>
              <a:rPr lang="en-US" sz="2800" b="1"/>
              <a:t>Dr. H. Aminuddin Bakry, M.S</a:t>
            </a:r>
            <a:endParaRPr lang="en-US" sz="2800" b="1"/>
          </a:p>
          <a:p>
            <a:endParaRPr lang="en-US" sz="2800" b="1"/>
          </a:p>
          <a:p>
            <a:pPr algn="ctr"/>
            <a:r>
              <a:rPr lang="en-US" sz="2800" b="1"/>
              <a:t>Pembimbing II</a:t>
            </a:r>
            <a:endParaRPr lang="en-US" sz="2800" b="1"/>
          </a:p>
          <a:p>
            <a:pPr algn="ctr"/>
            <a:r>
              <a:rPr lang="en-US" sz="2800" b="1"/>
              <a:t>Udin Sidik Sidin, S.Pd., M.T.</a:t>
            </a:r>
            <a:endParaRPr lang="en-US" sz="2800" b="1"/>
          </a:p>
          <a:p>
            <a:pPr algn="ctr"/>
            <a:endParaRPr lang="en-US" sz="2800" b="1"/>
          </a:p>
          <a:p>
            <a:pPr algn="ctr"/>
            <a:r>
              <a:rPr lang="en-US" sz="2800" b="1"/>
              <a:t>Penanggap I</a:t>
            </a:r>
            <a:endParaRPr lang="en-US" sz="2800" b="1"/>
          </a:p>
          <a:p>
            <a:pPr algn="ctr"/>
            <a:r>
              <a:rPr lang="en-US" sz="2800" b="1"/>
              <a:t>Abdul Rahman Patta., S.Kom., M.T</a:t>
            </a:r>
            <a:endParaRPr lang="en-US" sz="2800" b="1"/>
          </a:p>
          <a:p>
            <a:pPr algn="ctr"/>
            <a:endParaRPr lang="en-US" sz="2800" b="1"/>
          </a:p>
          <a:p>
            <a:pPr algn="ctr"/>
            <a:r>
              <a:rPr lang="en-US" sz="2800" b="1"/>
              <a:t>Penanggap II</a:t>
            </a:r>
            <a:endParaRPr lang="en-US" sz="2800" b="1"/>
          </a:p>
          <a:p>
            <a:pPr algn="ctr"/>
            <a:r>
              <a:rPr lang="en-US" sz="2800" b="1"/>
              <a:t>Veronika Asri T., S.Pd., M.Pd.</a:t>
            </a:r>
            <a:endParaRPr lang="en-US" sz="2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75" name="Picture 7"/>
          <p:cNvPicPr>
            <a:picLocks noChangeAspect="1"/>
          </p:cNvPicPr>
          <p:nvPr>
            <p:ph idx="1"/>
          </p:nvPr>
        </p:nvPicPr>
        <p:blipFill>
          <a:blip r:embed="rId1"/>
          <a:stretch>
            <a:fillRect/>
          </a:stretch>
        </p:blipFill>
        <p:spPr>
          <a:xfrm>
            <a:off x="1642745" y="1485900"/>
            <a:ext cx="8907145" cy="50069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365500"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DASHBOARD</a:t>
            </a:r>
            <a:endParaRPr lang="en-US" sz="2400">
              <a:latin typeface="Source Sans Pro ExtraLight" panose="020B0303030403020204" charset="0"/>
              <a:cs typeface="Source Sans Pro ExtraLight" panose="020B0303030403020204" charset="0"/>
            </a:endParaRPr>
          </a:p>
        </p:txBody>
      </p:sp>
      <p:pic>
        <p:nvPicPr>
          <p:cNvPr id="8" name="Picture 10"/>
          <p:cNvPicPr>
            <a:picLocks noChangeAspect="1"/>
          </p:cNvPicPr>
          <p:nvPr>
            <p:ph idx="1"/>
          </p:nvPr>
        </p:nvPicPr>
        <p:blipFill>
          <a:blip r:embed="rId1"/>
          <a:stretch>
            <a:fillRect/>
          </a:stretch>
        </p:blipFill>
        <p:spPr>
          <a:xfrm>
            <a:off x="1634490" y="1313180"/>
            <a:ext cx="8648700" cy="486156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79" name="Picture 11"/>
          <p:cNvPicPr>
            <a:picLocks noChangeAspect="1"/>
          </p:cNvPicPr>
          <p:nvPr>
            <p:ph idx="1"/>
          </p:nvPr>
        </p:nvPicPr>
        <p:blipFill>
          <a:blip r:embed="rId1"/>
          <a:stretch>
            <a:fillRect/>
          </a:stretch>
        </p:blipFill>
        <p:spPr>
          <a:xfrm>
            <a:off x="2062480" y="1485900"/>
            <a:ext cx="8847455" cy="498221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80" name="Picture 12"/>
          <p:cNvPicPr>
            <a:picLocks noChangeAspect="1"/>
          </p:cNvPicPr>
          <p:nvPr>
            <p:ph idx="1"/>
          </p:nvPr>
        </p:nvPicPr>
        <p:blipFill>
          <a:blip r:embed="rId1"/>
          <a:stretch>
            <a:fillRect/>
          </a:stretch>
        </p:blipFill>
        <p:spPr>
          <a:xfrm>
            <a:off x="1484630" y="1313180"/>
            <a:ext cx="8947785" cy="503809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82" name="Picture 13"/>
          <p:cNvPicPr>
            <a:picLocks noChangeAspect="1"/>
          </p:cNvPicPr>
          <p:nvPr>
            <p:ph idx="1"/>
          </p:nvPr>
        </p:nvPicPr>
        <p:blipFill>
          <a:blip r:embed="rId1"/>
          <a:stretch>
            <a:fillRect/>
          </a:stretch>
        </p:blipFill>
        <p:spPr>
          <a:xfrm>
            <a:off x="1325880" y="1313180"/>
            <a:ext cx="9117330" cy="5130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83" name="Picture 14"/>
          <p:cNvPicPr>
            <a:picLocks noChangeAspect="1"/>
          </p:cNvPicPr>
          <p:nvPr>
            <p:ph idx="1"/>
          </p:nvPr>
        </p:nvPicPr>
        <p:blipFill>
          <a:blip r:embed="rId1"/>
          <a:stretch>
            <a:fillRect/>
          </a:stretch>
        </p:blipFill>
        <p:spPr>
          <a:xfrm>
            <a:off x="1209040" y="1485900"/>
            <a:ext cx="8942070" cy="502666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84" name="Picture 15"/>
          <p:cNvPicPr>
            <a:picLocks noChangeAspect="1"/>
          </p:cNvPicPr>
          <p:nvPr>
            <p:ph idx="1"/>
          </p:nvPr>
        </p:nvPicPr>
        <p:blipFill>
          <a:blip r:embed="rId1"/>
          <a:stretch>
            <a:fillRect/>
          </a:stretch>
        </p:blipFill>
        <p:spPr>
          <a:xfrm>
            <a:off x="1443990" y="1377950"/>
            <a:ext cx="8912860" cy="50165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40423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DETAIL POST</a:t>
            </a:r>
            <a:endParaRPr lang="en-US" sz="2400">
              <a:latin typeface="Source Sans Pro ExtraLight" panose="020B0303030403020204" charset="0"/>
              <a:cs typeface="Source Sans Pro ExtraLight" panose="020B0303030403020204" charset="0"/>
            </a:endParaRPr>
          </a:p>
        </p:txBody>
      </p:sp>
      <p:pic>
        <p:nvPicPr>
          <p:cNvPr id="85" name="Picture 16"/>
          <p:cNvPicPr>
            <a:picLocks noChangeAspect="1"/>
          </p:cNvPicPr>
          <p:nvPr>
            <p:ph idx="1"/>
          </p:nvPr>
        </p:nvPicPr>
        <p:blipFill>
          <a:blip r:embed="rId1"/>
          <a:stretch>
            <a:fillRect/>
          </a:stretch>
        </p:blipFill>
        <p:spPr>
          <a:xfrm>
            <a:off x="1445895" y="1313180"/>
            <a:ext cx="9299575" cy="52324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4247515"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DASHBOARD ADMIN</a:t>
            </a:r>
            <a:endParaRPr lang="en-US" sz="2400">
              <a:latin typeface="Source Sans Pro ExtraLight" panose="020B0303030403020204" charset="0"/>
              <a:cs typeface="Source Sans Pro ExtraLight" panose="020B0303030403020204" charset="0"/>
            </a:endParaRPr>
          </a:p>
        </p:txBody>
      </p:sp>
      <p:pic>
        <p:nvPicPr>
          <p:cNvPr id="86" name="Picture 17"/>
          <p:cNvPicPr>
            <a:picLocks noChangeAspect="1"/>
          </p:cNvPicPr>
          <p:nvPr>
            <p:ph idx="1"/>
          </p:nvPr>
        </p:nvPicPr>
        <p:blipFill>
          <a:blip r:embed="rId1"/>
          <a:stretch>
            <a:fillRect/>
          </a:stretch>
        </p:blipFill>
        <p:spPr>
          <a:xfrm>
            <a:off x="1311275" y="1427480"/>
            <a:ext cx="9293860" cy="522859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641090"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LIST KATEGORI</a:t>
            </a:r>
            <a:endParaRPr lang="en-US" sz="2400">
              <a:latin typeface="Source Sans Pro ExtraLight" panose="020B0303030403020204" charset="0"/>
              <a:cs typeface="Source Sans Pro ExtraLight" panose="020B0303030403020204" charset="0"/>
            </a:endParaRPr>
          </a:p>
        </p:txBody>
      </p:sp>
      <p:pic>
        <p:nvPicPr>
          <p:cNvPr id="87" name="Picture 18"/>
          <p:cNvPicPr>
            <a:picLocks noChangeAspect="1"/>
          </p:cNvPicPr>
          <p:nvPr>
            <p:ph idx="1"/>
          </p:nvPr>
        </p:nvPicPr>
        <p:blipFill>
          <a:blip r:embed="rId1"/>
          <a:stretch>
            <a:fillRect/>
          </a:stretch>
        </p:blipFill>
        <p:spPr>
          <a:xfrm>
            <a:off x="1555750" y="1313180"/>
            <a:ext cx="9005570" cy="506031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8998"/>
            <a:ext cx="9144000" cy="2387600"/>
          </a:xfrm>
        </p:spPr>
        <p:txBody>
          <a:bodyPr>
            <a:normAutofit fontScale="90000"/>
          </a:bodyPr>
          <a:lstStyle/>
          <a:p>
            <a:r>
              <a:rPr lang="en-US" dirty="0">
                <a:solidFill>
                  <a:srgbClr val="00B050"/>
                </a:solidFill>
                <a:latin typeface="Source Sans Pro Black" panose="020B0803030403020204" charset="0"/>
                <a:cs typeface="Source Sans Pro Black" panose="020B0803030403020204" charset="0"/>
              </a:rPr>
              <a:t>PENGEMBANGAN </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SISTEM INFORMASI</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SKILL PUBLICATION AND FREERLANCER</a:t>
            </a:r>
            <a:br>
              <a:rPr lang="en-US" dirty="0">
                <a:solidFill>
                  <a:srgbClr val="00B050"/>
                </a:solidFill>
                <a:latin typeface="Source Sans Pro Black" panose="020B0803030403020204" charset="0"/>
                <a:cs typeface="Source Sans Pro Black" panose="020B0803030403020204" charset="0"/>
              </a:rPr>
            </a:br>
            <a:r>
              <a:rPr lang="en-US" dirty="0">
                <a:solidFill>
                  <a:srgbClr val="00B050"/>
                </a:solidFill>
                <a:latin typeface="Source Sans Pro Black" panose="020B0803030403020204" charset="0"/>
                <a:cs typeface="Source Sans Pro Black" panose="020B0803030403020204" charset="0"/>
              </a:rPr>
              <a:t>BERBASIS WEBSITE</a:t>
            </a:r>
            <a:endParaRPr lang="en-US" dirty="0">
              <a:solidFill>
                <a:srgbClr val="00B050"/>
              </a:solidFill>
              <a:latin typeface="Source Sans Pro Black" panose="020B0803030403020204" charset="0"/>
              <a:cs typeface="Source Sans Pro Black" panose="020B0803030403020204" charset="0"/>
            </a:endParaRPr>
          </a:p>
        </p:txBody>
      </p:sp>
      <p:sp>
        <p:nvSpPr>
          <p:cNvPr id="3" name="Text Box 2"/>
          <p:cNvSpPr txBox="1"/>
          <p:nvPr/>
        </p:nvSpPr>
        <p:spPr>
          <a:xfrm>
            <a:off x="5277168" y="5316220"/>
            <a:ext cx="1637665" cy="922020"/>
          </a:xfrm>
          <a:prstGeom prst="rect">
            <a:avLst/>
          </a:prstGeom>
          <a:noFill/>
        </p:spPr>
        <p:txBody>
          <a:bodyPr wrap="none" rtlCol="0">
            <a:spAutoFit/>
          </a:bodyPr>
          <a:p>
            <a:pPr algn="ctr"/>
            <a:r>
              <a:rPr lang="en-US">
                <a:solidFill>
                  <a:srgbClr val="06A940"/>
                </a:solidFill>
                <a:latin typeface="MS PGothic" panose="020B0600070205080204" charset="-128"/>
                <a:ea typeface="MS PGothic" panose="020B0600070205080204" charset="-128"/>
                <a:cs typeface="Source Sans Pro ExtraLight" panose="020B0303030403020204" charset="0"/>
              </a:rPr>
              <a:t>OLEH</a:t>
            </a:r>
            <a:endParaRPr lang="en-US">
              <a:solidFill>
                <a:srgbClr val="06A940"/>
              </a:solidFill>
              <a:latin typeface="MS PGothic" panose="020B0600070205080204" charset="-128"/>
              <a:ea typeface="MS PGothic" panose="020B0600070205080204" charset="-128"/>
              <a:cs typeface="Source Sans Pro ExtraLight" panose="020B0303030403020204" charset="0"/>
            </a:endParaRPr>
          </a:p>
          <a:p>
            <a:pPr algn="ctr"/>
            <a:r>
              <a:rPr lang="en-US">
                <a:solidFill>
                  <a:srgbClr val="06A940"/>
                </a:solidFill>
                <a:latin typeface="MS PGothic" panose="020B0600070205080204" charset="-128"/>
                <a:ea typeface="MS PGothic" panose="020B0600070205080204" charset="-128"/>
                <a:cs typeface="Source Sans Pro ExtraLight" panose="020B0303030403020204" charset="0"/>
              </a:rPr>
              <a:t>ASWAR KASIM</a:t>
            </a:r>
            <a:endParaRPr lang="en-US">
              <a:solidFill>
                <a:srgbClr val="06A940"/>
              </a:solidFill>
              <a:latin typeface="MS PGothic" panose="020B0600070205080204" charset="-128"/>
              <a:ea typeface="MS PGothic" panose="020B0600070205080204" charset="-128"/>
              <a:cs typeface="Source Sans Pro ExtraLight" panose="020B0303030403020204" charset="0"/>
            </a:endParaRPr>
          </a:p>
          <a:p>
            <a:pPr algn="ctr"/>
            <a:r>
              <a:rPr lang="en-US">
                <a:solidFill>
                  <a:srgbClr val="06A940"/>
                </a:solidFill>
                <a:latin typeface="MS PGothic" panose="020B0600070205080204" charset="-128"/>
                <a:ea typeface="MS PGothic" panose="020B0600070205080204" charset="-128"/>
                <a:cs typeface="Source Sans Pro ExtraLight" panose="020B0303030403020204" charset="0"/>
              </a:rPr>
              <a:t>1629041001</a:t>
            </a:r>
            <a:endParaRPr lang="en-US">
              <a:solidFill>
                <a:srgbClr val="06A940"/>
              </a:solidFill>
              <a:latin typeface="MS PGothic" panose="020B0600070205080204" charset="-128"/>
              <a:ea typeface="MS PGothic" panose="020B0600070205080204" charset="-128"/>
              <a:cs typeface="Source Sans Pro ExtraLight" panose="020B0303030403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647440"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LIST REGIONAL</a:t>
            </a:r>
            <a:endParaRPr lang="en-US" sz="2400">
              <a:latin typeface="Source Sans Pro ExtraLight" panose="020B0303030403020204" charset="0"/>
              <a:cs typeface="Source Sans Pro ExtraLight" panose="020B0303030403020204" charset="0"/>
            </a:endParaRPr>
          </a:p>
        </p:txBody>
      </p:sp>
      <p:pic>
        <p:nvPicPr>
          <p:cNvPr id="88" name="Picture 19"/>
          <p:cNvPicPr>
            <a:picLocks noChangeAspect="1"/>
          </p:cNvPicPr>
          <p:nvPr>
            <p:ph idx="1"/>
          </p:nvPr>
        </p:nvPicPr>
        <p:blipFill>
          <a:blip r:embed="rId1"/>
          <a:stretch>
            <a:fillRect/>
          </a:stretch>
        </p:blipFill>
        <p:spPr>
          <a:xfrm>
            <a:off x="1356995" y="1313180"/>
            <a:ext cx="9168130" cy="515747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56405" y="852805"/>
            <a:ext cx="3051810" cy="460375"/>
          </a:xfrm>
          <a:prstGeom prst="rect">
            <a:avLst/>
          </a:prstGeom>
          <a:noFill/>
        </p:spPr>
        <p:txBody>
          <a:bodyPr wrap="none" rtlCol="0">
            <a:spAutoFit/>
          </a:bodyPr>
          <a:p>
            <a:r>
              <a:rPr lang="en-US" sz="2400" b="1">
                <a:latin typeface="Roboto" charset="0"/>
                <a:cs typeface="Roboto" charset="0"/>
              </a:rPr>
              <a:t>TAMPILAN </a:t>
            </a:r>
            <a:r>
              <a:rPr lang="en-US" sz="2400" b="1">
                <a:latin typeface="Source Sans Pro ExtraLight" panose="020B0303030403020204" charset="0"/>
                <a:cs typeface="Source Sans Pro ExtraLight" panose="020B0303030403020204" charset="0"/>
              </a:rPr>
              <a:t>LIST USER</a:t>
            </a:r>
            <a:endParaRPr lang="en-US" sz="2400">
              <a:latin typeface="Source Sans Pro ExtraLight" panose="020B0303030403020204" charset="0"/>
              <a:cs typeface="Source Sans Pro ExtraLight" panose="020B0303030403020204" charset="0"/>
            </a:endParaRPr>
          </a:p>
        </p:txBody>
      </p:sp>
      <p:pic>
        <p:nvPicPr>
          <p:cNvPr id="89" name="Picture 2"/>
          <p:cNvPicPr>
            <a:picLocks noChangeAspect="1"/>
          </p:cNvPicPr>
          <p:nvPr>
            <p:ph idx="1"/>
          </p:nvPr>
        </p:nvPicPr>
        <p:blipFill>
          <a:blip r:embed="rId1"/>
          <a:stretch>
            <a:fillRect/>
          </a:stretch>
        </p:blipFill>
        <p:spPr>
          <a:xfrm>
            <a:off x="1411605" y="1392555"/>
            <a:ext cx="8931910" cy="502221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charset="0"/>
                <a:cs typeface="Roboto"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092575" y="1652905"/>
            <a:ext cx="4072890" cy="460375"/>
          </a:xfrm>
          <a:prstGeom prst="rect">
            <a:avLst/>
          </a:prstGeom>
          <a:noFill/>
        </p:spPr>
        <p:txBody>
          <a:bodyPr wrap="none" rtlCol="0">
            <a:spAutoFit/>
          </a:bodyPr>
          <a:p>
            <a:pPr algn="ctr"/>
            <a:r>
              <a:rPr lang="en-US" sz="2400" b="1">
                <a:latin typeface="Roboto" charset="0"/>
                <a:cs typeface="Roboto" charset="0"/>
              </a:rPr>
              <a:t>FUNCTIONALITY </a:t>
            </a:r>
            <a:r>
              <a:rPr lang="en-US" sz="2400" b="1">
                <a:latin typeface="Source Sans Pro ExtraLight" panose="020B0303030403020204" charset="0"/>
                <a:cs typeface="Source Sans Pro ExtraLight" panose="020B0303030403020204" charset="0"/>
              </a:rPr>
              <a:t>SUITABILITY</a:t>
            </a:r>
            <a:endParaRPr lang="en-US" sz="2400">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13" name="Content Placeholder 12"/>
          <p:cNvGraphicFramePr/>
          <p:nvPr>
            <p:ph idx="1"/>
          </p:nvPr>
        </p:nvGraphicFramePr>
        <p:xfrm>
          <a:off x="790575" y="2635250"/>
          <a:ext cx="10345420" cy="1463040"/>
        </p:xfrm>
        <a:graphic>
          <a:graphicData uri="http://schemas.openxmlformats.org/drawingml/2006/table">
            <a:tbl>
              <a:tblPr firstRow="1" bandRow="1">
                <a:tableStyleId>{5940675A-B579-460E-94D1-54222C63F5DA}</a:tableStyleId>
              </a:tblPr>
              <a:tblGrid>
                <a:gridCol w="1330960"/>
                <a:gridCol w="1626235"/>
                <a:gridCol w="1578610"/>
                <a:gridCol w="1302385"/>
                <a:gridCol w="1502410"/>
                <a:gridCol w="1502410"/>
                <a:gridCol w="1502410"/>
              </a:tblGrid>
              <a:tr h="305435">
                <a:tc rowSpan="2">
                  <a:txBody>
                    <a:bodyPr/>
                    <a:p>
                      <a:pPr indent="0">
                        <a:buNone/>
                      </a:pPr>
                      <a:r>
                        <a:rPr lang="en-US" sz="2400" b="1">
                          <a:solidFill>
                            <a:schemeClr val="bg1"/>
                          </a:solidFill>
                          <a:latin typeface="Calibri" panose="020F0502020204030204" charset="0"/>
                          <a:cs typeface="Calibri" panose="020F0502020204030204" charset="0"/>
                        </a:rPr>
                        <a:t>Jawaban</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gridSpan="2">
                  <a:txBody>
                    <a:bodyPr/>
                    <a:p>
                      <a:pPr indent="0" algn="ctr">
                        <a:buNone/>
                      </a:pPr>
                      <a:r>
                        <a:rPr lang="en-US" sz="2400" b="1">
                          <a:solidFill>
                            <a:schemeClr val="bg1"/>
                          </a:solidFill>
                          <a:latin typeface="Calibri" panose="020F0502020204030204" charset="0"/>
                          <a:cs typeface="Calibri" panose="020F0502020204030204" charset="0"/>
                        </a:rPr>
                        <a:t>Skor oleh </a:t>
                      </a:r>
                      <a:r>
                        <a:rPr lang="en-US" sz="2400" b="1" i="1">
                          <a:solidFill>
                            <a:schemeClr val="bg1"/>
                          </a:solidFill>
                          <a:latin typeface="Calibri" panose="020F0502020204030204" charset="0"/>
                          <a:cs typeface="Calibri" panose="020F0502020204030204" charset="0"/>
                        </a:rPr>
                        <a:t>validator</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hMerge="1">
                  <a:tcPr>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tcPr>
                </a:tc>
                <a:tc rowSpan="2">
                  <a:txBody>
                    <a:bodyPr/>
                    <a:p>
                      <a:pPr indent="0" algn="ctr">
                        <a:buNone/>
                      </a:pPr>
                      <a:r>
                        <a:rPr lang="en-US" sz="2400" b="1">
                          <a:solidFill>
                            <a:schemeClr val="bg1"/>
                          </a:solidFill>
                          <a:latin typeface="Calibri" panose="020F0502020204030204" charset="0"/>
                          <a:cs typeface="Calibri" panose="020F0502020204030204" charset="0"/>
                        </a:rPr>
                        <a:t>Skor maks</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Total Skor</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X</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rowSpan="2">
                  <a:txBody>
                    <a:bodyPr/>
                    <a:p>
                      <a:pPr indent="0">
                        <a:buNone/>
                      </a:pPr>
                      <a:r>
                        <a:rPr lang="en-US" sz="2400" b="1">
                          <a:solidFill>
                            <a:schemeClr val="bg1"/>
                          </a:solidFill>
                          <a:latin typeface="Calibri" panose="020F0502020204030204" charset="0"/>
                          <a:cs typeface="Calibri" panose="020F0502020204030204" charset="0"/>
                        </a:rPr>
                        <a:t>Kategori</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r>
              <a:tr h="179705">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a:txBody>
                    <a:bodyPr/>
                    <a:p>
                      <a:pPr indent="0">
                        <a:buNone/>
                      </a:pPr>
                      <a:r>
                        <a:rPr lang="en-US" sz="2400" b="1" i="1">
                          <a:solidFill>
                            <a:schemeClr val="bg1"/>
                          </a:solidFill>
                          <a:latin typeface="Calibri" panose="020F0502020204030204" charset="0"/>
                          <a:cs typeface="Calibri" panose="020F0502020204030204" charset="0"/>
                        </a:rPr>
                        <a:t>validator</a:t>
                      </a:r>
                      <a:r>
                        <a:rPr lang="en-US" sz="2400" b="1">
                          <a:solidFill>
                            <a:schemeClr val="bg1"/>
                          </a:solidFill>
                          <a:latin typeface="Calibri" panose="020F0502020204030204" charset="0"/>
                          <a:cs typeface="Calibri" panose="020F0502020204030204" charset="0"/>
                        </a:rPr>
                        <a:t> 1</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buNone/>
                      </a:pPr>
                      <a:r>
                        <a:rPr lang="en-US" sz="2400" b="1" i="1">
                          <a:solidFill>
                            <a:schemeClr val="bg1"/>
                          </a:solidFill>
                          <a:latin typeface="Calibri" panose="020F0502020204030204" charset="0"/>
                          <a:cs typeface="Calibri" panose="020F0502020204030204" charset="0"/>
                        </a:rPr>
                        <a:t>validator</a:t>
                      </a:r>
                      <a:r>
                        <a:rPr lang="en-US" sz="2400" b="1">
                          <a:solidFill>
                            <a:schemeClr val="bg1"/>
                          </a:solidFill>
                          <a:latin typeface="Calibri" panose="020F0502020204030204" charset="0"/>
                          <a:cs typeface="Calibri" panose="020F0502020204030204" charset="0"/>
                        </a:rPr>
                        <a:t> 2</a:t>
                      </a:r>
                      <a:endParaRPr lang="en-US" sz="2400" b="1" i="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a:solidFill>
                        <a:schemeClr val="tx1">
                          <a:lumMod val="95000"/>
                          <a:lumOff val="5000"/>
                        </a:schemeClr>
                      </a:solidFill>
                      <a:prstDash val="solid"/>
                    </a:lnR>
                    <a:lnB w="12700" cap="flat">
                      <a:solidFill>
                        <a:schemeClr val="tx1">
                          <a:lumMod val="95000"/>
                          <a:lumOff val="5000"/>
                        </a:schemeClr>
                      </a:solidFill>
                      <a:prstDash val="solid"/>
                    </a:lnB>
                  </a:tcPr>
                </a:tc>
                <a:tc vMerge="1">
                  <a:tcPr>
                    <a:lnL w="12700">
                      <a:solidFill>
                        <a:schemeClr val="tx1">
                          <a:lumMod val="95000"/>
                          <a:lumOff val="5000"/>
                        </a:schemeClr>
                      </a:solidFill>
                      <a:prstDash val="solid"/>
                    </a:lnL>
                    <a:lnR w="12700" cap="flat">
                      <a:solidFill>
                        <a:schemeClr val="tx1">
                          <a:lumMod val="95000"/>
                          <a:lumOff val="5000"/>
                        </a:schemeClr>
                      </a:solidFill>
                      <a:prstDash val="solid"/>
                    </a:lnR>
                    <a:lnB w="12700" cap="flat">
                      <a:solidFill>
                        <a:schemeClr val="tx1">
                          <a:lumMod val="95000"/>
                          <a:lumOff val="5000"/>
                        </a:schemeClr>
                      </a:solidFill>
                      <a:prstDash val="solid"/>
                    </a:lnB>
                  </a:tcPr>
                </a:tc>
              </a:tr>
              <a:tr h="121920">
                <a:tc>
                  <a:txBody>
                    <a:bodyPr/>
                    <a:p>
                      <a:pPr indent="0">
                        <a:buNone/>
                      </a:pPr>
                      <a:r>
                        <a:rPr lang="en-US" sz="2400" b="0">
                          <a:latin typeface="Calibri" panose="020F0502020204030204" charset="0"/>
                          <a:cs typeface="Calibri" panose="020F0502020204030204" charset="0"/>
                        </a:rPr>
                        <a:t>Ya</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113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113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266</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266</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Baik</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r h="121920">
                <a:tc>
                  <a:txBody>
                    <a:bodyPr/>
                    <a:p>
                      <a:pPr indent="0">
                        <a:buNone/>
                      </a:pPr>
                      <a:r>
                        <a:rPr lang="en-US" sz="2400" b="0">
                          <a:latin typeface="Calibri" panose="020F0502020204030204" charset="0"/>
                          <a:cs typeface="Calibri" panose="020F0502020204030204" charset="0"/>
                        </a:rPr>
                        <a:t>Tidak</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charset="0"/>
                <a:cs typeface="Roboto"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283835" y="1652905"/>
            <a:ext cx="1690370" cy="460375"/>
          </a:xfrm>
          <a:prstGeom prst="rect">
            <a:avLst/>
          </a:prstGeom>
          <a:noFill/>
        </p:spPr>
        <p:txBody>
          <a:bodyPr wrap="none" rtlCol="0">
            <a:spAutoFit/>
          </a:bodyPr>
          <a:p>
            <a:pPr algn="ctr"/>
            <a:r>
              <a:rPr lang="en-US" sz="2400" b="1">
                <a:latin typeface="Roboto" charset="0"/>
                <a:cs typeface="Roboto" charset="0"/>
              </a:rPr>
              <a:t>USABILITY</a:t>
            </a:r>
            <a:endParaRPr lang="en-US" sz="2400">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Content Placeholder 2"/>
          <p:cNvGraphicFramePr/>
          <p:nvPr>
            <p:ph idx="1"/>
          </p:nvPr>
        </p:nvGraphicFramePr>
        <p:xfrm>
          <a:off x="1120775" y="2856230"/>
          <a:ext cx="9950450" cy="1739900"/>
        </p:xfrm>
        <a:graphic>
          <a:graphicData uri="http://schemas.openxmlformats.org/drawingml/2006/table">
            <a:tbl>
              <a:tblPr firstRow="1" bandRow="1">
                <a:tableStyleId>{5940675A-B579-460E-94D1-54222C63F5DA}</a:tableStyleId>
              </a:tblPr>
              <a:tblGrid>
                <a:gridCol w="1990090"/>
                <a:gridCol w="1990090"/>
                <a:gridCol w="1990090"/>
                <a:gridCol w="1990090"/>
                <a:gridCol w="1990090"/>
              </a:tblGrid>
              <a:tr h="869950">
                <a:tc>
                  <a:txBody>
                    <a:bodyPr/>
                    <a:p>
                      <a:pPr indent="0" algn="ctr">
                        <a:buNone/>
                      </a:pPr>
                      <a:r>
                        <a:rPr lang="en-US" sz="2000" b="1">
                          <a:solidFill>
                            <a:schemeClr val="bg1"/>
                          </a:solidFill>
                          <a:latin typeface="Calibri" panose="020F0502020204030204" charset="0"/>
                          <a:cs typeface="Calibri" panose="020F0502020204030204" charset="0"/>
                        </a:rPr>
                        <a:t>Responden</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Rerata</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Skor Maksimal</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Persentase</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c>
                  <a:txBody>
                    <a:bodyPr/>
                    <a:p>
                      <a:pPr indent="0" algn="ctr">
                        <a:buNone/>
                      </a:pPr>
                      <a:r>
                        <a:rPr lang="en-US" sz="2000" b="1">
                          <a:solidFill>
                            <a:schemeClr val="bg1"/>
                          </a:solidFill>
                          <a:latin typeface="Calibri" panose="020F0502020204030204" charset="0"/>
                          <a:cs typeface="Calibri" panose="020F0502020204030204" charset="0"/>
                        </a:rPr>
                        <a:t>Kategori</a:t>
                      </a:r>
                      <a:endParaRPr lang="en-US" sz="20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solidFill>
                      <a:srgbClr val="00B050"/>
                    </a:solidFill>
                  </a:tcPr>
                </a:tc>
              </a:tr>
              <a:tr h="869950">
                <a:tc>
                  <a:txBody>
                    <a:bodyPr/>
                    <a:p>
                      <a:pPr indent="0" algn="ctr">
                        <a:buNone/>
                      </a:pPr>
                      <a:r>
                        <a:rPr lang="en-US" sz="2000" b="0">
                          <a:latin typeface="Calibri" panose="020F0502020204030204" charset="0"/>
                          <a:cs typeface="Calibri" panose="020F0502020204030204" charset="0"/>
                        </a:rPr>
                        <a:t>30 Responden</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109,77</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130</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84,44 %</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Sangat baik</a:t>
                      </a:r>
                      <a:endParaRPr lang="en-US" sz="20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lumMod val="95000"/>
                          <a:lumOff val="5000"/>
                        </a:schemeClr>
                      </a:solidFill>
                      <a:prstDash val="solid"/>
                    </a:lnL>
                    <a:lnR w="12700" cap="flat">
                      <a:solidFill>
                        <a:schemeClr val="tx1">
                          <a:lumMod val="95000"/>
                          <a:lumOff val="5000"/>
                        </a:schemeClr>
                      </a:solidFill>
                      <a:prstDash val="solid"/>
                    </a:lnR>
                    <a:lnT w="12700" cap="flat">
                      <a:solidFill>
                        <a:schemeClr val="tx1">
                          <a:lumMod val="95000"/>
                          <a:lumOff val="5000"/>
                        </a:schemeClr>
                      </a:solidFill>
                      <a:prstDash val="solid"/>
                    </a:lnT>
                    <a:lnB w="12700" cap="flat">
                      <a:solidFill>
                        <a:schemeClr val="tx1">
                          <a:lumMod val="95000"/>
                          <a:lumOff val="5000"/>
                        </a:schemeClr>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charset="0"/>
                <a:cs typeface="Roboto"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023360" y="872490"/>
            <a:ext cx="3864610" cy="460375"/>
          </a:xfrm>
          <a:prstGeom prst="rect">
            <a:avLst/>
          </a:prstGeom>
          <a:noFill/>
        </p:spPr>
        <p:txBody>
          <a:bodyPr wrap="none" rtlCol="0">
            <a:spAutoFit/>
          </a:bodyPr>
          <a:p>
            <a:pPr algn="ctr"/>
            <a:r>
              <a:rPr lang="en-US" sz="2400" b="1">
                <a:latin typeface="Roboto" charset="0"/>
                <a:cs typeface="Roboto" charset="0"/>
              </a:rPr>
              <a:t>PERFORMANCE </a:t>
            </a:r>
            <a:r>
              <a:rPr lang="en-US" sz="2400" b="1">
                <a:latin typeface="Source Sans Pro ExtraLight" panose="020B0303030403020204" charset="0"/>
                <a:cs typeface="Source Sans Pro ExtraLight" panose="020B0303030403020204" charset="0"/>
              </a:rPr>
              <a:t>EFFICIENCY</a:t>
            </a:r>
            <a:endParaRPr lang="en-US" sz="2400">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pic>
        <p:nvPicPr>
          <p:cNvPr id="6" name="Picture 1"/>
          <p:cNvPicPr>
            <a:picLocks noChangeAspect="1"/>
          </p:cNvPicPr>
          <p:nvPr>
            <p:ph idx="1"/>
          </p:nvPr>
        </p:nvPicPr>
        <p:blipFill>
          <a:blip r:embed="rId1"/>
          <a:stretch>
            <a:fillRect/>
          </a:stretch>
        </p:blipFill>
        <p:spPr>
          <a:xfrm>
            <a:off x="1555750" y="1332865"/>
            <a:ext cx="8600440" cy="483997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7" name="Oval 6"/>
          <p:cNvSpPr/>
          <p:nvPr/>
        </p:nvSpPr>
        <p:spPr>
          <a:xfrm>
            <a:off x="-793750" y="-50863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charset="0"/>
                <a:cs typeface="Roboto"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990783" y="872490"/>
            <a:ext cx="1929765" cy="460375"/>
          </a:xfrm>
          <a:prstGeom prst="rect">
            <a:avLst/>
          </a:prstGeom>
          <a:noFill/>
        </p:spPr>
        <p:txBody>
          <a:bodyPr wrap="none" rtlCol="0">
            <a:spAutoFit/>
          </a:bodyPr>
          <a:p>
            <a:pPr algn="ctr"/>
            <a:r>
              <a:rPr lang="en-US" sz="2400" b="1">
                <a:latin typeface="Roboto" charset="0"/>
                <a:cs typeface="Roboto" charset="0"/>
              </a:rPr>
              <a:t>PORTA</a:t>
            </a:r>
            <a:r>
              <a:rPr lang="en-US" sz="2400" b="1">
                <a:latin typeface="Source Sans Pro ExtraLight" panose="020B0303030403020204" charset="0"/>
                <a:cs typeface="Source Sans Pro ExtraLight" panose="020B0303030403020204" charset="0"/>
              </a:rPr>
              <a:t>BILITY</a:t>
            </a:r>
            <a:endParaRPr lang="en-US" sz="24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9" name="Content Placeholder 8"/>
          <p:cNvGraphicFramePr/>
          <p:nvPr>
            <p:ph idx="1"/>
          </p:nvPr>
        </p:nvGraphicFramePr>
        <p:xfrm>
          <a:off x="838200" y="1825625"/>
          <a:ext cx="10384790" cy="3746500"/>
        </p:xfrm>
        <a:graphic>
          <a:graphicData uri="http://schemas.openxmlformats.org/drawingml/2006/table">
            <a:tbl>
              <a:tblPr firstRow="1" bandRow="1">
                <a:tableStyleId>{5940675A-B579-460E-94D1-54222C63F5DA}</a:tableStyleId>
              </a:tblPr>
              <a:tblGrid>
                <a:gridCol w="700405"/>
                <a:gridCol w="4130040"/>
                <a:gridCol w="2414905"/>
                <a:gridCol w="1564005"/>
                <a:gridCol w="1575435"/>
              </a:tblGrid>
              <a:tr h="468630">
                <a:tc>
                  <a:txBody>
                    <a:bodyPr/>
                    <a:p>
                      <a:pPr indent="0">
                        <a:buNone/>
                      </a:pPr>
                      <a:r>
                        <a:rPr lang="en-US" sz="2400" b="1">
                          <a:solidFill>
                            <a:schemeClr val="bg1"/>
                          </a:solidFill>
                          <a:latin typeface="Calibri" panose="020F0502020204030204" charset="0"/>
                          <a:cs typeface="Calibri" panose="020F0502020204030204" charset="0"/>
                        </a:rPr>
                        <a:t>No</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Perangkat</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Browser</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Berhasil</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c>
                  <a:txBody>
                    <a:bodyPr/>
                    <a:p>
                      <a:pPr indent="0">
                        <a:buNone/>
                      </a:pPr>
                      <a:r>
                        <a:rPr lang="en-US" sz="2400" b="1">
                          <a:solidFill>
                            <a:schemeClr val="bg1"/>
                          </a:solidFill>
                          <a:latin typeface="Calibri" panose="020F0502020204030204" charset="0"/>
                          <a:cs typeface="Calibri" panose="020F0502020204030204" charset="0"/>
                        </a:rPr>
                        <a:t>Gagal</a:t>
                      </a:r>
                      <a:endParaRPr lang="en-US" sz="2400" b="1">
                        <a:solidFill>
                          <a:schemeClr val="bg1"/>
                        </a:solidFill>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rgbClr val="00B050"/>
                    </a:solidFill>
                  </a:tcPr>
                </a:tc>
              </a:tr>
              <a:tr h="936625">
                <a:tc>
                  <a:txBody>
                    <a:bodyPr/>
                    <a:p>
                      <a:pPr indent="0">
                        <a:buNone/>
                      </a:pPr>
                      <a:r>
                        <a:rPr lang="en-US" sz="2400" b="0">
                          <a:latin typeface="Calibri" panose="020F0502020204030204" charset="0"/>
                          <a:ea typeface="Times New Roman" panose="02020603050405020304" pitchFamily="18"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Laptop Lenovo Legion Y520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a:txBody>
                    <a:bodyPr/>
                    <a:p>
                      <a:pPr indent="0">
                        <a:buNone/>
                      </a:pPr>
                      <a:r>
                        <a:rPr lang="en-US" sz="2400" b="0">
                          <a:latin typeface="Calibri" panose="020F0502020204030204" charset="0"/>
                          <a:ea typeface="Times New Roman" panose="02020603050405020304" pitchFamily="18" charset="0"/>
                          <a:cs typeface="Calibri" panose="020F0502020204030204" charset="0"/>
                        </a:rPr>
                        <a:t>2</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Smartphone Readmi A7</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8630">
                <a:tc>
                  <a:txBody>
                    <a:bodyPr/>
                    <a:p>
                      <a:pPr indent="0">
                        <a:buNone/>
                      </a:pPr>
                      <a:r>
                        <a:rPr lang="en-US" sz="2400" b="0">
                          <a:latin typeface="Calibri" panose="020F0502020204030204" charset="0"/>
                          <a:ea typeface="Times New Roman" panose="02020603050405020304" pitchFamily="18" charset="0"/>
                          <a:cs typeface="Calibri" panose="020F0502020204030204" charset="0"/>
                        </a:rPr>
                        <a:t>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Smartphone iPhone X</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Chrome</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0</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gridSpan="3">
                  <a:txBody>
                    <a:bodyPr/>
                    <a:p>
                      <a:pPr indent="0" algn="ctr">
                        <a:buNone/>
                      </a:pPr>
                      <a:r>
                        <a:rPr lang="en-US" sz="2400" b="0">
                          <a:latin typeface="Calibri" panose="020F0502020204030204" charset="0"/>
                          <a:cs typeface="Calibri" panose="020F0502020204030204" charset="0"/>
                        </a:rPr>
                        <a:t>Total</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US" sz="2400" b="0">
                          <a:latin typeface="Calibri" panose="020F0502020204030204" charset="0"/>
                          <a:cs typeface="Calibri" panose="020F0502020204030204" charset="0"/>
                        </a:rPr>
                        <a:t>3</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8630">
                <a:tc gridSpan="3">
                  <a:txBody>
                    <a:bodyPr/>
                    <a:p>
                      <a:pPr indent="0" algn="ctr">
                        <a:buNone/>
                      </a:pPr>
                      <a:r>
                        <a:rPr lang="en-US" sz="2400" b="0">
                          <a:latin typeface="Calibri" panose="020F0502020204030204" charset="0"/>
                          <a:cs typeface="Calibri" panose="020F0502020204030204" charset="0"/>
                        </a:rPr>
                        <a:t>X</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US" sz="2400" b="0">
                          <a:latin typeface="Calibri" panose="020F0502020204030204" charset="0"/>
                          <a:cs typeface="Calibri" panose="020F0502020204030204" charset="0"/>
                        </a:rPr>
                        <a:t>1</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467995">
                <a:tc gridSpan="3">
                  <a:txBody>
                    <a:bodyPr/>
                    <a:p>
                      <a:pPr indent="0" algn="ctr">
                        <a:buNone/>
                      </a:pPr>
                      <a:r>
                        <a:rPr lang="en-US" sz="2400" b="0">
                          <a:latin typeface="Calibri" panose="020F0502020204030204" charset="0"/>
                          <a:cs typeface="Calibri" panose="020F0502020204030204" charset="0"/>
                        </a:rPr>
                        <a:t>Kategori</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hMerge="1">
                  <a:tcPr>
                    <a:lnT w="12700" cap="flat">
                      <a:solidFill>
                        <a:schemeClr val="tx1"/>
                      </a:solidFill>
                      <a:prstDash val="solid"/>
                    </a:lnT>
                    <a:lnB w="12700" cap="flat">
                      <a:solidFill>
                        <a:schemeClr val="tx1"/>
                      </a:solidFill>
                      <a:prstDash val="solid"/>
                    </a:lnB>
                  </a:tcPr>
                </a:tc>
                <a:tc hMerge="1">
                  <a:tcPr>
                    <a:lnR w="12700">
                      <a:solidFill>
                        <a:schemeClr val="tx1"/>
                      </a:solidFill>
                      <a:prstDash val="solid"/>
                    </a:lnR>
                    <a:lnT w="12700" cap="flat">
                      <a:solidFill>
                        <a:schemeClr val="tx1"/>
                      </a:solidFill>
                      <a:prstDash val="solid"/>
                    </a:lnT>
                    <a:lnB w="12700" cap="flat">
                      <a:solidFill>
                        <a:schemeClr val="tx1"/>
                      </a:solidFill>
                      <a:prstDash val="solid"/>
                    </a:lnB>
                  </a:tcPr>
                </a:tc>
                <a:tc>
                  <a:txBody>
                    <a:bodyPr/>
                    <a:p>
                      <a:pPr indent="0">
                        <a:buNone/>
                      </a:pPr>
                      <a:r>
                        <a:rPr lang="en-US" sz="2400" b="0">
                          <a:latin typeface="Calibri" panose="020F0502020204030204" charset="0"/>
                          <a:cs typeface="Calibri" panose="020F0502020204030204" charset="0"/>
                        </a:rPr>
                        <a:t>Baik</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2400" b="0">
                          <a:latin typeface="Calibri" panose="020F0502020204030204" charset="0"/>
                          <a:cs typeface="Calibri" panose="020F0502020204030204" charset="0"/>
                        </a:rPr>
                        <a:t>-</a:t>
                      </a:r>
                      <a:endParaRPr lang="en-US" sz="2400" b="0">
                        <a:latin typeface="Calibri" panose="020F0502020204030204" charset="0"/>
                        <a:ea typeface="Times New Roman" panose="02020603050405020304" pitchFamily="18" charset="0"/>
                        <a:cs typeface="Calibri" panose="020F0502020204030204" charset="0"/>
                      </a:endParaRPr>
                    </a:p>
                  </a:txBody>
                  <a:tcPr marL="68580" marR="68580" marT="0" marB="0" vert="horz" anchor="t">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400935" cy="398780"/>
          </a:xfrm>
          <a:prstGeom prst="rect">
            <a:avLst/>
          </a:prstGeom>
          <a:noFill/>
        </p:spPr>
        <p:txBody>
          <a:bodyPr wrap="none" rtlCol="0">
            <a:spAutoFit/>
          </a:bodyPr>
          <a:p>
            <a:r>
              <a:rPr lang="en-US" sz="2000" b="1">
                <a:latin typeface="Roboto" charset="0"/>
                <a:cs typeface="Roboto" charset="0"/>
              </a:rPr>
              <a:t>PENGUJIAN </a:t>
            </a:r>
            <a:r>
              <a:rPr lang="en-US" sz="2000" b="1">
                <a:latin typeface="Source Sans Pro ExtraLight" panose="020B0303030403020204" charset="0"/>
                <a:cs typeface="Source Sans Pro ExtraLight" panose="020B0303030403020204" charset="0"/>
              </a:rPr>
              <a:t>SISTEM</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947286" y="872490"/>
            <a:ext cx="2016760" cy="460375"/>
          </a:xfrm>
          <a:prstGeom prst="rect">
            <a:avLst/>
          </a:prstGeom>
          <a:noFill/>
        </p:spPr>
        <p:txBody>
          <a:bodyPr wrap="none" rtlCol="0">
            <a:spAutoFit/>
          </a:bodyPr>
          <a:p>
            <a:pPr algn="ctr"/>
            <a:r>
              <a:rPr lang="en-US" sz="2400" b="1">
                <a:latin typeface="Roboto" charset="0"/>
                <a:cs typeface="Roboto" charset="0"/>
              </a:rPr>
              <a:t>PEM</a:t>
            </a:r>
            <a:r>
              <a:rPr lang="en-US" sz="2400" b="1">
                <a:latin typeface="Source Sans Pro ExtraLight" panose="020B0303030403020204" charset="0"/>
                <a:cs typeface="Source Sans Pro ExtraLight" panose="020B0303030403020204" charset="0"/>
              </a:rPr>
              <a:t>BAHASAN</a:t>
            </a:r>
            <a:endParaRPr lang="en-US" sz="24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025525" y="1731645"/>
            <a:ext cx="9766935" cy="4399915"/>
          </a:xfrm>
          <a:prstGeom prst="rect">
            <a:avLst/>
          </a:prstGeom>
          <a:noFill/>
        </p:spPr>
        <p:txBody>
          <a:bodyPr wrap="square" rtlCol="0">
            <a:spAutoFit/>
          </a:bodyPr>
          <a:p>
            <a:pPr algn="just"/>
            <a:r>
              <a:rPr lang="en-US" sz="2800"/>
              <a:t>Mengacu pada kerangka pikir, kondisi awal yang diuraikan beberapa poin yaitu: banyaknya pengangguran, </a:t>
            </a:r>
            <a:r>
              <a:rPr lang="en-US" sz="2800" i="1"/>
              <a:t>skill </a:t>
            </a:r>
            <a:r>
              <a:rPr lang="en-US" sz="2800"/>
              <a:t>tidak terpublikasi, kebutuhan masyarakat yang tidak bisa dilakukan sendirian. Dari beberapa poin tersebut yang menjadi inti dari penelitian ini maka diberikan tindakan pengembangan sistem informasi skill publication and freelancer berbasis website. Dengan tindakan yang dilakukan, maka diharapkan memunculkan beberapa kondisi yaitu: mengurangi pengangguran, mempublikasikan skill orang-orang, membantu menyelesaikan kebutuhan masyarakat.</a:t>
            </a:r>
            <a:endParaRPr lang="en-US" sz="2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2508886" y="2397760"/>
            <a:ext cx="6971030" cy="1568450"/>
          </a:xfrm>
          <a:prstGeom prst="rect">
            <a:avLst/>
          </a:prstGeom>
          <a:noFill/>
        </p:spPr>
        <p:txBody>
          <a:bodyPr wrap="none" rtlCol="0">
            <a:spAutoFit/>
          </a:bodyPr>
          <a:p>
            <a:pPr algn="ctr"/>
            <a:r>
              <a:rPr lang="en-US" sz="4800" b="1">
                <a:latin typeface="Roboto" charset="0"/>
                <a:cs typeface="Roboto" charset="0"/>
              </a:rPr>
              <a:t>BAB V </a:t>
            </a:r>
            <a:endParaRPr lang="en-US" sz="4800" b="1">
              <a:latin typeface="Roboto" charset="0"/>
              <a:cs typeface="Roboto" charset="0"/>
            </a:endParaRPr>
          </a:p>
          <a:p>
            <a:pPr algn="ctr"/>
            <a:r>
              <a:rPr lang="en-US" sz="4800" b="1">
                <a:latin typeface="Roboto" charset="0"/>
                <a:cs typeface="Roboto" charset="0"/>
              </a:rPr>
              <a:t>KESIMPULAN </a:t>
            </a:r>
            <a:r>
              <a:rPr lang="en-US" sz="4800" b="1">
                <a:latin typeface="Source Sans Pro ExtraLight" panose="020B0303030403020204" charset="0"/>
                <a:cs typeface="Source Sans Pro ExtraLight" panose="020B0303030403020204" charset="0"/>
              </a:rPr>
              <a:t>DAN SARAN</a:t>
            </a:r>
            <a:endParaRPr lang="en-US" sz="48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5" name="Rectangle 4"/>
          <p:cNvSpPr/>
          <p:nvPr/>
        </p:nvSpPr>
        <p:spPr>
          <a:xfrm>
            <a:off x="6544945" y="3966210"/>
            <a:ext cx="281813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747010" cy="398780"/>
          </a:xfrm>
          <a:prstGeom prst="rect">
            <a:avLst/>
          </a:prstGeom>
          <a:noFill/>
        </p:spPr>
        <p:txBody>
          <a:bodyPr wrap="none" rtlCol="0">
            <a:spAutoFit/>
          </a:bodyPr>
          <a:p>
            <a:r>
              <a:rPr lang="en-US" sz="2000" b="1">
                <a:latin typeface="Roboto" charset="0"/>
                <a:cs typeface="Roboto" charset="0"/>
              </a:rPr>
              <a:t>KESIMPULAN &amp; </a:t>
            </a:r>
            <a:r>
              <a:rPr lang="en-US" sz="2000" b="1">
                <a:latin typeface="Source Sans Pro ExtraLight" panose="020B0303030403020204" charset="0"/>
                <a:cs typeface="Source Sans Pro ExtraLight" panose="020B0303030403020204" charset="0"/>
              </a:rPr>
              <a:t>SARAN</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21836" y="872490"/>
            <a:ext cx="2867660" cy="645160"/>
          </a:xfrm>
          <a:prstGeom prst="rect">
            <a:avLst/>
          </a:prstGeom>
          <a:noFill/>
        </p:spPr>
        <p:txBody>
          <a:bodyPr wrap="none" rtlCol="0">
            <a:spAutoFit/>
          </a:bodyPr>
          <a:p>
            <a:pPr algn="ctr"/>
            <a:r>
              <a:rPr lang="en-US" sz="3600" b="1">
                <a:latin typeface="Roboto" charset="0"/>
                <a:cs typeface="Roboto" charset="0"/>
              </a:rPr>
              <a:t>KESIMP</a:t>
            </a:r>
            <a:r>
              <a:rPr lang="en-US" sz="3600" b="1">
                <a:latin typeface="Source Sans Pro ExtraLight" panose="020B0303030403020204" charset="0"/>
                <a:cs typeface="Source Sans Pro ExtraLight" panose="020B0303030403020204" charset="0"/>
              </a:rPr>
              <a:t>ULAN</a:t>
            </a:r>
            <a:endParaRPr lang="en-US" sz="36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419860" y="1880235"/>
            <a:ext cx="9398000" cy="3969385"/>
          </a:xfrm>
          <a:prstGeom prst="rect">
            <a:avLst/>
          </a:prstGeom>
          <a:noFill/>
        </p:spPr>
        <p:txBody>
          <a:bodyPr wrap="square" rtlCol="0">
            <a:spAutoFit/>
          </a:bodyPr>
          <a:p>
            <a:pPr marL="285750" indent="-285750" algn="just">
              <a:buFont typeface="Wingdings" panose="05000000000000000000" charset="0"/>
              <a:buChar char="v"/>
            </a:pPr>
            <a:r>
              <a:rPr lang="en-US" sz="2800"/>
              <a:t>Pengembangan sistem informasi skill publication and </a:t>
            </a:r>
            <a:r>
              <a:rPr lang="en-US" sz="2800" i="1"/>
              <a:t>freelancer </a:t>
            </a:r>
            <a:r>
              <a:rPr lang="en-US" sz="2800"/>
              <a:t>dikembangkan dengan model </a:t>
            </a:r>
            <a:r>
              <a:rPr lang="en-US" sz="2800" i="1"/>
              <a:t>prototype </a:t>
            </a:r>
            <a:r>
              <a:rPr lang="en-US" sz="2800"/>
              <a:t>dan sistem ini diberi nama bisanya.com</a:t>
            </a:r>
            <a:endParaRPr lang="en-US" sz="2800"/>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r>
              <a:rPr lang="en-US" sz="2800"/>
              <a:t>Berdasarkan hasil pengujian sistem bisanya.com berdasarkan standar kelayakan ISO 25010 dinyatakan layak digunakan.</a:t>
            </a:r>
            <a:endParaRPr lang="en-US" sz="2800"/>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r>
              <a:rPr lang="en-US" sz="2800"/>
              <a:t>Tanggapan pengguna terhadap hasil pengembangan sistem bisanya.com berada dalam kategori sangat baik.</a:t>
            </a:r>
            <a:endParaRPr lang="en-US"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2747010" cy="398780"/>
          </a:xfrm>
          <a:prstGeom prst="rect">
            <a:avLst/>
          </a:prstGeom>
          <a:noFill/>
        </p:spPr>
        <p:txBody>
          <a:bodyPr wrap="none" rtlCol="0">
            <a:spAutoFit/>
          </a:bodyPr>
          <a:p>
            <a:r>
              <a:rPr lang="en-US" sz="2000" b="1">
                <a:latin typeface="Roboto" charset="0"/>
                <a:cs typeface="Roboto" charset="0"/>
              </a:rPr>
              <a:t>KESIMPULAN &amp; </a:t>
            </a:r>
            <a:r>
              <a:rPr lang="en-US" sz="2000" b="1">
                <a:latin typeface="Source Sans Pro ExtraLight" panose="020B0303030403020204" charset="0"/>
                <a:cs typeface="Source Sans Pro ExtraLight" panose="020B0303030403020204" charset="0"/>
              </a:rPr>
              <a:t>SARAN</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340100"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5160329" y="872490"/>
            <a:ext cx="1590675" cy="645160"/>
          </a:xfrm>
          <a:prstGeom prst="rect">
            <a:avLst/>
          </a:prstGeom>
          <a:noFill/>
        </p:spPr>
        <p:txBody>
          <a:bodyPr wrap="none" rtlCol="0">
            <a:spAutoFit/>
          </a:bodyPr>
          <a:p>
            <a:pPr algn="ctr"/>
            <a:r>
              <a:rPr lang="en-US" sz="3600" b="1">
                <a:latin typeface="Roboto" charset="0"/>
                <a:cs typeface="Roboto" charset="0"/>
              </a:rPr>
              <a:t>SAR</a:t>
            </a:r>
            <a:r>
              <a:rPr lang="en-US" sz="3600" b="1">
                <a:latin typeface="Source Sans Pro ExtraLight" panose="020B0303030403020204" charset="0"/>
                <a:cs typeface="Source Sans Pro ExtraLight" panose="020B0303030403020204" charset="0"/>
              </a:rPr>
              <a:t>AN</a:t>
            </a:r>
            <a:endParaRPr lang="en-US" sz="36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graphicFrame>
        <p:nvGraphicFramePr>
          <p:cNvPr id="3" name="Table 2"/>
          <p:cNvGraphicFramePr/>
          <p:nvPr/>
        </p:nvGraphicFramePr>
        <p:xfrm>
          <a:off x="6096000" y="1426083"/>
          <a:ext cx="0" cy="4469765"/>
        </p:xfrm>
        <a:graphic>
          <a:graphicData uri="http://schemas.openxmlformats.org/drawingml/2006/table">
            <a:tbl>
              <a:tblPr firstRow="1" bandRow="1">
                <a:tableStyleId>{5940675A-B579-460E-94D1-54222C63F5DA}</a:tableStyleId>
              </a:tblPr>
              <a:tblGrid>
                <a:gridCol w="0"/>
                <a:gridCol w="0"/>
                <a:gridCol w="0"/>
                <a:gridCol w="0"/>
                <a:gridCol w="0"/>
              </a:tblGrid>
              <a:tr h="509270">
                <a:tc>
                  <a:txBody>
                    <a:bodyPr/>
                    <a:p>
                      <a:pPr indent="0">
                        <a:buNone/>
                      </a:pPr>
                      <a:r>
                        <a:rPr lang="en-US" sz="400" b="1">
                          <a:latin typeface="Times New Roman" panose="02020603050405020304" pitchFamily="18" charset="0"/>
                          <a:cs typeface="Times New Roman" panose="02020603050405020304" pitchFamily="18" charset="0"/>
                        </a:rPr>
                        <a:t>No</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Perangkat</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Browser</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Berhasil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1">
                          <a:latin typeface="Times New Roman" panose="02020603050405020304" pitchFamily="18" charset="0"/>
                          <a:cs typeface="Times New Roman" panose="02020603050405020304" pitchFamily="18" charset="0"/>
                        </a:rPr>
                        <a:t>Gagal</a:t>
                      </a:r>
                      <a:endParaRPr lang="en-US" sz="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4460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Laptop Lenovo Legion Y520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018540">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Readmi A7</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962025">
                <a:tc>
                  <a:txBody>
                    <a:bodyPr/>
                    <a:p>
                      <a:pPr indent="0">
                        <a:buNone/>
                      </a:pP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Smartphone iPhone 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Chrome</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0</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282575">
                <a:tc gridSpan="3">
                  <a:txBody>
                    <a:bodyPr/>
                    <a:p>
                      <a:pPr indent="0" algn="ctr">
                        <a:buNone/>
                      </a:pPr>
                      <a:r>
                        <a:rPr lang="en-US" sz="400" b="0">
                          <a:latin typeface="Times New Roman" panose="02020603050405020304" pitchFamily="18" charset="0"/>
                          <a:cs typeface="Times New Roman" panose="02020603050405020304" pitchFamily="18" charset="0"/>
                        </a:rPr>
                        <a:t>Total</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3</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0">
                <a:tc gridSpan="3">
                  <a:txBody>
                    <a:bodyPr/>
                    <a:p>
                      <a:pPr indent="0" algn="ctr">
                        <a:buNone/>
                      </a:pPr>
                      <a:r>
                        <a:rPr lang="en-US" sz="400" b="0">
                          <a:latin typeface="Times New Roman" panose="02020603050405020304" pitchFamily="18" charset="0"/>
                          <a:cs typeface="Times New Roman" panose="02020603050405020304" pitchFamily="18" charset="0"/>
                        </a:rPr>
                        <a:t>X</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1</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452755">
                <a:tc gridSpan="3">
                  <a:txBody>
                    <a:bodyPr/>
                    <a:p>
                      <a:pPr indent="0" algn="ctr">
                        <a:buNone/>
                      </a:pPr>
                      <a:r>
                        <a:rPr lang="en-US" sz="400" b="0">
                          <a:latin typeface="Times New Roman" panose="02020603050405020304" pitchFamily="18" charset="0"/>
                          <a:cs typeface="Times New Roman" panose="02020603050405020304" pitchFamily="18" charset="0"/>
                        </a:rPr>
                        <a:t>Kategori</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hMerge="1">
                  <a:tcPr>
                    <a:lnT cap="flat">
                      <a:noFill/>
                    </a:lnT>
                    <a:lnB cap="flat">
                      <a:noFill/>
                    </a:lnB>
                  </a:tcPr>
                </a:tc>
                <a:tc>
                  <a:txBody>
                    <a:bodyPr/>
                    <a:p>
                      <a:pPr indent="0">
                        <a:buNone/>
                      </a:pPr>
                      <a:r>
                        <a:rPr lang="en-US" sz="400" b="0">
                          <a:latin typeface="Times New Roman" panose="02020603050405020304" pitchFamily="18" charset="0"/>
                          <a:cs typeface="Times New Roman" panose="02020603050405020304" pitchFamily="18" charset="0"/>
                        </a:rPr>
                        <a:t>Baik</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400" b="0">
                          <a:latin typeface="Times New Roman" panose="02020603050405020304" pitchFamily="18" charset="0"/>
                          <a:cs typeface="Times New Roman" panose="02020603050405020304" pitchFamily="18" charset="0"/>
                        </a:rPr>
                        <a:t>-</a:t>
                      </a:r>
                      <a:endParaRPr lang="en-US" sz="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1397000" y="1485900"/>
            <a:ext cx="9398000" cy="5262245"/>
          </a:xfrm>
          <a:prstGeom prst="rect">
            <a:avLst/>
          </a:prstGeom>
          <a:noFill/>
        </p:spPr>
        <p:txBody>
          <a:bodyPr wrap="square" rtlCol="0">
            <a:spAutoFit/>
          </a:bodyPr>
          <a:p>
            <a:pPr marL="285750" indent="-285750" algn="just">
              <a:buFont typeface="Wingdings" panose="05000000000000000000" charset="0"/>
              <a:buChar char="v"/>
            </a:pPr>
            <a:r>
              <a:rPr lang="en-US" sz="2800"/>
              <a:t>Tetap menggunakan model pengembangan prototype dengan penambahan fitur chat, pemberitahuan email, dan notifikasi ke perangkat.</a:t>
            </a:r>
            <a:endParaRPr lang="en-US" sz="2800"/>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r>
              <a:rPr lang="en-US" sz="2800"/>
              <a:t>Penambahan aspek pengujian yang ada pada ISO 25010 yang belum diujikan saat ini yaitu </a:t>
            </a:r>
            <a:r>
              <a:rPr lang="en-US" sz="2800" i="1"/>
              <a:t>compability, reliability, maintainability, dan security.</a:t>
            </a:r>
            <a:endParaRPr lang="en-US" sz="2800" i="1"/>
          </a:p>
          <a:p>
            <a:pPr marL="285750" indent="-285750" algn="just">
              <a:buFont typeface="Wingdings" panose="05000000000000000000" charset="0"/>
              <a:buChar char="v"/>
            </a:pPr>
            <a:endParaRPr lang="en-US" sz="2800"/>
          </a:p>
          <a:p>
            <a:pPr marL="285750" indent="-285750" algn="just">
              <a:buFont typeface="Wingdings" panose="05000000000000000000" charset="0"/>
              <a:buChar char="v"/>
            </a:pPr>
            <a:r>
              <a:rPr lang="en-US" sz="2800"/>
              <a:t>Pengujian sistem dalam hal memperoleh tanggapan pengguna lingkupnya lebih diperluas lagi agar memperoleh data yang lebih akurat hingga sistem ini benar-benar layak untuk digunakan di masyarakat.</a:t>
            </a:r>
            <a:endParaRPr 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a:hlinkClick r:id="rId1" action="ppaction://hlinksldjump"/>
          </p:cNvPr>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013075" cy="1014730"/>
          </a:xfrm>
          <a:prstGeom prst="rect">
            <a:avLst/>
          </a:prstGeom>
          <a:noFill/>
        </p:spPr>
        <p:txBody>
          <a:bodyPr wrap="none" rtlCol="0">
            <a:spAutoFit/>
          </a:bodyPr>
          <a:p>
            <a:r>
              <a:rPr lang="en-US" sz="6000" b="1">
                <a:latin typeface="Source Sans Pro ExtraLight" panose="020B0303030403020204" charset="0"/>
                <a:cs typeface="Source Sans Pro ExtraLight" panose="020B0303030403020204" charset="0"/>
              </a:rPr>
              <a:t>ABS</a:t>
            </a:r>
            <a:r>
              <a:rPr lang="en-US" sz="6000">
                <a:latin typeface="Source Sans Pro ExtraLight" panose="020B0303030403020204" charset="0"/>
                <a:cs typeface="Source Sans Pro ExtraLight" panose="020B0303030403020204" charset="0"/>
              </a:rPr>
              <a:t>TRAK</a:t>
            </a:r>
            <a:endParaRPr lang="en-US" sz="6000">
              <a:latin typeface="Source Sans Pro ExtraLight" panose="020B0303030403020204" charset="0"/>
              <a:cs typeface="Source Sans Pro ExtraLight" panose="020B0303030403020204" charset="0"/>
            </a:endParaRPr>
          </a:p>
        </p:txBody>
      </p:sp>
      <p:sp>
        <p:nvSpPr>
          <p:cNvPr id="5" name="Rectangle 4"/>
          <p:cNvSpPr/>
          <p:nvPr/>
        </p:nvSpPr>
        <p:spPr>
          <a:xfrm>
            <a:off x="3108960" y="1087755"/>
            <a:ext cx="1638300" cy="755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552450" y="1485900"/>
            <a:ext cx="11087100" cy="5077460"/>
          </a:xfrm>
          <a:prstGeom prst="rect">
            <a:avLst/>
          </a:prstGeom>
          <a:noFill/>
        </p:spPr>
        <p:txBody>
          <a:bodyPr wrap="square" rtlCol="0">
            <a:spAutoFit/>
          </a:bodyPr>
          <a:p>
            <a:pPr algn="just"/>
            <a:r>
              <a:rPr lang="en-US" b="1"/>
              <a:t>Aswar Kasim, 1629041001, 2020. Pengembangan Sistem Informasi</a:t>
            </a:r>
            <a:r>
              <a:rPr lang="en-US" b="1" i="1"/>
              <a:t> Skill Publication and Freelancer</a:t>
            </a:r>
            <a:r>
              <a:rPr lang="en-US" b="1"/>
              <a:t> Berbasis </a:t>
            </a:r>
            <a:r>
              <a:rPr lang="en-US" b="1" i="1"/>
              <a:t>Website</a:t>
            </a:r>
            <a:r>
              <a:rPr lang="en-US" b="1"/>
              <a:t>. Pendidikan Teknik Elektro, Fakultas Teknik, Universitas Negeri Makassar. Pembimbing : Aminuddin Bakry dan Udin Sidik Sidin.</a:t>
            </a:r>
            <a:endParaRPr lang="en-US"/>
          </a:p>
          <a:p>
            <a:pPr algn="just"/>
            <a:endParaRPr lang="en-US"/>
          </a:p>
          <a:p>
            <a:pPr algn="just"/>
            <a:r>
              <a:rPr lang="en-US"/>
              <a:t>Penelitian ini dikembangkan untuk mengatasi permasalahan sosial dalam bidang dunia kerja.  Penelitian ini bertujuan untuk mengetahui hasil Pengembangan Sistem Informasi Skill Publication and Freelancer Berbasis Website yang berdasarkan standar ISO 25010. penelitian ini menggunakan model pengembangan </a:t>
            </a:r>
            <a:r>
              <a:rPr lang="en-US" i="1"/>
              <a:t>prototype</a:t>
            </a:r>
            <a:r>
              <a:rPr lang="en-US"/>
              <a:t>. Teknik pengumpulan datanya menggunakan teknik instrumen atau angket. Pengujian sistem ini menggunakan standar ISO 25010 yang berfokus pada pengujian </a:t>
            </a:r>
            <a:r>
              <a:rPr lang="en-US" i="1"/>
              <a:t>functionality suitability, performance efficiency, usability, dan portability. </a:t>
            </a:r>
            <a:r>
              <a:rPr lang="en-US"/>
              <a:t>Adapun hasil pengujian pada</a:t>
            </a:r>
            <a:r>
              <a:rPr lang="en-US" i="1"/>
              <a:t> functional suitability</a:t>
            </a:r>
            <a:r>
              <a:rPr lang="en-US"/>
              <a:t> yang diuji oleh ahli sistem dengan mengisi kuesioner yang berisi 113 pertanyaan terkait fungsi-fungsi yang didesain dalam sistem yang dikembangkan. Dari pengujian tersebut, diperoleh hasil yang berada pada kategori sangat baik; pada pengujian portability dilakukan uji coba pada 3 perangkat dan browser dan diperoleh nilai berhasil dari semua perangkat; pengujian performance efficiency dilakukan dengan menggunakan aplikasi GTMetriks diperoleh hasil 70% rata-rata load semua halaman, nilai ini masuk pada kategori baik.; pada pengujian aspek </a:t>
            </a:r>
            <a:r>
              <a:rPr lang="en-US" i="1"/>
              <a:t>usability </a:t>
            </a:r>
            <a:r>
              <a:rPr lang="en-US"/>
              <a:t>yang dilakukan pada 30 orang responden dengan mengajukan sebanyak 26 pertanyaan diperoleh nilai dengan kategori sangat baik.</a:t>
            </a:r>
            <a:endParaRPr lang="en-US"/>
          </a:p>
          <a:p>
            <a:pPr algn="just"/>
            <a:endParaRPr lang="en-US"/>
          </a:p>
          <a:p>
            <a:pPr algn="just"/>
            <a:r>
              <a:rPr lang="en-US"/>
              <a:t>Kata Kunci: Skill, Publication, Freelancer, Website, ISO 25010</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3939541" y="3136265"/>
            <a:ext cx="4064000" cy="829945"/>
          </a:xfrm>
          <a:prstGeom prst="rect">
            <a:avLst/>
          </a:prstGeom>
          <a:noFill/>
        </p:spPr>
        <p:txBody>
          <a:bodyPr wrap="none" rtlCol="0">
            <a:spAutoFit/>
          </a:bodyPr>
          <a:p>
            <a:pPr algn="ctr"/>
            <a:r>
              <a:rPr lang="en-US" sz="4800" b="1">
                <a:latin typeface="Roboto" charset="0"/>
                <a:cs typeface="Roboto" charset="0"/>
              </a:rPr>
              <a:t>TERIMA </a:t>
            </a:r>
            <a:r>
              <a:rPr lang="en-US" sz="4800" b="1">
                <a:latin typeface="Source Sans Pro ExtraLight" panose="020B0303030403020204" charset="0"/>
                <a:cs typeface="Source Sans Pro ExtraLight" panose="020B0303030403020204" charset="0"/>
              </a:rPr>
              <a:t>KASIH</a:t>
            </a:r>
            <a:endParaRPr lang="en-US" sz="4800" b="1">
              <a:latin typeface="Source Sans Pro ExtraLight" panose="020B0303030403020204" charset="0"/>
              <a:cs typeface="Source Sans Pro ExtraLight" panose="020B0303030403020204" charset="0"/>
            </a:endParaRPr>
          </a:p>
        </p:txBody>
      </p:sp>
      <p:graphicFrame>
        <p:nvGraphicFramePr>
          <p:cNvPr id="10" name="Table 9"/>
          <p:cNvGraphicFramePr/>
          <p:nvPr/>
        </p:nvGraphicFramePr>
        <p:xfrm>
          <a:off x="6096000" y="1601343"/>
          <a:ext cx="0" cy="4526280"/>
        </p:xfrm>
        <a:graphic>
          <a:graphicData uri="http://schemas.openxmlformats.org/drawingml/2006/table">
            <a:tbl>
              <a:tblPr firstRow="1" bandRow="1">
                <a:tableStyleId>{5940675A-B579-460E-94D1-54222C63F5DA}</a:tableStyleId>
              </a:tblPr>
              <a:tblGrid>
                <a:gridCol w="0"/>
                <a:gridCol w="0"/>
                <a:gridCol w="0"/>
                <a:gridCol w="0"/>
                <a:gridCol w="0"/>
                <a:gridCol w="0"/>
                <a:gridCol w="0"/>
              </a:tblGrid>
              <a:tr h="2137410">
                <a:tc rowSpan="2">
                  <a:txBody>
                    <a:bodyPr/>
                    <a:p>
                      <a:pPr indent="0">
                        <a:buNone/>
                      </a:pPr>
                      <a:r>
                        <a:rPr lang="en-US" sz="800" b="0">
                          <a:latin typeface="Times New Roman" panose="02020603050405020304" pitchFamily="18" charset="0"/>
                          <a:cs typeface="Times New Roman" panose="02020603050405020304" pitchFamily="18" charset="0"/>
                        </a:rPr>
                        <a:t>Jawaban</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gridSpan="2">
                  <a:txBody>
                    <a:bodyPr/>
                    <a:p>
                      <a:pPr indent="0" algn="ctr">
                        <a:buNone/>
                      </a:pPr>
                      <a:r>
                        <a:rPr lang="en-US" sz="800" b="0">
                          <a:latin typeface="Times New Roman" panose="02020603050405020304" pitchFamily="18" charset="0"/>
                          <a:cs typeface="Times New Roman" panose="02020603050405020304" pitchFamily="18" charset="0"/>
                        </a:rPr>
                        <a:t>Skor oleh </a:t>
                      </a:r>
                      <a:r>
                        <a:rPr lang="en-US" sz="800" b="0" i="1">
                          <a:latin typeface="Times New Roman" panose="02020603050405020304" pitchFamily="18" charset="0"/>
                          <a:cs typeface="Times New Roman" panose="02020603050405020304" pitchFamily="18" charset="0"/>
                        </a:rPr>
                        <a:t>validator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hMerge="1">
                  <a:tcPr>
                    <a:lnT cap="flat">
                      <a:noFill/>
                    </a:lnT>
                    <a:lnB cap="flat">
                      <a:noFill/>
                    </a:lnB>
                  </a:tcPr>
                </a:tc>
                <a:tc rowSpan="2">
                  <a:txBody>
                    <a:bodyPr/>
                    <a:p>
                      <a:pPr indent="0" algn="ctr">
                        <a:buNone/>
                      </a:pPr>
                      <a:r>
                        <a:rPr lang="en-US" sz="800" b="0">
                          <a:latin typeface="Times New Roman" panose="02020603050405020304" pitchFamily="18" charset="0"/>
                          <a:cs typeface="Times New Roman" panose="02020603050405020304" pitchFamily="18" charset="0"/>
                        </a:rPr>
                        <a:t>Skor maks</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Total Skor</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X</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800" b="0">
                          <a:latin typeface="Times New Roman" panose="02020603050405020304" pitchFamily="18" charset="0"/>
                          <a:cs typeface="Times New Roman" panose="02020603050405020304" pitchFamily="18" charset="0"/>
                        </a:rPr>
                        <a:t>Kategori</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1257300">
                <a:tc vMerge="1">
                  <a:tcPr>
                    <a:lnB cap="flat">
                      <a:noFill/>
                    </a:lnB>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1</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i="1">
                          <a:latin typeface="Times New Roman" panose="02020603050405020304" pitchFamily="18" charset="0"/>
                          <a:cs typeface="Times New Roman" panose="02020603050405020304" pitchFamily="18" charset="0"/>
                        </a:rPr>
                        <a:t>validator</a:t>
                      </a:r>
                      <a:r>
                        <a:rPr lang="en-US" sz="800" b="0">
                          <a:latin typeface="Times New Roman" panose="02020603050405020304" pitchFamily="18" charset="0"/>
                          <a:cs typeface="Times New Roman" panose="02020603050405020304" pitchFamily="18" charset="0"/>
                        </a:rPr>
                        <a:t> 2</a:t>
                      </a:r>
                      <a:endParaRPr lang="en-US" sz="8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vMerge="1">
                  <a:tcPr>
                    <a:lnB cap="flat">
                      <a:noFill/>
                    </a:lnB>
                  </a:tcPr>
                </a:tc>
                <a:tc vMerge="1">
                  <a:tcPr>
                    <a:lnB cap="flat">
                      <a:noFill/>
                    </a:lnB>
                  </a:tcPr>
                </a:tc>
                <a:tc vMerge="1">
                  <a:tcPr>
                    <a:lnB cap="flat">
                      <a:noFill/>
                    </a:lnB>
                  </a:tcPr>
                </a:tc>
                <a:tc vMerge="1">
                  <a:tcPr>
                    <a:lnR cap="flat">
                      <a:noFill/>
                    </a:lnR>
                    <a:lnB cap="flat">
                      <a:noFill/>
                    </a:lnB>
                  </a:tcPr>
                </a:tc>
              </a:tr>
              <a:tr h="502920">
                <a:tc>
                  <a:txBody>
                    <a:bodyPr/>
                    <a:p>
                      <a:pPr indent="0">
                        <a:buNone/>
                      </a:pPr>
                      <a:r>
                        <a:rPr lang="en-US" sz="800" b="0">
                          <a:latin typeface="Times New Roman" panose="02020603050405020304" pitchFamily="18" charset="0"/>
                          <a:cs typeface="Times New Roman" panose="02020603050405020304" pitchFamily="18" charset="0"/>
                        </a:rPr>
                        <a:t>Ya</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113</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266</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1</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Baik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r h="628650">
                <a:tc>
                  <a:txBody>
                    <a:bodyPr/>
                    <a:p>
                      <a:pPr indent="0">
                        <a:buNone/>
                      </a:pPr>
                      <a:r>
                        <a:rPr lang="en-US" sz="800" b="0">
                          <a:latin typeface="Times New Roman" panose="02020603050405020304" pitchFamily="18" charset="0"/>
                          <a:cs typeface="Times New Roman" panose="02020603050405020304" pitchFamily="18" charset="0"/>
                        </a:rPr>
                        <a:t>Tidak</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0</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pitchFamily="18" charset="0"/>
                          <a:cs typeface="Times New Roman" panose="02020603050405020304" pitchFamily="18" charset="0"/>
                        </a:rPr>
                        <a:t>-</a:t>
                      </a:r>
                      <a:endParaRPr lang="en-US" sz="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5" name="Rectangle 4"/>
          <p:cNvSpPr/>
          <p:nvPr/>
        </p:nvSpPr>
        <p:spPr>
          <a:xfrm>
            <a:off x="6544945" y="3966210"/>
            <a:ext cx="137033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1810385" y="2977515"/>
            <a:ext cx="5601335" cy="560133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289935" y="2127250"/>
            <a:ext cx="6957060" cy="1445260"/>
          </a:xfrm>
          <a:prstGeom prst="rect">
            <a:avLst/>
          </a:prstGeom>
          <a:noFill/>
        </p:spPr>
        <p:txBody>
          <a:bodyPr wrap="none" rtlCol="0">
            <a:spAutoFit/>
          </a:bodyPr>
          <a:p>
            <a:pPr algn="ctr"/>
            <a:r>
              <a:rPr lang="en-US" sz="4400" b="1">
                <a:solidFill>
                  <a:schemeClr val="tx1"/>
                </a:solidFill>
                <a:latin typeface="Roboto" charset="0"/>
                <a:cs typeface="Roboto" charset="0"/>
              </a:rPr>
              <a:t>BAB IV</a:t>
            </a:r>
            <a:endParaRPr lang="en-US" sz="4400" b="1">
              <a:solidFill>
                <a:schemeClr val="tx1"/>
              </a:solidFill>
              <a:latin typeface="Roboto" charset="0"/>
              <a:cs typeface="Roboto" charset="0"/>
            </a:endParaRPr>
          </a:p>
          <a:p>
            <a:pPr algn="ctr"/>
            <a:r>
              <a:rPr lang="en-US" sz="4400" b="1">
                <a:solidFill>
                  <a:schemeClr val="tx1"/>
                </a:solidFill>
                <a:latin typeface="Roboto" charset="0"/>
                <a:cs typeface="Roboto" charset="0"/>
              </a:rPr>
              <a:t>HASIL</a:t>
            </a:r>
            <a:r>
              <a:rPr lang="en-US" sz="4400" b="1">
                <a:solidFill>
                  <a:schemeClr val="tx1"/>
                </a:solidFill>
                <a:latin typeface="Roboto" charset="0"/>
                <a:cs typeface="Roboto" charset="0"/>
              </a:rPr>
              <a:t> DAN PEMBAHASAN</a:t>
            </a:r>
            <a:endParaRPr lang="en-US" sz="4400" b="1">
              <a:solidFill>
                <a:schemeClr val="tx1"/>
              </a:solidFill>
              <a:latin typeface="Roboto" charset="0"/>
              <a:cs typeface="Roboto" charset="0"/>
            </a:endParaRPr>
          </a:p>
        </p:txBody>
      </p:sp>
      <p:sp>
        <p:nvSpPr>
          <p:cNvPr id="6" name="Rectangle 5"/>
          <p:cNvSpPr/>
          <p:nvPr/>
        </p:nvSpPr>
        <p:spPr>
          <a:xfrm>
            <a:off x="6370320" y="3496945"/>
            <a:ext cx="374332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6188710" cy="1014730"/>
          </a:xfrm>
          <a:prstGeom prst="rect">
            <a:avLst/>
          </a:prstGeom>
          <a:noFill/>
        </p:spPr>
        <p:txBody>
          <a:bodyPr wrap="none" rtlCol="0">
            <a:spAutoFit/>
          </a:bodyPr>
          <a:p>
            <a:r>
              <a:rPr lang="en-US" sz="6000" b="1">
                <a:latin typeface="Roboto" charset="0"/>
                <a:cs typeface="Roboto" charset="0"/>
              </a:rPr>
              <a:t>HASIL </a:t>
            </a:r>
            <a:r>
              <a:rPr lang="en-US" sz="6000" b="1">
                <a:latin typeface="Source Sans Pro ExtraLight" panose="020B0303030403020204" charset="0"/>
                <a:cs typeface="Source Sans Pro ExtraLight" panose="020B0303030403020204" charset="0"/>
              </a:rPr>
              <a:t>PENELITIAN</a:t>
            </a:r>
            <a:endParaRPr lang="en-US" sz="6000">
              <a:latin typeface="Source Sans Pro ExtraLight" panose="020B0303030403020204" charset="0"/>
              <a:cs typeface="Source Sans Pro ExtraLight" panose="020B0303030403020204" charset="0"/>
            </a:endParaRPr>
          </a:p>
        </p:txBody>
      </p:sp>
      <p:sp>
        <p:nvSpPr>
          <p:cNvPr id="5" name="Rectangle 4"/>
          <p:cNvSpPr/>
          <p:nvPr/>
        </p:nvSpPr>
        <p:spPr>
          <a:xfrm>
            <a:off x="4177030" y="1144905"/>
            <a:ext cx="361251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7645" y="1463040"/>
            <a:ext cx="1978025" cy="98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460102" y="2452330"/>
            <a:ext cx="2554004" cy="645160"/>
          </a:xfrm>
          <a:prstGeom prst="rect">
            <a:avLst/>
          </a:prstGeom>
        </p:spPr>
        <p:txBody>
          <a:bodyPr wrap="square">
            <a:spAutoFit/>
          </a:bodyPr>
          <a:p>
            <a:pPr algn="ctr"/>
            <a:r>
              <a:rPr lang="en-US" b="1" dirty="0"/>
              <a:t>Sistem Skill Publication &amp; Freelancer`</a:t>
            </a:r>
            <a:endParaRPr lang="en-US" b="1" dirty="0"/>
          </a:p>
        </p:txBody>
      </p:sp>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70" y="1336040"/>
            <a:ext cx="2238375" cy="148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7073377" y="2825561"/>
            <a:ext cx="1910195" cy="646331"/>
          </a:xfrm>
          <a:prstGeom prst="rect">
            <a:avLst/>
          </a:prstGeom>
        </p:spPr>
        <p:txBody>
          <a:bodyPr wrap="square">
            <a:spAutoFit/>
          </a:bodyPr>
          <a:p>
            <a:pPr algn="ctr"/>
            <a:r>
              <a:rPr lang="en-US" b="1" dirty="0" err="1"/>
              <a:t>Pengembangan</a:t>
            </a:r>
            <a:r>
              <a:rPr lang="en-US" b="1" dirty="0"/>
              <a:t> </a:t>
            </a:r>
            <a:r>
              <a:rPr lang="en-US" b="1" dirty="0" err="1"/>
              <a:t>Sistem</a:t>
            </a:r>
            <a:endParaRPr lang="en-US" b="1" dirty="0"/>
          </a:p>
        </p:txBody>
      </p:sp>
      <p:sp>
        <p:nvSpPr>
          <p:cNvPr id="6" name="Striped Right Arrow 5"/>
          <p:cNvSpPr/>
          <p:nvPr/>
        </p:nvSpPr>
        <p:spPr>
          <a:xfrm rot="5400000">
            <a:off x="5495290" y="2883535"/>
            <a:ext cx="975360" cy="975360"/>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5" name="Content Placeholder 24"/>
          <p:cNvPicPr>
            <a:picLocks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8435" y="3916680"/>
            <a:ext cx="3801110" cy="1706880"/>
          </a:xfrm>
          <a:prstGeom prst="rect">
            <a:avLst/>
          </a:prstGeom>
        </p:spPr>
      </p:pic>
      <p:sp>
        <p:nvSpPr>
          <p:cNvPr id="9" name="Rectangle 8"/>
          <p:cNvSpPr/>
          <p:nvPr/>
        </p:nvSpPr>
        <p:spPr>
          <a:xfrm>
            <a:off x="5029312" y="5779581"/>
            <a:ext cx="1910195" cy="368300"/>
          </a:xfrm>
          <a:prstGeom prst="rect">
            <a:avLst/>
          </a:prstGeom>
        </p:spPr>
        <p:txBody>
          <a:bodyPr wrap="square">
            <a:spAutoFit/>
          </a:bodyPr>
          <a:p>
            <a:pPr algn="ctr"/>
            <a:r>
              <a:rPr lang="en-US" b="1" dirty="0" err="1"/>
              <a:t>Prototyping</a:t>
            </a:r>
            <a:endParaRPr lang="en-US"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7703820" cy="1014730"/>
          </a:xfrm>
          <a:prstGeom prst="rect">
            <a:avLst/>
          </a:prstGeom>
          <a:noFill/>
        </p:spPr>
        <p:txBody>
          <a:bodyPr wrap="none" rtlCol="0">
            <a:spAutoFit/>
          </a:bodyPr>
          <a:p>
            <a:r>
              <a:rPr lang="en-US" sz="6000" b="1">
                <a:latin typeface="Roboto" charset="0"/>
                <a:cs typeface="Roboto" charset="0"/>
              </a:rPr>
              <a:t>ANALISIS </a:t>
            </a:r>
            <a:r>
              <a:rPr lang="en-US" sz="6000" b="1">
                <a:latin typeface="Source Sans Pro ExtraLight" panose="020B0303030403020204" charset="0"/>
                <a:cs typeface="Source Sans Pro ExtraLight" panose="020B0303030403020204" charset="0"/>
              </a:rPr>
              <a:t>KEBUTUHAN</a:t>
            </a:r>
            <a:endParaRPr lang="en-US" sz="6000">
              <a:latin typeface="Source Sans Pro ExtraLight" panose="020B0303030403020204" charset="0"/>
              <a:cs typeface="Source Sans Pro ExtraLight" panose="020B0303030403020204" charset="0"/>
            </a:endParaRPr>
          </a:p>
        </p:txBody>
      </p:sp>
      <p:sp>
        <p:nvSpPr>
          <p:cNvPr id="5" name="Rectangle 4"/>
          <p:cNvSpPr/>
          <p:nvPr/>
        </p:nvSpPr>
        <p:spPr>
          <a:xfrm>
            <a:off x="5522595" y="1144270"/>
            <a:ext cx="380111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81455" y="1449070"/>
            <a:ext cx="3269615" cy="460375"/>
          </a:xfrm>
          <a:prstGeom prst="rect">
            <a:avLst/>
          </a:prstGeom>
          <a:noFill/>
        </p:spPr>
        <p:txBody>
          <a:bodyPr wrap="none" rtlCol="0">
            <a:spAutoFit/>
          </a:bodyPr>
          <a:p>
            <a:r>
              <a:rPr lang="en-US" sz="2400"/>
              <a:t>SURVEY PADA 30 ORANG</a:t>
            </a:r>
            <a:endParaRPr lang="en-US" sz="2400"/>
          </a:p>
        </p:txBody>
      </p:sp>
      <p:sp>
        <p:nvSpPr>
          <p:cNvPr id="8" name="Rectangle 7"/>
          <p:cNvSpPr/>
          <p:nvPr/>
        </p:nvSpPr>
        <p:spPr>
          <a:xfrm>
            <a:off x="772160" y="1909445"/>
            <a:ext cx="1078230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 8"/>
          <p:cNvSpPr/>
          <p:nvPr/>
        </p:nvSpPr>
        <p:spPr>
          <a:xfrm>
            <a:off x="772160" y="4064635"/>
            <a:ext cx="588010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772160" y="3604260"/>
            <a:ext cx="1094105" cy="460375"/>
          </a:xfrm>
          <a:prstGeom prst="rect">
            <a:avLst/>
          </a:prstGeom>
          <a:noFill/>
        </p:spPr>
        <p:txBody>
          <a:bodyPr wrap="none" rtlCol="0">
            <a:spAutoFit/>
          </a:bodyPr>
          <a:p>
            <a:r>
              <a:rPr lang="en-US" sz="2400"/>
              <a:t>56,56%</a:t>
            </a:r>
            <a:endParaRPr lang="en-US" sz="2400"/>
          </a:p>
        </p:txBody>
      </p:sp>
      <p:sp>
        <p:nvSpPr>
          <p:cNvPr id="11" name="Rectangle 10"/>
          <p:cNvSpPr/>
          <p:nvPr/>
        </p:nvSpPr>
        <p:spPr>
          <a:xfrm>
            <a:off x="772160" y="2959735"/>
            <a:ext cx="8665210"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772160" y="2512060"/>
            <a:ext cx="709295" cy="460375"/>
          </a:xfrm>
          <a:prstGeom prst="rect">
            <a:avLst/>
          </a:prstGeom>
          <a:noFill/>
        </p:spPr>
        <p:txBody>
          <a:bodyPr wrap="none" rtlCol="0">
            <a:spAutoFit/>
          </a:bodyPr>
          <a:p>
            <a:r>
              <a:rPr lang="en-US" sz="2400"/>
              <a:t>80%</a:t>
            </a:r>
            <a:endParaRPr lang="en-US" sz="2400"/>
          </a:p>
        </p:txBody>
      </p:sp>
      <p:sp>
        <p:nvSpPr>
          <p:cNvPr id="13" name="Rectangle 12"/>
          <p:cNvSpPr/>
          <p:nvPr/>
        </p:nvSpPr>
        <p:spPr>
          <a:xfrm>
            <a:off x="772160" y="5131435"/>
            <a:ext cx="9487535" cy="5086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772160" y="4658360"/>
            <a:ext cx="1094105" cy="460375"/>
          </a:xfrm>
          <a:prstGeom prst="rect">
            <a:avLst/>
          </a:prstGeom>
          <a:noFill/>
        </p:spPr>
        <p:txBody>
          <a:bodyPr wrap="none" rtlCol="0">
            <a:spAutoFit/>
          </a:bodyPr>
          <a:p>
            <a:r>
              <a:rPr lang="en-US" sz="2400"/>
              <a:t>87,67%</a:t>
            </a:r>
            <a:endParaRPr lang="en-US" sz="2400"/>
          </a:p>
        </p:txBody>
      </p:sp>
      <p:sp>
        <p:nvSpPr>
          <p:cNvPr id="15" name="Text Box 14"/>
          <p:cNvSpPr txBox="1"/>
          <p:nvPr/>
        </p:nvSpPr>
        <p:spPr>
          <a:xfrm>
            <a:off x="1551940" y="2575560"/>
            <a:ext cx="2341245" cy="368300"/>
          </a:xfrm>
          <a:prstGeom prst="rect">
            <a:avLst/>
          </a:prstGeom>
          <a:noFill/>
        </p:spPr>
        <p:txBody>
          <a:bodyPr wrap="none" rtlCol="0">
            <a:spAutoFit/>
          </a:bodyPr>
          <a:p>
            <a:r>
              <a:rPr lang="en-US"/>
              <a:t>Belum mengetahui skill</a:t>
            </a:r>
            <a:endParaRPr lang="en-US"/>
          </a:p>
        </p:txBody>
      </p:sp>
      <p:sp>
        <p:nvSpPr>
          <p:cNvPr id="16" name="Text Box 15"/>
          <p:cNvSpPr txBox="1"/>
          <p:nvPr/>
        </p:nvSpPr>
        <p:spPr>
          <a:xfrm>
            <a:off x="1866265" y="3649980"/>
            <a:ext cx="2925445" cy="368300"/>
          </a:xfrm>
          <a:prstGeom prst="rect">
            <a:avLst/>
          </a:prstGeom>
          <a:noFill/>
        </p:spPr>
        <p:txBody>
          <a:bodyPr wrap="none" rtlCol="0">
            <a:spAutoFit/>
          </a:bodyPr>
          <a:p>
            <a:r>
              <a:rPr lang="en-US"/>
              <a:t>Kesulitan dalam publikasi skill</a:t>
            </a:r>
            <a:endParaRPr lang="en-US"/>
          </a:p>
        </p:txBody>
      </p:sp>
      <p:sp>
        <p:nvSpPr>
          <p:cNvPr id="17" name="Text Box 16"/>
          <p:cNvSpPr txBox="1"/>
          <p:nvPr/>
        </p:nvSpPr>
        <p:spPr>
          <a:xfrm>
            <a:off x="1866265" y="4704080"/>
            <a:ext cx="5674995" cy="368300"/>
          </a:xfrm>
          <a:prstGeom prst="rect">
            <a:avLst/>
          </a:prstGeom>
          <a:noFill/>
        </p:spPr>
        <p:txBody>
          <a:bodyPr wrap="none" rtlCol="0">
            <a:spAutoFit/>
          </a:bodyPr>
          <a:p>
            <a:r>
              <a:rPr lang="en-US"/>
              <a:t>Kesulitan dalam mencari orang untuk membantu pekerjaan</a:t>
            </a:r>
            <a:endParaRPr lang="en-US"/>
          </a:p>
        </p:txBody>
      </p:sp>
      <p:sp>
        <p:nvSpPr>
          <p:cNvPr id="2" name="Rectangle 1"/>
          <p:cNvSpPr/>
          <p:nvPr/>
        </p:nvSpPr>
        <p:spPr>
          <a:xfrm>
            <a:off x="10259695" y="5131435"/>
            <a:ext cx="1295400"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2"/>
          <p:cNvSpPr/>
          <p:nvPr/>
        </p:nvSpPr>
        <p:spPr>
          <a:xfrm>
            <a:off x="6652260" y="4064635"/>
            <a:ext cx="4902200"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 17"/>
          <p:cNvSpPr/>
          <p:nvPr/>
        </p:nvSpPr>
        <p:spPr>
          <a:xfrm>
            <a:off x="9438005" y="2953385"/>
            <a:ext cx="2116455" cy="50863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5" name="Picture 2"/>
          <p:cNvPicPr>
            <a:picLocks noChangeAspect="1"/>
          </p:cNvPicPr>
          <p:nvPr>
            <p:ph sz="half" idx="1"/>
          </p:nvPr>
        </p:nvPicPr>
        <p:blipFill>
          <a:blip r:embed="rId1"/>
          <a:stretch>
            <a:fillRect/>
          </a:stretch>
        </p:blipFill>
        <p:spPr>
          <a:xfrm>
            <a:off x="1703705" y="1825625"/>
            <a:ext cx="3449955" cy="4351655"/>
          </a:xfrm>
          <a:prstGeom prst="rect">
            <a:avLst/>
          </a:prstGeom>
          <a:noFill/>
          <a:ln>
            <a:noFill/>
          </a:ln>
        </p:spPr>
      </p:pic>
      <p:sp>
        <p:nvSpPr>
          <p:cNvPr id="20" name="Text Box 19"/>
          <p:cNvSpPr txBox="1"/>
          <p:nvPr/>
        </p:nvSpPr>
        <p:spPr>
          <a:xfrm>
            <a:off x="1734185" y="1141730"/>
            <a:ext cx="2327910" cy="460375"/>
          </a:xfrm>
          <a:prstGeom prst="rect">
            <a:avLst/>
          </a:prstGeom>
          <a:noFill/>
        </p:spPr>
        <p:txBody>
          <a:bodyPr wrap="none" rtlCol="0">
            <a:spAutoFit/>
          </a:bodyPr>
          <a:p>
            <a:r>
              <a:rPr lang="en-US" sz="2400" b="1">
                <a:latin typeface="Roboto" charset="0"/>
                <a:cs typeface="Roboto" charset="0"/>
              </a:rPr>
              <a:t>USE CASE </a:t>
            </a:r>
            <a:r>
              <a:rPr lang="en-US" sz="2400" b="1">
                <a:latin typeface="Source Sans Pro ExtraLight" panose="020B0303030403020204" charset="0"/>
                <a:cs typeface="Source Sans Pro ExtraLight" panose="020B0303030403020204" charset="0"/>
              </a:rPr>
              <a:t>USER</a:t>
            </a:r>
            <a:endParaRPr lang="en-US" sz="2400">
              <a:latin typeface="Source Sans Pro ExtraLight" panose="020B0303030403020204" charset="0"/>
              <a:cs typeface="Source Sans Pro ExtraLight" panose="020B0303030403020204" charset="0"/>
            </a:endParaRPr>
          </a:p>
        </p:txBody>
      </p:sp>
      <p:sp>
        <p:nvSpPr>
          <p:cNvPr id="22" name="Text Box 21"/>
          <p:cNvSpPr txBox="1"/>
          <p:nvPr/>
        </p:nvSpPr>
        <p:spPr>
          <a:xfrm>
            <a:off x="6676390" y="1141730"/>
            <a:ext cx="3105150" cy="460375"/>
          </a:xfrm>
          <a:prstGeom prst="rect">
            <a:avLst/>
          </a:prstGeom>
          <a:noFill/>
        </p:spPr>
        <p:txBody>
          <a:bodyPr wrap="none" rtlCol="0">
            <a:spAutoFit/>
          </a:bodyPr>
          <a:p>
            <a:r>
              <a:rPr lang="en-US" sz="2400" b="1">
                <a:latin typeface="Roboto" charset="0"/>
                <a:cs typeface="Roboto" charset="0"/>
              </a:rPr>
              <a:t>USE CASE </a:t>
            </a:r>
            <a:r>
              <a:rPr lang="en-US" sz="2400" b="1">
                <a:latin typeface="Source Sans Pro ExtraLight" panose="020B0303030403020204" charset="0"/>
                <a:cs typeface="Source Sans Pro ExtraLight" panose="020B0303030403020204" charset="0"/>
              </a:rPr>
              <a:t>MULTIUSER</a:t>
            </a:r>
            <a:endParaRPr lang="en-US" sz="2400" b="1">
              <a:latin typeface="Source Sans Pro ExtraLight" panose="020B0303030403020204" charset="0"/>
              <a:cs typeface="Source Sans Pro ExtraLight" panose="020B0303030403020204" charset="0"/>
            </a:endParaRPr>
          </a:p>
        </p:txBody>
      </p:sp>
      <p:pic>
        <p:nvPicPr>
          <p:cNvPr id="106" name="Picture 3"/>
          <p:cNvPicPr>
            <a:picLocks noChangeAspect="1"/>
          </p:cNvPicPr>
          <p:nvPr>
            <p:ph sz="half" idx="2"/>
          </p:nvPr>
        </p:nvPicPr>
        <p:blipFill>
          <a:blip r:embed="rId2"/>
          <a:stretch>
            <a:fillRect/>
          </a:stretch>
        </p:blipFill>
        <p:spPr>
          <a:xfrm>
            <a:off x="6929120" y="2776855"/>
            <a:ext cx="3667125" cy="244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71145" y="-340995"/>
            <a:ext cx="1826895" cy="18268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734185" y="205740"/>
            <a:ext cx="3114675" cy="398780"/>
          </a:xfrm>
          <a:prstGeom prst="rect">
            <a:avLst/>
          </a:prstGeom>
          <a:noFill/>
        </p:spPr>
        <p:txBody>
          <a:bodyPr wrap="none" rtlCol="0">
            <a:spAutoFit/>
          </a:bodyPr>
          <a:p>
            <a:r>
              <a:rPr lang="en-US" sz="2000" b="1">
                <a:latin typeface="Roboto" charset="0"/>
                <a:cs typeface="Roboto" charset="0"/>
              </a:rPr>
              <a:t>MEMBANGUN </a:t>
            </a:r>
            <a:r>
              <a:rPr lang="en-US" sz="2000" b="1">
                <a:latin typeface="Source Sans Pro ExtraLight" panose="020B0303030403020204" charset="0"/>
                <a:cs typeface="Source Sans Pro ExtraLight" panose="020B0303030403020204" charset="0"/>
              </a:rPr>
              <a:t>PROTOTYPE</a:t>
            </a:r>
            <a:endParaRPr lang="en-US" sz="2000">
              <a:latin typeface="Source Sans Pro ExtraLight" panose="020B0303030403020204" charset="0"/>
              <a:cs typeface="Source Sans Pro ExtraLight" panose="020B0303030403020204" charset="0"/>
            </a:endParaRPr>
          </a:p>
        </p:txBody>
      </p:sp>
      <p:sp>
        <p:nvSpPr>
          <p:cNvPr id="5" name="Rectangle 4"/>
          <p:cNvSpPr/>
          <p:nvPr/>
        </p:nvSpPr>
        <p:spPr>
          <a:xfrm>
            <a:off x="3523615" y="604520"/>
            <a:ext cx="1243965"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561840" y="1132205"/>
            <a:ext cx="2478405" cy="460375"/>
          </a:xfrm>
          <a:prstGeom prst="rect">
            <a:avLst/>
          </a:prstGeom>
          <a:noFill/>
        </p:spPr>
        <p:txBody>
          <a:bodyPr wrap="none" rtlCol="0">
            <a:spAutoFit/>
          </a:bodyPr>
          <a:p>
            <a:r>
              <a:rPr lang="en-US" sz="2400" b="1">
                <a:latin typeface="Roboto" charset="0"/>
                <a:cs typeface="Roboto" charset="0"/>
              </a:rPr>
              <a:t>USE CASE </a:t>
            </a:r>
            <a:r>
              <a:rPr lang="en-US" sz="2400" b="1">
                <a:latin typeface="Source Sans Pro ExtraLight" panose="020B0303030403020204" charset="0"/>
                <a:cs typeface="Source Sans Pro ExtraLight" panose="020B0303030403020204" charset="0"/>
              </a:rPr>
              <a:t>ADMIN</a:t>
            </a:r>
            <a:endParaRPr lang="en-US" sz="2400">
              <a:latin typeface="Source Sans Pro ExtraLight" panose="020B0303030403020204" charset="0"/>
              <a:cs typeface="Source Sans Pro ExtraLight" panose="020B0303030403020204" charset="0"/>
            </a:endParaRPr>
          </a:p>
        </p:txBody>
      </p:sp>
      <p:pic>
        <p:nvPicPr>
          <p:cNvPr id="43" name="Picture 15"/>
          <p:cNvPicPr>
            <a:picLocks noChangeAspect="1"/>
          </p:cNvPicPr>
          <p:nvPr>
            <p:ph sz="half" idx="1"/>
          </p:nvPr>
        </p:nvPicPr>
        <p:blipFill>
          <a:blip r:embed="rId1"/>
          <a:stretch>
            <a:fillRect/>
          </a:stretch>
        </p:blipFill>
        <p:spPr>
          <a:xfrm>
            <a:off x="4380230" y="2273300"/>
            <a:ext cx="2660015" cy="34067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7437</Words>
  <Application>WPS Presentation</Application>
  <PresentationFormat>Widescreen</PresentationFormat>
  <Paragraphs>1124</Paragraphs>
  <Slides>40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Arial</vt:lpstr>
      <vt:lpstr>SimSun</vt:lpstr>
      <vt:lpstr>Wingdings</vt:lpstr>
      <vt:lpstr>Malgun Gothic</vt:lpstr>
      <vt:lpstr>Aharoni</vt:lpstr>
      <vt:lpstr>Prototype</vt:lpstr>
      <vt:lpstr>Source Sans Pro Black</vt:lpstr>
      <vt:lpstr>MS PGothic</vt:lpstr>
      <vt:lpstr>Source Sans Pro ExtraLight</vt:lpstr>
      <vt:lpstr>Roboto</vt:lpstr>
      <vt:lpstr>Calibri</vt:lpstr>
      <vt:lpstr>Microsoft YaHei</vt:lpstr>
      <vt:lpstr>Arial Unicode MS</vt:lpstr>
      <vt:lpstr>Calibri Light</vt:lpstr>
      <vt:lpstr>Times New Roman</vt:lpstr>
      <vt:lpstr>Wingdings</vt:lpstr>
      <vt:lpstr>Office Theme</vt:lpstr>
      <vt:lpstr>PowerPoint 演示文稿</vt:lpstr>
      <vt:lpstr>PowerPoint 演示文稿</vt:lpstr>
      <vt:lpstr>PENGEMBANGAN  SISTEM INFORMASI SKILL PUBLICATION AND FREERLANCER BERBASIS WEBSITE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Caki</cp:lastModifiedBy>
  <cp:revision>69</cp:revision>
  <dcterms:created xsi:type="dcterms:W3CDTF">2020-03-15T23:29:00Z</dcterms:created>
  <dcterms:modified xsi:type="dcterms:W3CDTF">2020-06-15T01:47:15Z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