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7" r:id="rId5"/>
    <p:sldId id="259" r:id="rId6"/>
    <p:sldId id="260" r:id="rId7"/>
    <p:sldId id="261" r:id="rId8"/>
    <p:sldId id="278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9" r:id="rId21"/>
    <p:sldId id="273" r:id="rId22"/>
    <p:sldId id="275" r:id="rId23"/>
    <p:sldId id="295" r:id="rId24"/>
    <p:sldId id="296" r:id="rId25"/>
    <p:sldId id="297" r:id="rId26"/>
    <p:sldId id="276" r:id="rId27"/>
    <p:sldId id="277" r:id="rId28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5940"/>
            <a:ext cx="1468395" cy="124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9" name="Picture 8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pic>
        <p:nvPicPr>
          <p:cNvPr id="11" name="Picture 10" descr="Amrita University Entrance Exam Admit Card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438" y="434831"/>
            <a:ext cx="1054585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22" y="1492423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376086"/>
            <a:ext cx="12097264" cy="481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Oswald" pitchFamily="2" charset="0"/>
              </a:rPr>
              <a:t>15CSE302 Project</a:t>
            </a:r>
            <a:r>
              <a:rPr lang="en-US" b="0" baseline="0" dirty="0">
                <a:latin typeface="Oswald" pitchFamily="2" charset="0"/>
              </a:rPr>
              <a:t> Review 1        </a:t>
            </a:r>
            <a:r>
              <a:rPr lang="en-US" b="0" dirty="0">
                <a:latin typeface="Oswald" pitchFamily="2" charset="0"/>
              </a:rPr>
              <a:t>Department</a:t>
            </a:r>
            <a:r>
              <a:rPr lang="en-US" b="0" baseline="0" dirty="0">
                <a:latin typeface="Oswald" pitchFamily="2" charset="0"/>
              </a:rPr>
              <a:t> </a:t>
            </a:r>
            <a:r>
              <a:rPr lang="en-US" b="0" dirty="0">
                <a:latin typeface="Oswald" pitchFamily="2" charset="0"/>
              </a:rPr>
              <a:t> of CSE, Amrita School of Engineering, Coimbatore        2020                                              </a:t>
            </a:r>
            <a:fld id="{6A1A7939-2C78-4E6F-8EC1-C7B24F34FA4B}" type="slidenum">
              <a:rPr lang="en-US" b="0" dirty="0" smtClean="0">
                <a:latin typeface="Oswald" pitchFamily="2" charset="0"/>
              </a:rPr>
            </a:fld>
            <a:endParaRPr lang="en-US" b="0" dirty="0">
              <a:latin typeface="Oswald" pitchFamily="2" charset="0"/>
            </a:endParaRPr>
          </a:p>
        </p:txBody>
      </p:sp>
      <p:pic>
        <p:nvPicPr>
          <p:cNvPr id="8" name="Picture 7" descr="Amrita University Entrance Exam Admit Card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692" y="395414"/>
            <a:ext cx="1124465" cy="1030279"/>
          </a:xfrm>
          <a:prstGeom prst="rect">
            <a:avLst/>
          </a:prstGeom>
          <a:noFill/>
          <a:ln>
            <a:noFill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FFC000"/>
          </a:solidFill>
          <a:latin typeface="Oswald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3200" kern="1200">
          <a:solidFill>
            <a:schemeClr val="tx1"/>
          </a:solidFill>
          <a:latin typeface="Oswald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800" kern="1200">
          <a:solidFill>
            <a:schemeClr val="tx1"/>
          </a:solidFill>
          <a:latin typeface="Oswald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400" kern="1200">
          <a:solidFill>
            <a:schemeClr val="tx1"/>
          </a:solidFill>
          <a:latin typeface="Oswald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2000" kern="1200">
          <a:solidFill>
            <a:schemeClr val="tx1"/>
          </a:solidFill>
          <a:latin typeface="Oswald" pitchFamily="2" charset="0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358" y="1272747"/>
            <a:ext cx="10572000" cy="746835"/>
          </a:xfrm>
        </p:spPr>
        <p:txBody>
          <a:bodyPr/>
          <a:lstStyle/>
          <a:p>
            <a:pPr algn="ctr"/>
            <a:r>
              <a:rPr lang="en-US" sz="4000" dirty="0"/>
              <a:t>ONLINE COURSE PORTAL FOR A UNIVERSITY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C000"/>
                </a:solidFill>
                <a:ea typeface="+mj-ea"/>
                <a:cs typeface="+mj-cs"/>
              </a:rPr>
              <a:t>Section:  CSE-C                                                                    Faculty in Charge: K</a:t>
            </a:r>
            <a:r>
              <a:rPr lang="en-US" sz="2000" b="1">
                <a:solidFill>
                  <a:srgbClr val="FFC000"/>
                </a:solidFill>
                <a:ea typeface="+mj-ea"/>
                <a:cs typeface="+mj-cs"/>
              </a:rPr>
              <a:t>.BINDU</a:t>
            </a:r>
            <a:endParaRPr lang="en-US" sz="2000" b="1" dirty="0">
              <a:solidFill>
                <a:srgbClr val="FFC000"/>
              </a:solidFill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49299" y="2005878"/>
          <a:ext cx="7937252" cy="2344674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2500279"/>
                <a:gridCol w="543697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Oswald" pitchFamily="2" charset="0"/>
                        </a:rPr>
                        <a:t>Rollno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 pitchFamily="2" charset="0"/>
                        </a:rPr>
                        <a:t>Name</a:t>
                      </a:r>
                      <a:endParaRPr lang="en-US" sz="1100">
                        <a:effectLst/>
                        <a:latin typeface="Oswald" pitchFamily="2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 pitchFamily="2" charset="0"/>
                        </a:rPr>
                        <a:t> </a:t>
                      </a:r>
                      <a:endParaRPr lang="en-US" sz="110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CB.EN.U4CSE18214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R ASWATH SUNDAR</a:t>
                      </a:r>
                      <a:endParaRPr lang="en-US" sz="1100" dirty="0">
                        <a:effectLst/>
                        <a:latin typeface="Oswald" pitchFamily="2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CB.EN.U4CSE18230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KAILAASH B</a:t>
                      </a:r>
                      <a:endParaRPr lang="en-US" sz="1100" dirty="0">
                        <a:effectLst/>
                        <a:latin typeface="Oswald" pitchFamily="2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 pitchFamily="2" charset="0"/>
                        </a:rPr>
                        <a:t>CB.EN.U4CSE18202</a:t>
                      </a:r>
                      <a:endParaRPr lang="en-US" sz="110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S AAKASH MUTHIAH</a:t>
                      </a:r>
                      <a:endParaRPr lang="en-US" sz="1100" dirty="0">
                        <a:effectLst/>
                        <a:latin typeface="Oswald" pitchFamily="2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Oswald" pitchFamily="2" charset="0"/>
                        </a:rPr>
                        <a:t>CB.EN.U4CSE18218</a:t>
                      </a:r>
                      <a:endParaRPr lang="en-US" sz="110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DHARUN VENKATESH M</a:t>
                      </a:r>
                      <a:endParaRPr lang="en-US" sz="1100" dirty="0">
                        <a:effectLst/>
                        <a:latin typeface="Oswald" pitchFamily="2" charset="0"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Oswald" pitchFamily="2" charset="0"/>
                        </a:rPr>
                        <a:t> </a:t>
                      </a:r>
                      <a:endParaRPr lang="en-US" sz="1100" dirty="0">
                        <a:effectLst/>
                        <a:latin typeface="Oswald" pitchFamily="2" charset="0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 diagram -Attributes-Course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Course_id</a:t>
            </a:r>
            <a:endParaRPr lang="en-US" dirty="0"/>
          </a:p>
          <a:p>
            <a:r>
              <a:rPr lang="en-US" dirty="0"/>
              <a:t>Details</a:t>
            </a:r>
            <a:endParaRPr lang="en-US" dirty="0"/>
          </a:p>
          <a:p>
            <a:r>
              <a:rPr lang="en-US" dirty="0"/>
              <a:t>announcement</a:t>
            </a:r>
            <a:endParaRPr lang="en-US" dirty="0"/>
          </a:p>
          <a:p>
            <a:r>
              <a:rPr lang="en-US" dirty="0"/>
              <a:t>Course_name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 diagram -Attributes-Faculty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200" dirty="0"/>
          </a:p>
          <a:p>
            <a:r>
              <a:rPr lang="en-US" sz="1700" dirty="0"/>
              <a:t>Contact _no</a:t>
            </a:r>
            <a:endParaRPr lang="en-US" sz="1700" dirty="0"/>
          </a:p>
          <a:p>
            <a:r>
              <a:rPr lang="en-US" sz="1700" dirty="0"/>
              <a:t>Gender</a:t>
            </a:r>
            <a:endParaRPr lang="en-US" sz="1700" dirty="0"/>
          </a:p>
          <a:p>
            <a:r>
              <a:rPr lang="en-US" sz="1700" dirty="0"/>
              <a:t>F_Fname</a:t>
            </a:r>
            <a:endParaRPr lang="en-US" sz="1700" dirty="0"/>
          </a:p>
          <a:p>
            <a:r>
              <a:rPr lang="en-US" sz="1700" dirty="0"/>
              <a:t>F_Lname</a:t>
            </a:r>
            <a:endParaRPr lang="en-US" sz="1700" dirty="0"/>
          </a:p>
          <a:p>
            <a:r>
              <a:rPr lang="en-US" sz="1700" dirty="0"/>
              <a:t>password</a:t>
            </a:r>
            <a:endParaRPr lang="en-US" sz="1700" dirty="0"/>
          </a:p>
          <a:p>
            <a:r>
              <a:rPr lang="en-US" sz="1700" dirty="0"/>
              <a:t>DOB</a:t>
            </a:r>
            <a:endParaRPr lang="en-US" sz="1700" dirty="0"/>
          </a:p>
          <a:p>
            <a:r>
              <a:rPr lang="en-US" sz="1700" u="sng" dirty="0"/>
              <a:t>Faculty_id</a:t>
            </a:r>
            <a:endParaRPr lang="en-US" sz="1700" u="sng" dirty="0"/>
          </a:p>
          <a:p>
            <a:r>
              <a:rPr lang="en-US" sz="1700" dirty="0"/>
              <a:t>Designation</a:t>
            </a:r>
            <a:endParaRPr lang="en-US" sz="1700" dirty="0"/>
          </a:p>
          <a:p>
            <a:r>
              <a:rPr lang="en-US" sz="1700" dirty="0"/>
              <a:t>Email</a:t>
            </a:r>
            <a:endParaRPr lang="en-US" sz="1700" dirty="0"/>
          </a:p>
          <a:p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-Attributes-Test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Test-id</a:t>
            </a:r>
            <a:endParaRPr lang="en-US" u="sng" dirty="0"/>
          </a:p>
          <a:p>
            <a:r>
              <a:rPr lang="en-US" dirty="0"/>
              <a:t>Password</a:t>
            </a:r>
            <a:endParaRPr lang="en-US" dirty="0"/>
          </a:p>
          <a:p>
            <a:r>
              <a:rPr lang="en-US" dirty="0"/>
              <a:t>Start_time</a:t>
            </a:r>
            <a:endParaRPr lang="en-US" dirty="0"/>
          </a:p>
          <a:p>
            <a:r>
              <a:rPr lang="en-US" dirty="0"/>
              <a:t>End_time</a:t>
            </a:r>
            <a:endParaRPr lang="en-US" dirty="0"/>
          </a:p>
          <a:p>
            <a:r>
              <a:rPr lang="en-US" dirty="0"/>
              <a:t>mark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305079" y="482592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Oswald"/>
              <a:buNone/>
            </a:pPr>
            <a:r>
              <a:rPr lang="en-US" sz="3500"/>
              <a:t>ER diagram -Attributes-Announcements</a:t>
            </a:r>
            <a:endParaRPr lang="en-US" sz="3500"/>
          </a:p>
        </p:txBody>
      </p:sp>
      <p:sp>
        <p:nvSpPr>
          <p:cNvPr id="42" name="Google Shape;42;p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Message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Oswald"/>
              <a:buNone/>
            </a:pPr>
            <a:r>
              <a:rPr lang="en-US" sz="3600"/>
              <a:t>ER diagram -Attributes-Department</a:t>
            </a:r>
            <a:endParaRPr lang="en-US" sz="3600"/>
          </a:p>
        </p:txBody>
      </p:sp>
      <p:sp>
        <p:nvSpPr>
          <p:cNvPr id="45" name="Google Shape;45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u="sng" dirty="0" err="1"/>
              <a:t>Department_id</a:t>
            </a:r>
            <a:endParaRPr dirty="0"/>
          </a:p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 err="1"/>
              <a:t>Department_name</a:t>
            </a:r>
            <a:endParaRPr lang="en-US" dirty="0" err="1"/>
          </a:p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Capacity</a:t>
            </a:r>
            <a:endParaRPr lang="en-US" dirty="0"/>
          </a:p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HOD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Oswald"/>
              <a:buNone/>
            </a:pPr>
            <a:r>
              <a:rPr lang="en-US" sz="4000"/>
              <a:t>ER diagram -Attributes-Feedback</a:t>
            </a:r>
            <a:endParaRPr lang="en-US" sz="4000"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Comment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400"/>
              <a:buFont typeface="Oswald"/>
              <a:buNone/>
            </a:pPr>
            <a:r>
              <a:rPr lang="en-US" sz="4200"/>
              <a:t>ER diagram -Attributes-Admin</a:t>
            </a:r>
            <a:endParaRPr lang="en-US" sz="4200"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u="sng" dirty="0" err="1"/>
              <a:t>User_id</a:t>
            </a:r>
            <a:endParaRPr dirty="0"/>
          </a:p>
          <a:p>
            <a:pPr marL="571500" indent="-4572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Password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endParaRPr lang="en-US" sz="2000" dirty="0"/>
          </a:p>
          <a:p>
            <a:endParaRPr lang="en-US" sz="4800" dirty="0"/>
          </a:p>
          <a:p>
            <a:endParaRPr lang="en-US" sz="5600" dirty="0"/>
          </a:p>
          <a:p>
            <a:r>
              <a:rPr lang="en-US" sz="7200" dirty="0"/>
              <a:t>Students enroll courses</a:t>
            </a:r>
            <a:endParaRPr lang="en-US" sz="7200" dirty="0"/>
          </a:p>
          <a:p>
            <a:r>
              <a:rPr lang="en-US" sz="7200" dirty="0"/>
              <a:t>Student gives feedback</a:t>
            </a:r>
            <a:endParaRPr lang="en-US" sz="7200" dirty="0"/>
          </a:p>
          <a:p>
            <a:r>
              <a:rPr lang="en-US" sz="7200" dirty="0"/>
              <a:t>Students belong to department</a:t>
            </a:r>
            <a:endParaRPr lang="en-US" sz="7200" dirty="0"/>
          </a:p>
          <a:p>
            <a:r>
              <a:rPr lang="en-US" sz="7200" dirty="0"/>
              <a:t>Students attendt tests</a:t>
            </a:r>
            <a:endParaRPr lang="en-US" sz="7200" dirty="0"/>
          </a:p>
          <a:p>
            <a:r>
              <a:rPr lang="en-US" sz="7200" dirty="0"/>
              <a:t>Courses handles by faculty</a:t>
            </a:r>
            <a:endParaRPr lang="en-US" sz="7200" dirty="0"/>
          </a:p>
          <a:p>
            <a:r>
              <a:rPr lang="en-US" sz="7200" dirty="0"/>
              <a:t>Courses offered by department</a:t>
            </a:r>
            <a:endParaRPr lang="en-US" sz="7200" dirty="0"/>
          </a:p>
          <a:p>
            <a:r>
              <a:rPr lang="en-US" sz="7200" dirty="0">
                <a:sym typeface="+mn-ea"/>
              </a:rPr>
              <a:t>Department makes announcements</a:t>
            </a:r>
            <a:endParaRPr lang="en-US" sz="7200" dirty="0">
              <a:sym typeface="+mn-ea"/>
            </a:endParaRPr>
          </a:p>
          <a:p>
            <a:pPr marL="0" indent="0">
              <a:buNone/>
            </a:pPr>
            <a:endParaRPr lang="en-US" sz="5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endParaRPr lang="en-US" sz="2000" dirty="0"/>
          </a:p>
          <a:p>
            <a:endParaRPr lang="en-US" sz="4800" dirty="0"/>
          </a:p>
          <a:p>
            <a:endParaRPr lang="en-US" sz="5600" dirty="0"/>
          </a:p>
          <a:p>
            <a:r>
              <a:rPr lang="en-US" sz="7200" dirty="0">
                <a:sym typeface="+mn-ea"/>
              </a:rPr>
              <a:t>Faculty belongs to Department</a:t>
            </a:r>
            <a:endParaRPr lang="en-US" sz="7200" dirty="0"/>
          </a:p>
          <a:p>
            <a:r>
              <a:rPr lang="en-US" sz="7200" dirty="0">
                <a:sym typeface="+mn-ea"/>
              </a:rPr>
              <a:t>Faculties receive feedback</a:t>
            </a:r>
            <a:endParaRPr lang="en-US" sz="7200" dirty="0"/>
          </a:p>
          <a:p>
            <a:r>
              <a:rPr lang="en-US" sz="7200" dirty="0">
                <a:sym typeface="+mn-ea"/>
              </a:rPr>
              <a:t>Faculties conduct test</a:t>
            </a:r>
            <a:endParaRPr lang="en-US" sz="7200" dirty="0"/>
          </a:p>
          <a:p>
            <a:r>
              <a:rPr lang="en-US" sz="7200" dirty="0">
                <a:sym typeface="+mn-ea"/>
              </a:rPr>
              <a:t>Admin Creates courses</a:t>
            </a:r>
            <a:endParaRPr lang="en-US" sz="7200" dirty="0"/>
          </a:p>
          <a:p>
            <a:r>
              <a:rPr lang="en-US" sz="7200" dirty="0">
                <a:sym typeface="+mn-ea"/>
              </a:rPr>
              <a:t>Admin assigns faculty</a:t>
            </a:r>
            <a:endParaRPr lang="en-US" sz="7200" dirty="0">
              <a:sym typeface="+mn-ea"/>
            </a:endParaRPr>
          </a:p>
          <a:p>
            <a:r>
              <a:rPr lang="en-US" sz="7200" dirty="0">
                <a:sym typeface="+mn-ea"/>
              </a:rPr>
              <a:t>Admin creates students</a:t>
            </a:r>
            <a:endParaRPr lang="en-US" sz="7200" dirty="0">
              <a:sym typeface="+mn-ea"/>
            </a:endParaRPr>
          </a:p>
          <a:p>
            <a:r>
              <a:rPr lang="en-US" sz="7200" dirty="0">
                <a:sym typeface="+mn-ea"/>
              </a:rPr>
              <a:t>Admin creates Department</a:t>
            </a:r>
            <a:endParaRPr lang="en-US" sz="7200" dirty="0"/>
          </a:p>
          <a:p>
            <a:endParaRPr lang="en-US" sz="5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 to Relational Schema Mapping</a:t>
            </a:r>
            <a:endParaRPr lang="en-US" sz="4000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150" y="2029460"/>
            <a:ext cx="6053455" cy="41567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29223" cy="363651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Introduction	</a:t>
            </a:r>
            <a:endParaRPr lang="en-US" dirty="0"/>
          </a:p>
          <a:p>
            <a:r>
              <a:rPr lang="en-US" b="1" dirty="0"/>
              <a:t>Abstract	</a:t>
            </a:r>
            <a:endParaRPr lang="en-US" dirty="0"/>
          </a:p>
          <a:p>
            <a:r>
              <a:rPr lang="en-US" b="1" dirty="0"/>
              <a:t>Logical Database Design   ER Diagram</a:t>
            </a:r>
            <a:endParaRPr lang="en-US" dirty="0"/>
          </a:p>
          <a:p>
            <a:r>
              <a:rPr lang="en-US" b="1" dirty="0"/>
              <a:t>Entities</a:t>
            </a:r>
            <a:endParaRPr lang="en-US" dirty="0"/>
          </a:p>
          <a:p>
            <a:r>
              <a:rPr lang="en-US" b="1" dirty="0"/>
              <a:t>Attributes</a:t>
            </a:r>
            <a:endParaRPr lang="en-US" dirty="0"/>
          </a:p>
          <a:p>
            <a:r>
              <a:rPr lang="en-US" b="1" dirty="0"/>
              <a:t>Relationships	</a:t>
            </a:r>
            <a:endParaRPr lang="en-US" dirty="0"/>
          </a:p>
          <a:p>
            <a:r>
              <a:rPr lang="en-US" b="1" dirty="0"/>
              <a:t>ER to Relational Schema Mapping</a:t>
            </a:r>
            <a:endParaRPr lang="en-US" dirty="0"/>
          </a:p>
          <a:p>
            <a:r>
              <a:rPr lang="en-US" b="1" dirty="0"/>
              <a:t>User Interface Screens</a:t>
            </a:r>
            <a:endParaRPr lang="en-US" dirty="0"/>
          </a:p>
          <a:p>
            <a:r>
              <a:rPr lang="en-US" b="1" dirty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8710" y="2222500"/>
            <a:ext cx="7492365" cy="39198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9495" y="2222500"/>
            <a:ext cx="7914005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48535" y="2222500"/>
            <a:ext cx="8498840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Screens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9975" y="2222500"/>
            <a:ext cx="7852410" cy="38595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dirty="0"/>
              <a:t>Books reference: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Abraham Silberschatz, Henry F. Korth and S. Sudarshan, Database Systems Concepts. 7th edition. New York, NY: McGraaw-Hill, [2020]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Websites reference: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https://getbootstrap.com/docs/4.5/getting-started/introduction/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https://www.w3schools.in/dbms/er-model/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/>
              <a:t>With the humongous growth of computer technology, our lives are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becoming complex too. So exploiting the computer technology to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solve our day to day life problem has become the most efficient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solution. One of such scenarios is maintaining course portals in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educational institutions. Manually keeping track of every student’s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academic record in each course is far beyond human capability. Hence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developing and maintaining an online course portal prove to be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beneficial for students and faculties to review their works respectively,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allow faculties to grade their students and upload study materials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which can later be accessed by their students.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5000"/>
          </a:bodyPr>
          <a:lstStyle/>
          <a:p>
            <a:pPr marL="0" indent="0">
              <a:buNone/>
            </a:pPr>
            <a:r>
              <a:rPr lang="en-US" sz="3600" dirty="0"/>
              <a:t>This project aims at creating a course portal for a campus/institution.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This allows registered users of the system to join a course available on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site and access the materials published for the course. Registration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to a course can be done either as a faculty or a student. When a user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registers himself as a faculty, an approval request will be sent to the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administrator, so that the administrator can verify the user as a faculty.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The details about the course and the study materials respective to the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course are uploaded by the faculties in their course portal which can 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later be accessed by the students from their portals.</a:t>
            </a:r>
            <a:endParaRPr lang="en-US" sz="6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sz="3600" dirty="0">
                <a:sym typeface="+mn-ea"/>
              </a:rPr>
              <a:t> Discussion Boards are made available for both the faculties and students for each course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where there can share their ideas and faculties can make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announcements. Tests can be created and conducted on the portal by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the faculties. There will be a grade-book section where students can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take up the tests and view their scores immediately as they complete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the tests. Students can express their opinion and provide feedback on 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+mn-ea"/>
              </a:rPr>
              <a:t>the course and faculties in the course feedback section.</a:t>
            </a:r>
            <a:endParaRPr lang="en-US" sz="6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3570" y="2089150"/>
            <a:ext cx="6250940" cy="4053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EER diagram</a:t>
            </a:r>
            <a:endParaRPr lang="en-US" dirty="0"/>
          </a:p>
        </p:txBody>
      </p:sp>
      <p:pic>
        <p:nvPicPr>
          <p:cNvPr id="5" name="Content Placeholder 4" descr="ProjectEE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7185" y="2045335"/>
            <a:ext cx="6383020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-Entities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Student</a:t>
            </a:r>
            <a:endParaRPr lang="en-US" sz="2000" dirty="0"/>
          </a:p>
          <a:p>
            <a:r>
              <a:rPr lang="en-US" sz="2000" dirty="0"/>
              <a:t>Course</a:t>
            </a:r>
            <a:endParaRPr lang="en-US" sz="2000" dirty="0"/>
          </a:p>
          <a:p>
            <a:r>
              <a:rPr lang="en-US" sz="2000" dirty="0"/>
              <a:t>Faculty</a:t>
            </a:r>
            <a:endParaRPr lang="en-US" sz="2000" dirty="0"/>
          </a:p>
          <a:p>
            <a:r>
              <a:rPr lang="en-US" sz="2000" dirty="0"/>
              <a:t>Test</a:t>
            </a:r>
            <a:endParaRPr lang="en-US" sz="2000" dirty="0"/>
          </a:p>
          <a:p>
            <a:r>
              <a:rPr lang="en-US" sz="2000" dirty="0"/>
              <a:t>Announcements</a:t>
            </a:r>
            <a:endParaRPr lang="en-US" sz="2000" dirty="0"/>
          </a:p>
          <a:p>
            <a:r>
              <a:rPr lang="en-US" sz="2000" dirty="0"/>
              <a:t>Department</a:t>
            </a:r>
            <a:endParaRPr lang="en-US" sz="2000" dirty="0"/>
          </a:p>
          <a:p>
            <a:r>
              <a:rPr lang="en-US" sz="2000" dirty="0"/>
              <a:t>Feedback</a:t>
            </a:r>
            <a:endParaRPr lang="en-US" sz="2000" dirty="0"/>
          </a:p>
          <a:p>
            <a:r>
              <a:rPr lang="en-US" sz="2000" dirty="0"/>
              <a:t>Admin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ER diagram -Attributes-Student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u="sng" dirty="0"/>
              <a:t>Roll no</a:t>
            </a:r>
            <a:endParaRPr lang="en-US" sz="1800" dirty="0"/>
          </a:p>
          <a:p>
            <a:r>
              <a:rPr lang="en-US" sz="1800" dirty="0"/>
              <a:t>Year_enrolled</a:t>
            </a:r>
            <a:endParaRPr lang="en-US" sz="1800" dirty="0"/>
          </a:p>
          <a:p>
            <a:r>
              <a:rPr lang="en-US" sz="1800" dirty="0"/>
              <a:t>Gender</a:t>
            </a:r>
            <a:endParaRPr lang="en-US" sz="1800" dirty="0"/>
          </a:p>
          <a:p>
            <a:r>
              <a:rPr lang="en-US" sz="1800" dirty="0"/>
              <a:t>Address</a:t>
            </a:r>
            <a:endParaRPr lang="en-US" sz="1800" dirty="0"/>
          </a:p>
          <a:p>
            <a:r>
              <a:rPr lang="en-US" sz="1800" dirty="0"/>
              <a:t>Phone_no</a:t>
            </a:r>
            <a:endParaRPr lang="en-US" sz="1800" dirty="0"/>
          </a:p>
          <a:p>
            <a:r>
              <a:rPr lang="en-US" sz="1800" dirty="0"/>
              <a:t>Email</a:t>
            </a:r>
            <a:endParaRPr lang="en-US" sz="1800" dirty="0"/>
          </a:p>
          <a:p>
            <a:r>
              <a:rPr lang="en-US" sz="1800" dirty="0"/>
              <a:t>password</a:t>
            </a:r>
            <a:endParaRPr lang="en-US" sz="1800" dirty="0"/>
          </a:p>
          <a:p>
            <a:r>
              <a:rPr lang="en-US" sz="1800" dirty="0"/>
              <a:t>S_Fname</a:t>
            </a:r>
            <a:endParaRPr lang="en-US" sz="1800" dirty="0"/>
          </a:p>
          <a:p>
            <a:r>
              <a:rPr lang="en-US" sz="1800" dirty="0"/>
              <a:t>S_Lname</a:t>
            </a:r>
            <a:endParaRPr lang="en-US" sz="1800" dirty="0"/>
          </a:p>
          <a:p>
            <a:r>
              <a:rPr lang="en-US" sz="1800" dirty="0"/>
              <a:t>DOB</a:t>
            </a:r>
            <a:endParaRPr lang="en-US" sz="1800" dirty="0"/>
          </a:p>
          <a:p>
            <a:endParaRPr lang="en-US" sz="1800" dirty="0"/>
          </a:p>
          <a:p>
            <a:endParaRPr lang="en-US" sz="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3668</Words>
  <Application>WPS Presentation</Application>
  <PresentationFormat>Widescreen</PresentationFormat>
  <Paragraphs>207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SimSun</vt:lpstr>
      <vt:lpstr>Wingdings</vt:lpstr>
      <vt:lpstr>Oswald</vt:lpstr>
      <vt:lpstr>Segoe Print</vt:lpstr>
      <vt:lpstr>Wingdings 2</vt:lpstr>
      <vt:lpstr>Calibri</vt:lpstr>
      <vt:lpstr>Mangal</vt:lpstr>
      <vt:lpstr>Microsoft YaHei</vt:lpstr>
      <vt:lpstr>Arial Unicode MS</vt:lpstr>
      <vt:lpstr>Wingdings</vt:lpstr>
      <vt:lpstr>Century Gothic</vt:lpstr>
      <vt:lpstr>Oswald</vt:lpstr>
      <vt:lpstr>Calibri</vt:lpstr>
      <vt:lpstr>Quotable</vt:lpstr>
      <vt:lpstr>ONLINE COURSE PORTAL FOR A UNIVERSITY</vt:lpstr>
      <vt:lpstr>Overview</vt:lpstr>
      <vt:lpstr>Introduction</vt:lpstr>
      <vt:lpstr>Abstract</vt:lpstr>
      <vt:lpstr>Abstract</vt:lpstr>
      <vt:lpstr>ER diagram</vt:lpstr>
      <vt:lpstr>EER diagram</vt:lpstr>
      <vt:lpstr>ER diagram -Entities</vt:lpstr>
      <vt:lpstr>ER diagram -Attributes-Student</vt:lpstr>
      <vt:lpstr>ER diagram -Attributes-Course</vt:lpstr>
      <vt:lpstr>ER diagram -Attributes-Faculty</vt:lpstr>
      <vt:lpstr>ER diagram -Attributes-Test</vt:lpstr>
      <vt:lpstr>ER diagram -Attributes-Announcements</vt:lpstr>
      <vt:lpstr>ER diagram -Attributes-Department</vt:lpstr>
      <vt:lpstr>ER diagram -Attributes-Feedback</vt:lpstr>
      <vt:lpstr>ER diagram -Attributes-Admin</vt:lpstr>
      <vt:lpstr>ER diagram -Relationships</vt:lpstr>
      <vt:lpstr>ER diagram -Relationships</vt:lpstr>
      <vt:lpstr>ER to Relational Schema Mapping</vt:lpstr>
      <vt:lpstr>User Interface Screens</vt:lpstr>
      <vt:lpstr>User Interface Screens</vt:lpstr>
      <vt:lpstr>User Interface Screens</vt:lpstr>
      <vt:lpstr>User Interface Screens</vt:lpstr>
      <vt:lpstr>References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/>
  <cp:lastModifiedBy>Aswath Sundar</cp:lastModifiedBy>
  <cp:revision>29</cp:revision>
  <dcterms:created xsi:type="dcterms:W3CDTF">2020-09-09T16:33:00Z</dcterms:created>
  <dcterms:modified xsi:type="dcterms:W3CDTF">2020-09-10T16:46:16Z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