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89B3-DC84-4EB1-9950-98211080DA3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19BF-1C50-48BB-9AEA-35E54E9AD3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2667000"/>
          </a:xfrm>
        </p:spPr>
        <p:txBody>
          <a:bodyPr>
            <a:normAutofit lnSpcReduction="10000"/>
          </a:bodyPr>
          <a:lstStyle/>
          <a:p>
            <a:pPr algn="r"/>
            <a:endParaRPr lang="en-IN" sz="1800" dirty="0" smtClean="0">
              <a:solidFill>
                <a:schemeClr val="tx1"/>
              </a:solidFill>
            </a:endParaRPr>
          </a:p>
          <a:p>
            <a:pPr algn="r"/>
            <a:endParaRPr lang="en-IN" sz="1800" dirty="0">
              <a:solidFill>
                <a:schemeClr val="tx1"/>
              </a:solidFill>
            </a:endParaRPr>
          </a:p>
          <a:p>
            <a:pPr algn="r"/>
            <a:endParaRPr lang="en-IN" sz="1800" dirty="0" smtClean="0">
              <a:solidFill>
                <a:schemeClr val="tx1"/>
              </a:solidFill>
            </a:endParaRPr>
          </a:p>
          <a:p>
            <a:pPr algn="r"/>
            <a:endParaRPr lang="en-IN" sz="1800" dirty="0">
              <a:solidFill>
                <a:schemeClr val="tx1"/>
              </a:solidFill>
            </a:endParaRPr>
          </a:p>
          <a:p>
            <a:pPr algn="r"/>
            <a:endParaRPr lang="en-IN" sz="1800" dirty="0" smtClean="0">
              <a:solidFill>
                <a:schemeClr val="tx1"/>
              </a:solidFill>
            </a:endParaRPr>
          </a:p>
          <a:p>
            <a:pPr algn="r"/>
            <a:endParaRPr lang="en-IN" sz="1800" dirty="0">
              <a:solidFill>
                <a:schemeClr val="tx1"/>
              </a:solidFill>
            </a:endParaRPr>
          </a:p>
          <a:p>
            <a:pPr algn="r"/>
            <a:r>
              <a:rPr lang="en-IN" sz="1800" dirty="0" err="1" smtClean="0">
                <a:solidFill>
                  <a:schemeClr val="tx1"/>
                </a:solidFill>
              </a:rPr>
              <a:t>Aswath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Rao</a:t>
            </a:r>
            <a:r>
              <a:rPr lang="en-IN" sz="1800" dirty="0" smtClean="0">
                <a:solidFill>
                  <a:schemeClr val="tx1"/>
                </a:solidFill>
              </a:rPr>
              <a:t> V S</a:t>
            </a:r>
            <a:r>
              <a:rPr lang="en-US" sz="1800" dirty="0" smtClean="0">
                <a:solidFill>
                  <a:schemeClr val="tx1"/>
                </a:solidFill>
              </a:rPr>
              <a:t>( 16PD05 )</a:t>
            </a:r>
          </a:p>
          <a:p>
            <a:pPr algn="r"/>
            <a:r>
              <a:rPr lang="en-IN" sz="1800" dirty="0" err="1" smtClean="0">
                <a:solidFill>
                  <a:schemeClr val="tx1"/>
                </a:solidFill>
              </a:rPr>
              <a:t>Ridhanya</a:t>
            </a:r>
            <a:r>
              <a:rPr lang="en-IN" sz="1800" dirty="0" smtClean="0">
                <a:solidFill>
                  <a:schemeClr val="tx1"/>
                </a:solidFill>
              </a:rPr>
              <a:t> M ( 16PD28 )</a:t>
            </a:r>
          </a:p>
        </p:txBody>
      </p:sp>
      <p:pic>
        <p:nvPicPr>
          <p:cNvPr id="4" name="Content Placeholder 3" descr="Decision_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49563" cy="2849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dirty="0" smtClean="0"/>
              <a:t>Entropy of target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000" dirty="0" smtClean="0"/>
              <a:t>Number of positives = 8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Number of negatives = 8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As both are same, entropy is 1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US" sz="2000" b="1" dirty="0"/>
              <a:t>Information gain for </a:t>
            </a:r>
            <a:r>
              <a:rPr lang="en-US" sz="2000" b="1" dirty="0" smtClean="0"/>
              <a:t>Variable A</a:t>
            </a:r>
          </a:p>
          <a:p>
            <a:pPr>
              <a:buNone/>
            </a:pPr>
            <a:r>
              <a:rPr lang="en-US" sz="2000" dirty="0" smtClean="0"/>
              <a:t>A </a:t>
            </a:r>
            <a:r>
              <a:rPr lang="en-US" sz="2000" dirty="0"/>
              <a:t>has value &gt;=5 for 12 records out of 16 and 4 records with value &lt;5 value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For </a:t>
            </a:r>
            <a:r>
              <a:rPr lang="en-US" sz="2000" dirty="0" smtClean="0"/>
              <a:t>A </a:t>
            </a:r>
            <a:r>
              <a:rPr lang="en-US" sz="2000" dirty="0"/>
              <a:t>&gt;= 5 &amp; class == positive: 5/12</a:t>
            </a:r>
          </a:p>
          <a:p>
            <a:r>
              <a:rPr lang="en-US" sz="2000" dirty="0"/>
              <a:t>For </a:t>
            </a:r>
            <a:r>
              <a:rPr lang="en-US" sz="2000" dirty="0" smtClean="0"/>
              <a:t>A </a:t>
            </a:r>
            <a:r>
              <a:rPr lang="en-US" sz="2000" dirty="0"/>
              <a:t>&gt;= 5 &amp; class == negative: 7/12</a:t>
            </a:r>
          </a:p>
          <a:p>
            <a:pPr lvl="1"/>
            <a:r>
              <a:rPr lang="en-US" sz="2000" dirty="0" err="1"/>
              <a:t>gini</a:t>
            </a:r>
            <a:r>
              <a:rPr lang="en-US" sz="2000" dirty="0"/>
              <a:t>(5,7) = 1- ( (5/12)2 + (7/12)2 ) = 0.4860</a:t>
            </a:r>
          </a:p>
          <a:p>
            <a:r>
              <a:rPr lang="en-US" sz="2000" dirty="0"/>
              <a:t>For </a:t>
            </a:r>
            <a:r>
              <a:rPr lang="en-US" sz="2000" dirty="0" smtClean="0"/>
              <a:t>A </a:t>
            </a:r>
            <a:r>
              <a:rPr lang="en-US" sz="2000" dirty="0"/>
              <a:t>&lt;5 &amp; class == positive: 3/4</a:t>
            </a:r>
          </a:p>
          <a:p>
            <a:r>
              <a:rPr lang="en-US" sz="2000" dirty="0"/>
              <a:t>For </a:t>
            </a:r>
            <a:r>
              <a:rPr lang="en-US" sz="2000" dirty="0" smtClean="0"/>
              <a:t>A </a:t>
            </a:r>
            <a:r>
              <a:rPr lang="en-US" sz="2000" dirty="0"/>
              <a:t>&lt;5 &amp; class == negative: 1/4</a:t>
            </a:r>
          </a:p>
          <a:p>
            <a:pPr lvl="1"/>
            <a:r>
              <a:rPr lang="en-US" sz="2000" dirty="0" err="1"/>
              <a:t>gini</a:t>
            </a:r>
            <a:r>
              <a:rPr lang="en-US" sz="2000" dirty="0"/>
              <a:t>(3,1) = 1- ( (3/4)2 + (1/4)2 ) = 0.375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lvl="1"/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715000"/>
            <a:ext cx="59340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Similarly we calculate and get B = 0.3345, C = 0.2, D = 0.27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To avoid over fitting, we can use post or pre pruning techniques</a:t>
            </a:r>
          </a:p>
          <a:p>
            <a:r>
              <a:rPr lang="en-US" sz="2400" dirty="0"/>
              <a:t>Pruning is the process of reducing the size of the tree by turning some branch nodes into leaf nodes, and removing the leaf nodes under the original branch.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6000"/>
            <a:ext cx="4138613" cy="202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There is a high probability of </a:t>
            </a:r>
            <a:r>
              <a:rPr lang="en-US" sz="2000" dirty="0" smtClean="0"/>
              <a:t>over fitting </a:t>
            </a:r>
            <a:r>
              <a:rPr lang="en-US" sz="2000" dirty="0"/>
              <a:t>in Decision Tree.</a:t>
            </a:r>
          </a:p>
          <a:p>
            <a:r>
              <a:rPr lang="en-US" sz="2000" dirty="0"/>
              <a:t>Generally, it gives low prediction accuracy for a dataset as compared to other machine learning algorithms.</a:t>
            </a:r>
          </a:p>
          <a:p>
            <a:r>
              <a:rPr lang="en-US" sz="2000" dirty="0"/>
              <a:t>Information gain in a decision tree with categorical variables gives a biased response for attributes with greater no. of categories.</a:t>
            </a:r>
          </a:p>
          <a:p>
            <a:r>
              <a:rPr lang="en-US" sz="2000" dirty="0"/>
              <a:t>Calculations can become complex when there are many class labels.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belongs </a:t>
            </a:r>
            <a:r>
              <a:rPr lang="en-US" sz="2400" dirty="0"/>
              <a:t>to the family of supervised learning </a:t>
            </a:r>
            <a:r>
              <a:rPr lang="en-US" sz="2400" dirty="0" smtClean="0"/>
              <a:t>algorithms</a:t>
            </a:r>
          </a:p>
          <a:p>
            <a:r>
              <a:rPr lang="en-IN" sz="2400" dirty="0" smtClean="0"/>
              <a:t>Used for solving regression and classification problems</a:t>
            </a:r>
          </a:p>
          <a:p>
            <a:r>
              <a:rPr lang="en-US" sz="2400" dirty="0" smtClean="0"/>
              <a:t>Overview </a:t>
            </a:r>
            <a:r>
              <a:rPr lang="en-US" sz="2400" dirty="0"/>
              <a:t>of using Decision Tree is to create a training model which can use to predict </a:t>
            </a:r>
            <a:r>
              <a:rPr lang="en-US" sz="2400" dirty="0" smtClean="0"/>
              <a:t>class of </a:t>
            </a:r>
            <a:r>
              <a:rPr lang="en-US" sz="2400" dirty="0"/>
              <a:t>target variables </a:t>
            </a: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/>
              <a:t>learning decision rules</a:t>
            </a:r>
            <a:r>
              <a:rPr lang="en-US" sz="2400" dirty="0"/>
              <a:t> </a:t>
            </a:r>
            <a:r>
              <a:rPr lang="en-US" sz="2400" dirty="0" smtClean="0"/>
              <a:t>( </a:t>
            </a:r>
            <a:r>
              <a:rPr lang="en-US" sz="2400" b="1" dirty="0" smtClean="0"/>
              <a:t>If then rules </a:t>
            </a:r>
            <a:r>
              <a:rPr lang="en-US" sz="2400" dirty="0" smtClean="0"/>
              <a:t>)learned from training data.</a:t>
            </a:r>
          </a:p>
          <a:p>
            <a:r>
              <a:rPr lang="en-IN" sz="2400" dirty="0" smtClean="0"/>
              <a:t>It uses a tree like model to classify/predict the target values.</a:t>
            </a:r>
          </a:p>
          <a:p>
            <a:r>
              <a:rPr lang="en-US" sz="2400" b="1" dirty="0" smtClean="0"/>
              <a:t>Internal </a:t>
            </a:r>
            <a:r>
              <a:rPr lang="en-US" sz="2400" b="1" dirty="0"/>
              <a:t>node</a:t>
            </a:r>
            <a:r>
              <a:rPr lang="en-US" sz="2400" dirty="0"/>
              <a:t> of the tree </a:t>
            </a:r>
            <a:r>
              <a:rPr lang="en-US" sz="2400" dirty="0" smtClean="0"/>
              <a:t>denotes to an </a:t>
            </a:r>
            <a:r>
              <a:rPr lang="en-US" sz="2400" dirty="0"/>
              <a:t>attribute, and each </a:t>
            </a:r>
            <a:r>
              <a:rPr lang="en-US" sz="2400" b="1" dirty="0"/>
              <a:t>leaf node</a:t>
            </a:r>
            <a:r>
              <a:rPr lang="en-US" sz="2400" dirty="0"/>
              <a:t> corresponds to a class label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299796" cy="364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couple of algorithms there to build a decision tree , we only talk about a few which are</a:t>
            </a:r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800" dirty="0" smtClean="0"/>
              <a:t>CART </a:t>
            </a:r>
            <a:r>
              <a:rPr lang="en-US" sz="2800" dirty="0"/>
              <a:t>(Classification and Regression Trees) → uses </a:t>
            </a:r>
            <a:r>
              <a:rPr lang="en-US" sz="2800" b="1" i="1" dirty="0" err="1"/>
              <a:t>Gini</a:t>
            </a:r>
            <a:r>
              <a:rPr lang="en-US" sz="2800" b="1" i="1" dirty="0"/>
              <a:t> Index(Classification)</a:t>
            </a:r>
            <a:r>
              <a:rPr lang="en-US" sz="2800" dirty="0"/>
              <a:t> as metric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		ID3 </a:t>
            </a:r>
            <a:r>
              <a:rPr lang="en-US" sz="2800" dirty="0"/>
              <a:t>(Iterative </a:t>
            </a:r>
            <a:r>
              <a:rPr lang="en-US" sz="2800" dirty="0" err="1"/>
              <a:t>Dichotomiser</a:t>
            </a:r>
            <a:r>
              <a:rPr lang="en-US" sz="2800" dirty="0"/>
              <a:t> 3) → uses </a:t>
            </a:r>
            <a:r>
              <a:rPr lang="en-US" sz="2800" b="1" i="1" dirty="0"/>
              <a:t>Entropy function </a:t>
            </a:r>
            <a:r>
              <a:rPr lang="en-US" sz="2800" dirty="0"/>
              <a:t>and </a:t>
            </a:r>
            <a:r>
              <a:rPr lang="en-US" sz="2800" b="1" i="1" dirty="0"/>
              <a:t>Information gain </a:t>
            </a:r>
            <a:r>
              <a:rPr lang="en-US" sz="2800" dirty="0"/>
              <a:t>as metrics.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Assumptions while creating Decision Tree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the beginning, the whole training set is considered as the </a:t>
            </a:r>
            <a:r>
              <a:rPr lang="en-US" sz="2400" b="1" dirty="0" smtClean="0"/>
              <a:t>root node.</a:t>
            </a:r>
          </a:p>
          <a:p>
            <a:r>
              <a:rPr lang="en-US" sz="2400" dirty="0"/>
              <a:t>Feature values are preferred to be categorical. If the values are continuous then they are </a:t>
            </a:r>
            <a:r>
              <a:rPr lang="en-US" sz="2400" dirty="0" err="1" smtClean="0"/>
              <a:t>discretized</a:t>
            </a:r>
            <a:r>
              <a:rPr lang="en-US" sz="2400" dirty="0" smtClean="0"/>
              <a:t> before </a:t>
            </a:r>
            <a:r>
              <a:rPr lang="en-US" sz="2400" dirty="0"/>
              <a:t>to building the model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Records are </a:t>
            </a:r>
            <a:r>
              <a:rPr lang="en-US" sz="2400" b="1" dirty="0"/>
              <a:t>distributed recursively</a:t>
            </a:r>
            <a:r>
              <a:rPr lang="en-US" sz="2400" dirty="0"/>
              <a:t> on the basis of attribute values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Order to placing attributes as root or internal node of the tree is done by using some statistical approach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est </a:t>
            </a:r>
            <a:r>
              <a:rPr lang="en-US" sz="2400" dirty="0"/>
              <a:t>attribute </a:t>
            </a:r>
            <a:r>
              <a:rPr lang="en-US" sz="2400" dirty="0" smtClean="0"/>
              <a:t>is placed at </a:t>
            </a:r>
            <a:r>
              <a:rPr lang="en-US" sz="2400" dirty="0"/>
              <a:t>the </a:t>
            </a:r>
            <a:r>
              <a:rPr lang="en-US" sz="2400" b="1" dirty="0"/>
              <a:t>root</a:t>
            </a:r>
            <a:r>
              <a:rPr lang="en-US" sz="2400" dirty="0"/>
              <a:t> of the tree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Split </a:t>
            </a:r>
            <a:r>
              <a:rPr lang="en-US" sz="2400" dirty="0" smtClean="0"/>
              <a:t>training set into </a:t>
            </a:r>
            <a:r>
              <a:rPr lang="en-US" sz="2400" b="1" dirty="0" smtClean="0"/>
              <a:t>subsets</a:t>
            </a:r>
            <a:r>
              <a:rPr lang="en-US" sz="2400" dirty="0"/>
              <a:t>. </a:t>
            </a:r>
            <a:r>
              <a:rPr lang="en-US" sz="2400" dirty="0" smtClean="0"/>
              <a:t>Each </a:t>
            </a:r>
            <a:r>
              <a:rPr lang="en-US" sz="2400" dirty="0"/>
              <a:t>subset </a:t>
            </a:r>
            <a:r>
              <a:rPr lang="en-US" sz="2400" dirty="0" smtClean="0"/>
              <a:t>should contain </a:t>
            </a:r>
            <a:r>
              <a:rPr lang="en-US" sz="2400" dirty="0"/>
              <a:t>data with the same value for an attribute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Repeat above steps on </a:t>
            </a:r>
            <a:r>
              <a:rPr lang="en-US" sz="2400" dirty="0"/>
              <a:t>each subset </a:t>
            </a:r>
            <a:r>
              <a:rPr lang="en-US" sz="2400" dirty="0" smtClean="0"/>
              <a:t>until we get l</a:t>
            </a:r>
            <a:r>
              <a:rPr lang="en-US" sz="2400" b="1" dirty="0" smtClean="0"/>
              <a:t>eaf </a:t>
            </a:r>
            <a:r>
              <a:rPr lang="en-US" sz="2400" b="1" dirty="0"/>
              <a:t>nodes</a:t>
            </a:r>
            <a:r>
              <a:rPr lang="en-US" sz="2400" dirty="0"/>
              <a:t> in all the branches of the tree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predicting, we </a:t>
            </a:r>
            <a:r>
              <a:rPr lang="en-US" sz="2400" dirty="0"/>
              <a:t>start from the </a:t>
            </a:r>
            <a:r>
              <a:rPr lang="en-US" sz="2400" b="1" dirty="0"/>
              <a:t>root</a:t>
            </a:r>
            <a:r>
              <a:rPr lang="en-US" sz="2400" dirty="0"/>
              <a:t> </a:t>
            </a:r>
            <a:r>
              <a:rPr lang="en-US" sz="2400" dirty="0" smtClean="0"/>
              <a:t>. </a:t>
            </a:r>
            <a:r>
              <a:rPr lang="en-US" sz="2400" dirty="0"/>
              <a:t>We compare the values </a:t>
            </a:r>
            <a:r>
              <a:rPr lang="en-US" sz="2400" dirty="0" smtClean="0"/>
              <a:t>of </a:t>
            </a:r>
            <a:r>
              <a:rPr lang="en-US" sz="2400" dirty="0"/>
              <a:t>root attribute with record’s </a:t>
            </a:r>
            <a:r>
              <a:rPr lang="en-US" sz="2400" dirty="0" smtClean="0"/>
              <a:t>attribute and we </a:t>
            </a:r>
            <a:r>
              <a:rPr lang="en-US" sz="2400" dirty="0"/>
              <a:t>follow the branch corresponding to that value and jump to the next node.</a:t>
            </a:r>
          </a:p>
        </p:txBody>
      </p:sp>
      <p:pic>
        <p:nvPicPr>
          <p:cNvPr id="4" name="Content Placeholder 3" descr="B03905_05_01-compress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876800"/>
            <a:ext cx="3436476" cy="18972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 selection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primary </a:t>
            </a:r>
            <a:r>
              <a:rPr lang="en-US" sz="2400" dirty="0" smtClean="0"/>
              <a:t>challenge in implementation </a:t>
            </a:r>
            <a:r>
              <a:rPr lang="en-US" sz="2400" dirty="0"/>
              <a:t>is to identify which attributes do we need to consider as the root node and each level. Handling this is know the attributes selection. </a:t>
            </a:r>
            <a:endParaRPr lang="en-US" sz="2400" dirty="0" smtClean="0"/>
          </a:p>
          <a:p>
            <a:r>
              <a:rPr lang="en-US" sz="2400" b="1" dirty="0"/>
              <a:t>The popular attribute selection measures: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	Information gain and </a:t>
            </a:r>
            <a:r>
              <a:rPr lang="en-US" sz="2400" dirty="0" err="1" smtClean="0"/>
              <a:t>Gini</a:t>
            </a:r>
            <a:r>
              <a:rPr lang="en-US" sz="2400" dirty="0" smtClean="0"/>
              <a:t> </a:t>
            </a:r>
            <a:r>
              <a:rPr lang="en-US" sz="2400" dirty="0"/>
              <a:t>index</a:t>
            </a:r>
          </a:p>
          <a:p>
            <a:r>
              <a:rPr lang="en-US" sz="2400" dirty="0"/>
              <a:t>These criterions will calculate values for every attribute. The values are sorted, and attributes are placed in the tree by following the order </a:t>
            </a:r>
            <a:r>
              <a:rPr lang="en-US" sz="2400" dirty="0" err="1"/>
              <a:t>i.e</a:t>
            </a:r>
            <a:r>
              <a:rPr lang="en-US" sz="2400" dirty="0"/>
              <a:t>, the attribute with a high value(in case of information gain) is placed at the root.</a:t>
            </a:r>
          </a:p>
          <a:p>
            <a:r>
              <a:rPr lang="en-US" sz="2400" dirty="0"/>
              <a:t>While using information Gain as a criterion, we assume attributes to be categorical, and for </a:t>
            </a:r>
            <a:r>
              <a:rPr lang="en-US" sz="2400" dirty="0" err="1"/>
              <a:t>gini</a:t>
            </a:r>
            <a:r>
              <a:rPr lang="en-US" sz="2400" dirty="0"/>
              <a:t> index, attributes are assumed to be continuous.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It quantifies by how much information does the attribute gives</a:t>
            </a:r>
          </a:p>
          <a:p>
            <a:r>
              <a:rPr lang="en-IN" sz="2000" dirty="0" smtClean="0"/>
              <a:t>Entropy – degree of randomness explained by attribute x </a:t>
            </a:r>
          </a:p>
          <a:p>
            <a:r>
              <a:rPr lang="en-IN" sz="2000" dirty="0" smtClean="0"/>
              <a:t>For example consider, </a:t>
            </a:r>
            <a:r>
              <a:rPr lang="en-US" sz="2000" dirty="0" smtClean="0"/>
              <a:t>binary classification problem with two classes positive and negative </a:t>
            </a:r>
          </a:p>
          <a:p>
            <a:r>
              <a:rPr lang="en-US" sz="2000" dirty="0"/>
              <a:t>If </a:t>
            </a:r>
            <a:r>
              <a:rPr lang="en-US" sz="2000" dirty="0" smtClean="0"/>
              <a:t>all target </a:t>
            </a:r>
            <a:r>
              <a:rPr lang="en-US" sz="2000" dirty="0" err="1" smtClean="0"/>
              <a:t>varaibles</a:t>
            </a:r>
            <a:r>
              <a:rPr lang="en-US" sz="2000" dirty="0" smtClean="0"/>
              <a:t> </a:t>
            </a:r>
            <a:r>
              <a:rPr lang="en-US" sz="2000" dirty="0"/>
              <a:t>are positive or </a:t>
            </a:r>
            <a:r>
              <a:rPr lang="en-US" sz="2000" dirty="0" smtClean="0"/>
              <a:t> </a:t>
            </a:r>
            <a:r>
              <a:rPr lang="en-US" sz="2000" dirty="0"/>
              <a:t>are negative then entropy will be zero </a:t>
            </a:r>
          </a:p>
          <a:p>
            <a:r>
              <a:rPr lang="en-US" sz="2000" dirty="0"/>
              <a:t>If half of the records are of positive class and half are of negative class then entropy is one </a:t>
            </a:r>
            <a:r>
              <a:rPr lang="en-US" sz="2000" dirty="0" err="1"/>
              <a:t>i.e</a:t>
            </a:r>
            <a:r>
              <a:rPr lang="en-US" sz="2000" dirty="0"/>
              <a:t>, high</a:t>
            </a:r>
            <a:r>
              <a:rPr lang="en-US" sz="2000" dirty="0" smtClean="0"/>
              <a:t>.</a:t>
            </a:r>
          </a:p>
          <a:p>
            <a:r>
              <a:rPr lang="en-IN" sz="2000" dirty="0" smtClean="0"/>
              <a:t>Using entropy we will calculate conditional entropy and then Information gain.</a:t>
            </a:r>
            <a:endParaRPr lang="en-US" sz="2000" dirty="0"/>
          </a:p>
          <a:p>
            <a:endParaRPr lang="en-IN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685800"/>
            <a:ext cx="2381250" cy="45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Here in this example </a:t>
            </a:r>
          </a:p>
          <a:p>
            <a:pPr>
              <a:buNone/>
            </a:pPr>
            <a:r>
              <a:rPr lang="en-IN" sz="2000" dirty="0" smtClean="0"/>
              <a:t>we have 5 columns with last one as target</a:t>
            </a:r>
          </a:p>
          <a:p>
            <a:r>
              <a:rPr lang="en-US" sz="2000" dirty="0"/>
              <a:t> we have to convert continuous data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into </a:t>
            </a:r>
            <a:r>
              <a:rPr lang="en-US" sz="2000" dirty="0"/>
              <a:t>categorical </a:t>
            </a:r>
            <a:r>
              <a:rPr lang="en-US" sz="2000" dirty="0" smtClean="0"/>
              <a:t>data to predict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There are two steps to calculate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Calculate </a:t>
            </a:r>
            <a:r>
              <a:rPr lang="en-US" sz="2000" dirty="0"/>
              <a:t>entropy of Target</a:t>
            </a:r>
            <a:r>
              <a:rPr lang="en-US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000" dirty="0"/>
              <a:t>Entropy for every attribute A, B, C, D needs to be calculated. Using information gain formula we will subtract this entropy from the entropy of target. The result is Information Gain.</a:t>
            </a:r>
            <a:endParaRPr lang="en-I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752600"/>
            <a:ext cx="3038475" cy="292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00400"/>
            <a:ext cx="3860331" cy="67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293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Decision Tree</vt:lpstr>
      <vt:lpstr>Introduction</vt:lpstr>
      <vt:lpstr>Slide 3</vt:lpstr>
      <vt:lpstr>Model building </vt:lpstr>
      <vt:lpstr>Assumptions while creating Decision Tree </vt:lpstr>
      <vt:lpstr>Pseudocode</vt:lpstr>
      <vt:lpstr>Attribute selection</vt:lpstr>
      <vt:lpstr>Information Gain</vt:lpstr>
      <vt:lpstr>Example</vt:lpstr>
      <vt:lpstr>Slide 10</vt:lpstr>
      <vt:lpstr>Slide 11</vt:lpstr>
      <vt:lpstr>Disadvantages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2020-04-29T11:58:19Z</dcterms:created>
  <dcterms:modified xsi:type="dcterms:W3CDTF">2020-04-29T15:06:18Z</dcterms:modified>
</cp:coreProperties>
</file>