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Nunito"/>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a55b5f3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55b5f3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483a99a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483a99a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483a99a8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483a99a8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a55b5f3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a55b5f3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5aa744b3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5aa744b3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a55b5f3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a55b5f3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a55b5f3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a55b5f3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a55b5f35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a55b5f35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a55b5f35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a55b5f3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83a99a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83a99a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483a99a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483a99a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83a99a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83a99a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lnSpc>
                <a:spcPct val="125000"/>
              </a:lnSpc>
              <a:spcBef>
                <a:spcPts val="2400"/>
              </a:spcBef>
              <a:spcAft>
                <a:spcPts val="0"/>
              </a:spcAft>
              <a:buClr>
                <a:schemeClr val="dk2"/>
              </a:buClr>
              <a:buSzPts val="1100"/>
              <a:buFont typeface="Arial"/>
              <a:buNone/>
            </a:pPr>
            <a:r>
              <a:rPr lang="en" sz="2300">
                <a:solidFill>
                  <a:srgbClr val="24292F"/>
                </a:solidFill>
                <a:highlight>
                  <a:srgbClr val="FFFFFF"/>
                </a:highlight>
                <a:latin typeface="Arial"/>
                <a:ea typeface="Arial"/>
                <a:cs typeface="Arial"/>
                <a:sym typeface="Arial"/>
              </a:rPr>
              <a:t>UBER FARE PREDICTION</a:t>
            </a:r>
            <a:endParaRPr sz="23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 Aswathi Sasikumar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24292F"/>
                </a:solidFill>
                <a:highlight>
                  <a:srgbClr val="FFFFFF"/>
                </a:highlight>
                <a:latin typeface="Arial"/>
                <a:ea typeface="Arial"/>
                <a:cs typeface="Arial"/>
                <a:sym typeface="Arial"/>
              </a:rPr>
              <a:t>It was found that fare_amount increases with distance which is obvious.It was found that fare_Amount tends to increase during non-peak hours.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Regression models:</a:t>
            </a:r>
            <a:endParaRPr sz="1200">
              <a:solidFill>
                <a:srgbClr val="24292F"/>
              </a:solidFill>
              <a:highlight>
                <a:srgbClr val="FFFFFF"/>
              </a:highlight>
              <a:latin typeface="Arial"/>
              <a:ea typeface="Arial"/>
              <a:cs typeface="Arial"/>
              <a:sym typeface="Arial"/>
            </a:endParaRPr>
          </a:p>
          <a:p>
            <a:pPr indent="-299085" lvl="0" marL="457200" rtl="0" algn="l">
              <a:spcBef>
                <a:spcPts val="1200"/>
              </a:spcBef>
              <a:spcAft>
                <a:spcPts val="0"/>
              </a:spcAft>
              <a:buClr>
                <a:srgbClr val="24292F"/>
              </a:buClr>
              <a:buSzPct val="100000"/>
              <a:buFont typeface="Arial"/>
              <a:buAutoNum type="arabicPeriod"/>
            </a:pPr>
            <a:r>
              <a:rPr lang="en" sz="1200" u="sng">
                <a:solidFill>
                  <a:srgbClr val="24292F"/>
                </a:solidFill>
                <a:highlight>
                  <a:srgbClr val="FFFFFF"/>
                </a:highlight>
                <a:latin typeface="Arial"/>
                <a:ea typeface="Arial"/>
                <a:cs typeface="Arial"/>
                <a:sym typeface="Arial"/>
              </a:rPr>
              <a:t>Model 1:</a:t>
            </a:r>
            <a:endParaRPr sz="1200" u="sng">
              <a:solidFill>
                <a:srgbClr val="24292F"/>
              </a:solidFill>
              <a:highlight>
                <a:srgbClr val="FFFFFF"/>
              </a:highlight>
              <a:latin typeface="Arial"/>
              <a:ea typeface="Arial"/>
              <a:cs typeface="Arial"/>
              <a:sym typeface="Arial"/>
            </a:endParaRPr>
          </a:p>
          <a:p>
            <a:pPr indent="0" lvl="0" marL="457200" rtl="0" algn="just">
              <a:lnSpc>
                <a:spcPct val="100000"/>
              </a:lnSpc>
              <a:spcBef>
                <a:spcPts val="1200"/>
              </a:spcBef>
              <a:spcAft>
                <a:spcPts val="0"/>
              </a:spcAft>
              <a:buNone/>
            </a:pPr>
            <a:r>
              <a:rPr lang="en" sz="1200">
                <a:solidFill>
                  <a:srgbClr val="24292F"/>
                </a:solidFill>
                <a:highlight>
                  <a:srgbClr val="FFFFFF"/>
                </a:highlight>
                <a:latin typeface="Arial"/>
                <a:ea typeface="Arial"/>
                <a:cs typeface="Arial"/>
                <a:sym typeface="Arial"/>
              </a:rPr>
              <a:t>Independent variables : all fields</a:t>
            </a:r>
            <a:endParaRPr sz="1200">
              <a:solidFill>
                <a:srgbClr val="24292F"/>
              </a:solidFill>
              <a:highlight>
                <a:srgbClr val="FFFFFF"/>
              </a:highlight>
              <a:latin typeface="Arial"/>
              <a:ea typeface="Arial"/>
              <a:cs typeface="Arial"/>
              <a:sym typeface="Arial"/>
            </a:endParaRPr>
          </a:p>
          <a:p>
            <a:pPr indent="0" lvl="0" marL="457200" rtl="0" algn="just">
              <a:lnSpc>
                <a:spcPct val="100000"/>
              </a:lnSpc>
              <a:spcBef>
                <a:spcPts val="1200"/>
              </a:spcBef>
              <a:spcAft>
                <a:spcPts val="0"/>
              </a:spcAft>
              <a:buNone/>
            </a:pPr>
            <a:r>
              <a:rPr lang="en" sz="1100">
                <a:solidFill>
                  <a:schemeClr val="dk2"/>
                </a:solidFill>
                <a:highlight>
                  <a:srgbClr val="FFFFFF"/>
                </a:highlight>
                <a:latin typeface="Arial"/>
                <a:ea typeface="Arial"/>
                <a:cs typeface="Arial"/>
                <a:sym typeface="Arial"/>
              </a:rPr>
              <a:t>R-squared:                       0.614</a:t>
            </a:r>
            <a:endParaRPr sz="1100">
              <a:solidFill>
                <a:schemeClr val="dk2"/>
              </a:solidFill>
              <a:highlight>
                <a:srgbClr val="FFFFFF"/>
              </a:highlight>
              <a:latin typeface="Arial"/>
              <a:ea typeface="Arial"/>
              <a:cs typeface="Arial"/>
              <a:sym typeface="Arial"/>
            </a:endParaRPr>
          </a:p>
          <a:p>
            <a:pPr indent="0" lvl="0" marL="0" rtl="0" algn="just">
              <a:lnSpc>
                <a:spcPct val="100000"/>
              </a:lnSpc>
              <a:spcBef>
                <a:spcPts val="1200"/>
              </a:spcBef>
              <a:spcAft>
                <a:spcPts val="0"/>
              </a:spcAft>
              <a:buNone/>
            </a:pPr>
            <a:r>
              <a:rPr lang="en" sz="1100">
                <a:solidFill>
                  <a:schemeClr val="dk2"/>
                </a:solidFill>
                <a:highlight>
                  <a:srgbClr val="FFFFFF"/>
                </a:highlight>
                <a:latin typeface="Arial"/>
                <a:ea typeface="Arial"/>
                <a:cs typeface="Arial"/>
                <a:sym typeface="Arial"/>
              </a:rPr>
              <a:t>             Normality assumption was not satisfied.</a:t>
            </a:r>
            <a:endParaRPr sz="1100">
              <a:solidFill>
                <a:schemeClr val="dk2"/>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1100">
              <a:solidFill>
                <a:schemeClr val="dk2"/>
              </a:solidFill>
              <a:highlight>
                <a:srgbClr val="FFFFFF"/>
              </a:highlight>
              <a:latin typeface="Arial"/>
              <a:ea typeface="Arial"/>
              <a:cs typeface="Arial"/>
              <a:sym typeface="Arial"/>
            </a:endParaRPr>
          </a:p>
          <a:p>
            <a:pPr indent="-293211" lvl="0" marL="457200" rtl="0" algn="l">
              <a:lnSpc>
                <a:spcPct val="110795"/>
              </a:lnSpc>
              <a:spcBef>
                <a:spcPts val="0"/>
              </a:spcBef>
              <a:spcAft>
                <a:spcPts val="0"/>
              </a:spcAft>
              <a:buClr>
                <a:schemeClr val="dk2"/>
              </a:buClr>
              <a:buSzPct val="100000"/>
              <a:buFont typeface="Arial"/>
              <a:buAutoNum type="arabicPeriod"/>
            </a:pPr>
            <a:r>
              <a:rPr lang="en" sz="1100">
                <a:solidFill>
                  <a:schemeClr val="dk2"/>
                </a:solidFill>
                <a:highlight>
                  <a:srgbClr val="FFFFFF"/>
                </a:highlight>
                <a:latin typeface="Arial"/>
                <a:ea typeface="Arial"/>
                <a:cs typeface="Arial"/>
                <a:sym typeface="Arial"/>
              </a:rPr>
              <a:t>Model 2:</a:t>
            </a:r>
            <a:endParaRPr sz="1100">
              <a:solidFill>
                <a:schemeClr val="dk2"/>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t/>
            </a:r>
            <a:endParaRPr sz="1100">
              <a:solidFill>
                <a:schemeClr val="dk2"/>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rPr lang="en" sz="1100">
                <a:solidFill>
                  <a:schemeClr val="dk2"/>
                </a:solidFill>
                <a:highlight>
                  <a:srgbClr val="FFFFFF"/>
                </a:highlight>
                <a:latin typeface="Arial"/>
                <a:ea typeface="Arial"/>
                <a:cs typeface="Arial"/>
                <a:sym typeface="Arial"/>
              </a:rPr>
              <a:t> </a:t>
            </a:r>
            <a:r>
              <a:rPr lang="en" sz="1200">
                <a:solidFill>
                  <a:srgbClr val="24292F"/>
                </a:solidFill>
                <a:highlight>
                  <a:srgbClr val="FFFFFF"/>
                </a:highlight>
                <a:latin typeface="Arial"/>
                <a:ea typeface="Arial"/>
                <a:cs typeface="Arial"/>
                <a:sym typeface="Arial"/>
              </a:rPr>
              <a:t>Independent variables : all fields except correlated variables </a:t>
            </a:r>
            <a:r>
              <a:rPr lang="en" sz="1050">
                <a:solidFill>
                  <a:schemeClr val="dk2"/>
                </a:solidFill>
                <a:highlight>
                  <a:srgbClr val="FFFFFF"/>
                </a:highlight>
                <a:latin typeface="Arial"/>
                <a:ea typeface="Arial"/>
                <a:cs typeface="Arial"/>
                <a:sym typeface="Arial"/>
              </a:rPr>
              <a:t>dropoff_latitude', 'dropoff_longitude', 'pickup_latitude' </a:t>
            </a:r>
            <a:endParaRPr sz="1200">
              <a:solidFill>
                <a:srgbClr val="24292F"/>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rPr lang="en"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rPr lang="en" sz="1100">
                <a:solidFill>
                  <a:schemeClr val="dk2"/>
                </a:solidFill>
                <a:highlight>
                  <a:srgbClr val="FFFFFF"/>
                </a:highlight>
                <a:latin typeface="Arial"/>
                <a:ea typeface="Arial"/>
                <a:cs typeface="Arial"/>
                <a:sym typeface="Arial"/>
              </a:rPr>
              <a:t> R-squared:                       0.806</a:t>
            </a:r>
            <a:endParaRPr sz="1100">
              <a:solidFill>
                <a:schemeClr val="dk2"/>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rPr lang="en" sz="1100">
                <a:solidFill>
                  <a:schemeClr val="dk2"/>
                </a:solidFill>
                <a:highlight>
                  <a:srgbClr val="FFFFFF"/>
                </a:highlight>
                <a:latin typeface="Arial"/>
                <a:ea typeface="Arial"/>
                <a:cs typeface="Arial"/>
                <a:sym typeface="Arial"/>
              </a:rPr>
              <a:t>    </a:t>
            </a:r>
            <a:endParaRPr sz="1100">
              <a:solidFill>
                <a:schemeClr val="dk2"/>
              </a:solidFill>
              <a:highlight>
                <a:srgbClr val="FFFFFF"/>
              </a:highlight>
              <a:latin typeface="Arial"/>
              <a:ea typeface="Arial"/>
              <a:cs typeface="Arial"/>
              <a:sym typeface="Arial"/>
            </a:endParaRPr>
          </a:p>
          <a:p>
            <a:pPr indent="0" lvl="0" marL="457200" rtl="0" algn="l">
              <a:lnSpc>
                <a:spcPct val="110795"/>
              </a:lnSpc>
              <a:spcBef>
                <a:spcPts val="0"/>
              </a:spcBef>
              <a:spcAft>
                <a:spcPts val="0"/>
              </a:spcAft>
              <a:buNone/>
            </a:pPr>
            <a:r>
              <a:rPr lang="en" sz="1100">
                <a:solidFill>
                  <a:schemeClr val="dk2"/>
                </a:solidFill>
                <a:highlight>
                  <a:srgbClr val="FFFFFF"/>
                </a:highlight>
                <a:latin typeface="Arial"/>
                <a:ea typeface="Arial"/>
                <a:cs typeface="Arial"/>
                <a:sym typeface="Arial"/>
              </a:rPr>
              <a:t>Normality assumption was not satisfied.</a:t>
            </a:r>
            <a:endParaRPr sz="1100">
              <a:solidFill>
                <a:schemeClr val="dk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sz="1200" u="sng">
              <a:solidFill>
                <a:srgbClr val="24292F"/>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2"/>
              </a:buClr>
              <a:buSzPct val="61111"/>
              <a:buFont typeface="Arial"/>
              <a:buNone/>
            </a:pPr>
            <a:r>
              <a:rPr b="0" lang="en" sz="1800">
                <a:solidFill>
                  <a:schemeClr val="lt2"/>
                </a:solidFill>
                <a:latin typeface="Source Sans Pro"/>
                <a:ea typeface="Source Sans Pro"/>
                <a:cs typeface="Source Sans Pro"/>
                <a:sym typeface="Source Sans Pro"/>
              </a:rPr>
              <a:t>Model 3:Independent variables: distance and hour</a:t>
            </a:r>
            <a:endParaRPr b="0" sz="1800">
              <a:solidFill>
                <a:schemeClr val="lt2"/>
              </a:solidFill>
              <a:latin typeface="Source Sans Pro"/>
              <a:ea typeface="Source Sans Pro"/>
              <a:cs typeface="Source Sans Pro"/>
              <a:sym typeface="Source Sans Pro"/>
            </a:endParaRPr>
          </a:p>
          <a:p>
            <a:pPr indent="0" lvl="0" marL="0" rtl="0" algn="l">
              <a:spcBef>
                <a:spcPts val="1200"/>
              </a:spcBef>
              <a:spcAft>
                <a:spcPts val="0"/>
              </a:spcAft>
              <a:buNone/>
            </a:pPr>
            <a:r>
              <a:t/>
            </a:r>
            <a:endParaRPr b="0" sz="1800">
              <a:solidFill>
                <a:schemeClr val="lt2"/>
              </a:solidFill>
              <a:latin typeface="Source Sans Pro"/>
              <a:ea typeface="Source Sans Pro"/>
              <a:cs typeface="Source Sans Pro"/>
              <a:sym typeface="Source Sans Pro"/>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713925" y="973525"/>
            <a:ext cx="7075950" cy="416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validation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385775" y="1411625"/>
            <a:ext cx="8372475" cy="296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 It was found that fare_Amount increases with distance which is obvious.It was found that fare_Amount tends to increase during non-peak hours.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42" name="Google Shape;142;p26"/>
          <p:cNvSpPr txBox="1"/>
          <p:nvPr>
            <p:ph idx="1" type="body"/>
          </p:nvPr>
        </p:nvSpPr>
        <p:spPr>
          <a:xfrm>
            <a:off x="311700" y="1013275"/>
            <a:ext cx="846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24292F"/>
                </a:solidFill>
                <a:highlight>
                  <a:srgbClr val="FFFFFF"/>
                </a:highlight>
                <a:latin typeface="Arial"/>
                <a:ea typeface="Arial"/>
                <a:cs typeface="Arial"/>
                <a:sym typeface="Arial"/>
              </a:rPr>
              <a:t>Modeling the data with other types of regression analysis techniques like logistic regression might give more accurate model.</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90250" y="526350"/>
            <a:ext cx="7715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 sz="2000"/>
              <a:t>Email:</a:t>
            </a:r>
            <a:r>
              <a:rPr lang="en" sz="2000"/>
              <a:t> kukkuaswathi@gmail.com</a:t>
            </a:r>
            <a:endParaRPr sz="2000"/>
          </a:p>
          <a:p>
            <a:pPr indent="0" lvl="0" marL="0" rtl="0" algn="l">
              <a:spcBef>
                <a:spcPts val="0"/>
              </a:spcBef>
              <a:spcAft>
                <a:spcPts val="0"/>
              </a:spcAft>
              <a:buNone/>
            </a:pPr>
            <a:r>
              <a:rPr b="1" lang="en" sz="2000"/>
              <a:t>GitHub:</a:t>
            </a:r>
            <a:r>
              <a:rPr lang="en" sz="2000"/>
              <a:t> https://github.com/AswathiSasikumar</a:t>
            </a:r>
            <a:endParaRPr sz="2000"/>
          </a:p>
          <a:p>
            <a:pPr indent="0" lvl="0" marL="0" rtl="0" algn="l">
              <a:spcBef>
                <a:spcPts val="0"/>
              </a:spcBef>
              <a:spcAft>
                <a:spcPts val="0"/>
              </a:spcAft>
              <a:buNone/>
            </a:pPr>
            <a:r>
              <a:rPr b="1" lang="en" sz="2000"/>
              <a:t>LinkedIn:</a:t>
            </a:r>
            <a:r>
              <a:rPr lang="en" sz="2000"/>
              <a:t> https://www.linkedin.com/in/aswathi-sasikumar-21989333/</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5" name="Google Shape;65;p14"/>
          <p:cNvSpPr txBox="1"/>
          <p:nvPr>
            <p:ph idx="1" type="body"/>
          </p:nvPr>
        </p:nvSpPr>
        <p:spPr>
          <a:xfrm>
            <a:off x="311700" y="1128150"/>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24292F"/>
              </a:buClr>
              <a:buSzPts val="1700"/>
              <a:buFont typeface="Nunito"/>
              <a:buChar char="●"/>
            </a:pPr>
            <a:r>
              <a:rPr lang="en" sz="1550">
                <a:solidFill>
                  <a:schemeClr val="dk2"/>
                </a:solidFill>
                <a:highlight>
                  <a:srgbClr val="FFFFFF"/>
                </a:highlight>
                <a:latin typeface="Nunito"/>
                <a:ea typeface="Nunito"/>
                <a:cs typeface="Nunito"/>
                <a:sym typeface="Nunito"/>
              </a:rPr>
              <a:t>The project is about on world's largest taxi company Uber inc. In this project, we're looking to predict the fare for their future transactional cases. Uber delivers service to lakhs of customers daily. Now it becomes really important to manage their data properly to come up with new business ideas to get best results. Eventually, it becomes really important to estimate the fare prices accurately.</a:t>
            </a:r>
            <a:endParaRPr sz="1700">
              <a:solidFill>
                <a:srgbClr val="24292F"/>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Business Problem</a:t>
            </a:r>
            <a:endParaRPr sz="2600"/>
          </a:p>
          <a:p>
            <a:pPr indent="-393700" lvl="0" marL="457200" rtl="0" algn="l">
              <a:spcBef>
                <a:spcPts val="0"/>
              </a:spcBef>
              <a:spcAft>
                <a:spcPts val="0"/>
              </a:spcAft>
              <a:buSzPts val="2600"/>
              <a:buChar char="●"/>
            </a:pPr>
            <a:r>
              <a:rPr lang="en" sz="2600"/>
              <a:t>Data</a:t>
            </a:r>
            <a:endParaRPr sz="2600"/>
          </a:p>
          <a:p>
            <a:pPr indent="-393700" lvl="0" marL="457200" rtl="0" algn="l">
              <a:spcBef>
                <a:spcPts val="0"/>
              </a:spcBef>
              <a:spcAft>
                <a:spcPts val="0"/>
              </a:spcAft>
              <a:buSzPts val="2600"/>
              <a:buChar char="●"/>
            </a:pPr>
            <a:r>
              <a:rPr lang="en" sz="2600"/>
              <a:t>Methods</a:t>
            </a:r>
            <a:endParaRPr sz="2600"/>
          </a:p>
          <a:p>
            <a:pPr indent="-393700" lvl="0" marL="457200" rtl="0" algn="l">
              <a:spcBef>
                <a:spcPts val="0"/>
              </a:spcBef>
              <a:spcAft>
                <a:spcPts val="0"/>
              </a:spcAft>
              <a:buSzPts val="2600"/>
              <a:buChar char="●"/>
            </a:pPr>
            <a:r>
              <a:rPr lang="en" sz="2600"/>
              <a:t>Results</a:t>
            </a:r>
            <a:endParaRPr sz="2600"/>
          </a:p>
          <a:p>
            <a:pPr indent="-393700" lvl="0" marL="457200" rtl="0" algn="l">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77" name="Google Shape;77;p16"/>
          <p:cNvSpPr txBox="1"/>
          <p:nvPr>
            <p:ph idx="1" type="body"/>
          </p:nvPr>
        </p:nvSpPr>
        <p:spPr>
          <a:xfrm>
            <a:off x="206250" y="1201150"/>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Font typeface="Nunito"/>
              <a:buChar char="●"/>
            </a:pPr>
            <a:r>
              <a:rPr lang="en" sz="1700">
                <a:solidFill>
                  <a:srgbClr val="24292F"/>
                </a:solidFill>
                <a:highlight>
                  <a:srgbClr val="FFFFFF"/>
                </a:highlight>
                <a:latin typeface="Nunito"/>
                <a:ea typeface="Nunito"/>
                <a:cs typeface="Nunito"/>
                <a:sym typeface="Nunito"/>
              </a:rPr>
              <a:t>This project will help the stakeholder to predict the fare amount for the future transactions.</a:t>
            </a:r>
            <a:endParaRPr sz="1700">
              <a:solidFill>
                <a:srgbClr val="24292F"/>
              </a:solidFill>
              <a:highlight>
                <a:srgbClr val="FFFFFF"/>
              </a:highlight>
              <a:latin typeface="Nunito"/>
              <a:ea typeface="Nunito"/>
              <a:cs typeface="Nunito"/>
              <a:sym typeface="Nunito"/>
            </a:endParaRPr>
          </a:p>
          <a:p>
            <a:pPr indent="0" lvl="0" marL="457200" rtl="0" algn="l">
              <a:spcBef>
                <a:spcPts val="1200"/>
              </a:spcBef>
              <a:spcAft>
                <a:spcPts val="0"/>
              </a:spcAft>
              <a:buNone/>
            </a:pPr>
            <a:r>
              <a:t/>
            </a:r>
            <a:endParaRPr sz="1100">
              <a:solidFill>
                <a:schemeClr val="dk2"/>
              </a:solidFill>
              <a:latin typeface="Arial"/>
              <a:ea typeface="Arial"/>
              <a:cs typeface="Arial"/>
              <a:sym typeface="Arial"/>
            </a:endParaRPr>
          </a:p>
          <a:p>
            <a:pPr indent="0" lvl="0" marL="457200" rtl="0" algn="l">
              <a:lnSpc>
                <a:spcPct val="200000"/>
              </a:lnSpc>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299578" lvl="0" marL="457200" rtl="0" algn="l">
              <a:spcBef>
                <a:spcPts val="0"/>
              </a:spcBef>
              <a:spcAft>
                <a:spcPts val="0"/>
              </a:spcAft>
              <a:buClr>
                <a:schemeClr val="dk2"/>
              </a:buClr>
              <a:buSzPct val="100000"/>
              <a:buFont typeface="Nunito"/>
              <a:buChar char="●"/>
            </a:pPr>
            <a:r>
              <a:rPr lang="en" sz="2032">
                <a:solidFill>
                  <a:schemeClr val="dk2"/>
                </a:solidFill>
                <a:highlight>
                  <a:srgbClr val="FFFFFF"/>
                </a:highlight>
                <a:latin typeface="Nunito"/>
                <a:ea typeface="Nunito"/>
                <a:cs typeface="Nunito"/>
                <a:sym typeface="Nunito"/>
              </a:rPr>
              <a:t>Uber data set contained 200,000 records</a:t>
            </a:r>
            <a:endParaRPr sz="2032">
              <a:solidFill>
                <a:schemeClr val="dk2"/>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2032">
              <a:solidFill>
                <a:schemeClr val="dk2"/>
              </a:solidFill>
              <a:highlight>
                <a:srgbClr val="FFFFFF"/>
              </a:highlight>
              <a:latin typeface="Nunito"/>
              <a:ea typeface="Nunito"/>
              <a:cs typeface="Nunito"/>
              <a:sym typeface="Nunito"/>
            </a:endParaRPr>
          </a:p>
          <a:p>
            <a:pPr indent="0" lvl="0" marL="0" rtl="0" algn="l">
              <a:spcBef>
                <a:spcPts val="1200"/>
              </a:spcBef>
              <a:spcAft>
                <a:spcPts val="0"/>
              </a:spcAft>
              <a:buClr>
                <a:schemeClr val="dk2"/>
              </a:buClr>
              <a:buSzPct val="50405"/>
              <a:buFont typeface="Arial"/>
              <a:buNone/>
            </a:pPr>
            <a:r>
              <a:rPr lang="en" sz="2182">
                <a:solidFill>
                  <a:srgbClr val="24292F"/>
                </a:solidFill>
                <a:highlight>
                  <a:srgbClr val="FFFFFF"/>
                </a:highlight>
                <a:latin typeface="Nunito"/>
                <a:ea typeface="Nunito"/>
                <a:cs typeface="Nunito"/>
                <a:sym typeface="Nunito"/>
              </a:rPr>
              <a:t>The datset contains the following fields:</a:t>
            </a:r>
            <a:endParaRPr sz="2182">
              <a:solidFill>
                <a:srgbClr val="24292F"/>
              </a:solidFill>
              <a:highlight>
                <a:srgbClr val="FFFFFF"/>
              </a:highlight>
              <a:latin typeface="Nunito"/>
              <a:ea typeface="Nunito"/>
              <a:cs typeface="Nunito"/>
              <a:sym typeface="Nunito"/>
            </a:endParaRPr>
          </a:p>
          <a:p>
            <a:pPr indent="-304817" lvl="0" marL="457200" rtl="0" algn="l">
              <a:spcBef>
                <a:spcPts val="120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key - a unique identifier for each trip</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fare_amount - the cost of each trip in usd</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pickup_datetime - date and time when the meter was engaged</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passenger_count - the number of passengers in the vehicle (driver entered value)</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pickup_longitude - the longitude where the meter was engaged</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pickup_latitude - the latitude where the meter was engaged</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dropoff_longitude - the longitude where the meter was disengaged</a:t>
            </a:r>
            <a:endParaRPr sz="2182">
              <a:solidFill>
                <a:srgbClr val="24292F"/>
              </a:solidFill>
              <a:highlight>
                <a:srgbClr val="FFFFFF"/>
              </a:highlight>
              <a:latin typeface="Nunito"/>
              <a:ea typeface="Nunito"/>
              <a:cs typeface="Nunito"/>
              <a:sym typeface="Nunito"/>
            </a:endParaRPr>
          </a:p>
          <a:p>
            <a:pPr indent="-304817" lvl="0" marL="457200" rtl="0" algn="l">
              <a:spcBef>
                <a:spcPts val="0"/>
              </a:spcBef>
              <a:spcAft>
                <a:spcPts val="0"/>
              </a:spcAft>
              <a:buClr>
                <a:srgbClr val="24292F"/>
              </a:buClr>
              <a:buSzPct val="100000"/>
              <a:buFont typeface="Nunito"/>
              <a:buChar char="●"/>
            </a:pPr>
            <a:r>
              <a:rPr lang="en" sz="2182">
                <a:solidFill>
                  <a:srgbClr val="24292F"/>
                </a:solidFill>
                <a:highlight>
                  <a:srgbClr val="FFFFFF"/>
                </a:highlight>
                <a:latin typeface="Nunito"/>
                <a:ea typeface="Nunito"/>
                <a:cs typeface="Nunito"/>
                <a:sym typeface="Nunito"/>
              </a:rPr>
              <a:t>dropoff_latitude - the latitude where the meter was disengaged</a:t>
            </a:r>
            <a:endParaRPr sz="2182">
              <a:solidFill>
                <a:srgbClr val="24292F"/>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9" name="Google Shape;89;p18"/>
          <p:cNvSpPr txBox="1"/>
          <p:nvPr>
            <p:ph idx="1" type="body"/>
          </p:nvPr>
        </p:nvSpPr>
        <p:spPr>
          <a:xfrm>
            <a:off x="311700" y="112002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24292F"/>
              </a:buClr>
              <a:buSzPts val="1200"/>
              <a:buFont typeface="Arial"/>
              <a:buAutoNum type="arabicPeriod"/>
            </a:pPr>
            <a:r>
              <a:rPr b="1" lang="en" sz="1200" u="sng">
                <a:solidFill>
                  <a:srgbClr val="24292F"/>
                </a:solidFill>
                <a:highlight>
                  <a:srgbClr val="FFFFFF"/>
                </a:highlight>
                <a:latin typeface="Arial"/>
                <a:ea typeface="Arial"/>
                <a:cs typeface="Arial"/>
                <a:sym typeface="Arial"/>
              </a:rPr>
              <a:t>Exploratory data analysis was used to analyse the data and to draw conclusions about the fare amount</a:t>
            </a:r>
            <a:endParaRPr b="1" sz="1200" u="sng">
              <a:solidFill>
                <a:srgbClr val="24292F"/>
              </a:solidFill>
              <a:highlight>
                <a:srgbClr val="FFFFFF"/>
              </a:highlight>
              <a:latin typeface="Arial"/>
              <a:ea typeface="Arial"/>
              <a:cs typeface="Arial"/>
              <a:sym typeface="Arial"/>
            </a:endParaRPr>
          </a:p>
          <a:p>
            <a:pPr indent="-304800" lvl="0" marL="10287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Invalid data was found in the dataset like fare_Amount&lt;=0,distance &gt;130kms which was practically impossible.</a:t>
            </a:r>
            <a:endParaRPr sz="1200">
              <a:solidFill>
                <a:srgbClr val="24292F"/>
              </a:solidFill>
              <a:highlight>
                <a:srgbClr val="FFFFFF"/>
              </a:highlight>
              <a:latin typeface="Arial"/>
              <a:ea typeface="Arial"/>
              <a:cs typeface="Arial"/>
              <a:sym typeface="Arial"/>
            </a:endParaRPr>
          </a:p>
          <a:p>
            <a:pPr indent="-304800" lvl="0" marL="10287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 The dataset had lot of outliers and most of the variables were not normally distributed which was challenge in the project</a:t>
            </a:r>
            <a:r>
              <a:rPr lang="en" sz="1200">
                <a:solidFill>
                  <a:srgbClr val="24292F"/>
                </a:solidFill>
                <a:highlight>
                  <a:srgbClr val="FFFFFF"/>
                </a:highlight>
                <a:latin typeface="Arial"/>
                <a:ea typeface="Arial"/>
                <a:cs typeface="Arial"/>
                <a:sym typeface="Arial"/>
              </a:rPr>
              <a:t>.</a:t>
            </a:r>
            <a:endParaRPr sz="1200">
              <a:solidFill>
                <a:srgbClr val="24292F"/>
              </a:solidFill>
              <a:highlight>
                <a:srgbClr val="FFFFFF"/>
              </a:highlight>
              <a:latin typeface="Arial"/>
              <a:ea typeface="Arial"/>
              <a:cs typeface="Arial"/>
              <a:sym typeface="Arial"/>
            </a:endParaRPr>
          </a:p>
          <a:p>
            <a:pPr indent="-304800" lvl="0" marL="10287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The data set had only latitudes and longitudes from which distance was calculated.</a:t>
            </a:r>
            <a:endParaRPr sz="1200">
              <a:solidFill>
                <a:srgbClr val="24292F"/>
              </a:solidFill>
              <a:highlight>
                <a:srgbClr val="FFFFFF"/>
              </a:highlight>
              <a:latin typeface="Arial"/>
              <a:ea typeface="Arial"/>
              <a:cs typeface="Arial"/>
              <a:sym typeface="Arial"/>
            </a:endParaRPr>
          </a:p>
          <a:p>
            <a:pPr indent="-304800" lvl="0" marL="10287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Dummy variables were created for categorical variables like passenger count,day of the week,month</a:t>
            </a:r>
            <a:endParaRPr sz="1200">
              <a:solidFill>
                <a:srgbClr val="24292F"/>
              </a:solidFill>
              <a:highlight>
                <a:srgbClr val="FFFFFF"/>
              </a:highlight>
              <a:latin typeface="Arial"/>
              <a:ea typeface="Arial"/>
              <a:cs typeface="Arial"/>
              <a:sym typeface="Arial"/>
            </a:endParaRPr>
          </a:p>
          <a:p>
            <a:pPr indent="-304800" lvl="0" marL="10287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Log transformations were done to non-normal distributed variables.</a:t>
            </a:r>
            <a:endParaRPr sz="1200">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AutoNum type="arabicPeriod"/>
            </a:pPr>
            <a:r>
              <a:rPr b="1" lang="en" sz="1200" u="sng">
                <a:solidFill>
                  <a:srgbClr val="24292F"/>
                </a:solidFill>
                <a:highlight>
                  <a:srgbClr val="FFFFFF"/>
                </a:highlight>
                <a:latin typeface="Arial"/>
                <a:ea typeface="Arial"/>
                <a:cs typeface="Arial"/>
                <a:sym typeface="Arial"/>
              </a:rPr>
              <a:t>After cleaning the data ,Multiple regression using OLS statsmodels was used to develop a model with fare_amount as dependent variable.</a:t>
            </a:r>
            <a:endParaRPr b="1" sz="1200" u="sng">
              <a:solidFill>
                <a:srgbClr val="24292F"/>
              </a:solidFill>
              <a:highlight>
                <a:srgbClr val="FFFFFF"/>
              </a:highlight>
              <a:latin typeface="Arial"/>
              <a:ea typeface="Arial"/>
              <a:cs typeface="Arial"/>
              <a:sym typeface="Arial"/>
            </a:endParaRPr>
          </a:p>
          <a:p>
            <a:pPr indent="-304800" lvl="0" marL="457200" rtl="0" algn="l">
              <a:spcBef>
                <a:spcPts val="0"/>
              </a:spcBef>
              <a:spcAft>
                <a:spcPts val="0"/>
              </a:spcAft>
              <a:buClr>
                <a:srgbClr val="24292F"/>
              </a:buClr>
              <a:buSzPts val="1200"/>
              <a:buFont typeface="Arial"/>
              <a:buAutoNum type="arabicPeriod"/>
            </a:pPr>
            <a:r>
              <a:rPr b="1" lang="en" sz="1200">
                <a:solidFill>
                  <a:srgbClr val="24292F"/>
                </a:solidFill>
                <a:highlight>
                  <a:srgbClr val="FFFFFF"/>
                </a:highlight>
                <a:latin typeface="Arial"/>
                <a:ea typeface="Arial"/>
                <a:cs typeface="Arial"/>
                <a:sym typeface="Arial"/>
              </a:rPr>
              <a:t>Assumptions of Linear Regression:</a:t>
            </a:r>
            <a:endParaRPr b="1" sz="1200">
              <a:solidFill>
                <a:srgbClr val="24292F"/>
              </a:solidFill>
              <a:highlight>
                <a:srgbClr val="FFFFFF"/>
              </a:highlight>
              <a:latin typeface="Arial"/>
              <a:ea typeface="Arial"/>
              <a:cs typeface="Arial"/>
              <a:sym typeface="Arial"/>
            </a:endParaRPr>
          </a:p>
          <a:p>
            <a:pPr indent="-304800" lvl="0" marL="74295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Linearity</a:t>
            </a:r>
            <a:endParaRPr sz="1200">
              <a:solidFill>
                <a:srgbClr val="24292F"/>
              </a:solidFill>
              <a:highlight>
                <a:srgbClr val="FFFFFF"/>
              </a:highlight>
              <a:latin typeface="Arial"/>
              <a:ea typeface="Arial"/>
              <a:cs typeface="Arial"/>
              <a:sym typeface="Arial"/>
            </a:endParaRPr>
          </a:p>
          <a:p>
            <a:pPr indent="-304800" lvl="0" marL="74295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Normality (Residuals)</a:t>
            </a:r>
            <a:endParaRPr sz="1200">
              <a:solidFill>
                <a:srgbClr val="24292F"/>
              </a:solidFill>
              <a:highlight>
                <a:srgbClr val="FFFFFF"/>
              </a:highlight>
              <a:latin typeface="Arial"/>
              <a:ea typeface="Arial"/>
              <a:cs typeface="Arial"/>
              <a:sym typeface="Arial"/>
            </a:endParaRPr>
          </a:p>
          <a:p>
            <a:pPr indent="-304800" lvl="0" marL="74295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Homoscedasticity</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marR="190500" rtl="0" algn="l">
              <a:lnSpc>
                <a:spcPct val="115000"/>
              </a:lnSpc>
              <a:spcBef>
                <a:spcPts val="1800"/>
              </a:spcBef>
              <a:spcAft>
                <a:spcPts val="0"/>
              </a:spcAft>
              <a:buClr>
                <a:schemeClr val="dk2"/>
              </a:buClr>
              <a:buSzPct val="66666"/>
              <a:buFont typeface="Arial"/>
              <a:buNone/>
            </a:pPr>
            <a:r>
              <a:rPr lang="en" sz="1650">
                <a:highlight>
                  <a:srgbClr val="FFFFFF"/>
                </a:highlight>
                <a:latin typeface="Arial"/>
                <a:ea typeface="Arial"/>
                <a:cs typeface="Arial"/>
                <a:sym typeface="Arial"/>
              </a:rPr>
              <a:t>Distribution visualization</a:t>
            </a:r>
            <a:endParaRPr sz="1650">
              <a:highlight>
                <a:srgbClr val="FFFFFF"/>
              </a:highlight>
              <a:latin typeface="Arial"/>
              <a:ea typeface="Arial"/>
              <a:cs typeface="Arial"/>
              <a:sym typeface="Arial"/>
            </a:endParaRPr>
          </a:p>
          <a:p>
            <a:pPr indent="0" lvl="0" marL="0" marR="190500" rtl="0" algn="l">
              <a:lnSpc>
                <a:spcPct val="115000"/>
              </a:lnSpc>
              <a:spcBef>
                <a:spcPts val="400"/>
              </a:spcBef>
              <a:spcAft>
                <a:spcPts val="0"/>
              </a:spcAft>
              <a:buClr>
                <a:schemeClr val="dk2"/>
              </a:buClr>
              <a:buSzPct val="104761"/>
              <a:buFont typeface="Arial"/>
              <a:buNone/>
            </a:pPr>
            <a:r>
              <a:t/>
            </a:r>
            <a:endParaRPr b="0"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898800" y="1068425"/>
            <a:ext cx="5346401" cy="355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transformation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2258900" y="900525"/>
            <a:ext cx="4626199" cy="4242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663625" y="884300"/>
            <a:ext cx="5816750" cy="425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