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72"/>
  </p:handoutMasterIdLst>
  <p:sldIdLst>
    <p:sldId id="258" r:id="rId2"/>
    <p:sldId id="279" r:id="rId3"/>
    <p:sldId id="288" r:id="rId4"/>
    <p:sldId id="282" r:id="rId5"/>
    <p:sldId id="284"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285" r:id="rId68"/>
    <p:sldId id="350" r:id="rId69"/>
    <p:sldId id="287" r:id="rId70"/>
    <p:sldId id="28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B9595-A286-A74E-8B7A-01149E2E8ADF}" v="3" dt="2023-12-29T07:10:29.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88978" autoAdjust="0"/>
  </p:normalViewPr>
  <p:slideViewPr>
    <p:cSldViewPr snapToGrid="0">
      <p:cViewPr varScale="1">
        <p:scale>
          <a:sx n="69" d="100"/>
          <a:sy n="69" d="100"/>
        </p:scale>
        <p:origin x="1015" y="27"/>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06-06-2024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github.com/sandhiputi-satya/futurense-intership/blob/main/sales%20Data.csv" TargetMode="External"/><Relationship Id="rId2" Type="http://schemas.openxmlformats.org/officeDocument/2006/relationships/hyperlink" Target="https://github.com/sandhiputi-satya/futurense-intership/blob/main/GROUP-F%20PROJECT%20CODES.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49002" y="364909"/>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2946592"/>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a:latin typeface="Metropolis" pitchFamily="2" charset="77"/>
              </a:rPr>
              <a:t>Futurense Technologies</a:t>
            </a: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3511888"/>
            <a:ext cx="9144000" cy="42180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spc="-150" dirty="0">
                <a:latin typeface="Helvetica" pitchFamily="2" charset="0"/>
              </a:rPr>
              <a:t>Project Report</a:t>
            </a:r>
          </a:p>
          <a:p>
            <a:pPr marL="0" indent="0">
              <a:buNone/>
            </a:pPr>
            <a:r>
              <a:rPr lang="en-US" sz="2400" spc="-150" dirty="0" smtClean="0">
                <a:latin typeface="Helvetica" pitchFamily="2" charset="0"/>
              </a:rPr>
              <a:t>                                                            Group :- F</a:t>
            </a:r>
            <a:r>
              <a:rPr lang="en-US" sz="2400" spc="-150" dirty="0">
                <a:latin typeface="Helvetica" pitchFamily="2" charset="0"/>
              </a:rPr>
              <a:t/>
            </a:r>
            <a:br>
              <a:rPr lang="en-US" sz="2400" spc="-150" dirty="0">
                <a:latin typeface="Helvetica" pitchFamily="2" charset="0"/>
              </a:rPr>
            </a:br>
            <a:r>
              <a:rPr lang="en-US" sz="2400" spc="-150" dirty="0">
                <a:latin typeface="Helvetica" pitchFamily="2" charset="0"/>
              </a:rPr>
              <a:t>Names:</a:t>
            </a:r>
          </a:p>
          <a:p>
            <a:pPr marL="0" indent="0">
              <a:buNone/>
            </a:pPr>
            <a:r>
              <a:rPr lang="en-US" sz="2400" spc="-150" dirty="0" smtClean="0">
                <a:latin typeface="Helvetica" pitchFamily="2" charset="0"/>
              </a:rPr>
              <a:t>1.ASWATHI SUJITH</a:t>
            </a:r>
            <a:endParaRPr lang="en-US" sz="2400" spc="-150" dirty="0">
              <a:latin typeface="Helvetica" pitchFamily="2" charset="0"/>
            </a:endParaRPr>
          </a:p>
          <a:p>
            <a:pPr marL="0" indent="0">
              <a:buNone/>
            </a:pPr>
            <a:r>
              <a:rPr lang="en-US" sz="2400" spc="-150" dirty="0" smtClean="0">
                <a:latin typeface="Helvetica" pitchFamily="2" charset="0"/>
              </a:rPr>
              <a:t>2.SURUVU SREE VARDHAN</a:t>
            </a:r>
            <a:endParaRPr lang="en-US" sz="2400" spc="-150" dirty="0">
              <a:latin typeface="Helvetica" pitchFamily="2" charset="0"/>
            </a:endParaRPr>
          </a:p>
          <a:p>
            <a:pPr marL="0" indent="0">
              <a:buNone/>
            </a:pPr>
            <a:r>
              <a:rPr lang="en-US" sz="2400" spc="-150" dirty="0" smtClean="0">
                <a:latin typeface="Helvetica" pitchFamily="2" charset="0"/>
              </a:rPr>
              <a:t>3.S.JAYA SATYENDRA SAI</a:t>
            </a:r>
            <a:endParaRPr lang="en-US" sz="2400" spc="-150" dirty="0">
              <a:latin typeface="Helvetica" pitchFamily="2" charset="0"/>
            </a:endParaRPr>
          </a:p>
          <a:p>
            <a:pPr marL="0" indent="0">
              <a:buNone/>
            </a:pPr>
            <a:r>
              <a:rPr lang="en-US" sz="2400" spc="-150" dirty="0" smtClean="0">
                <a:latin typeface="Helvetica" pitchFamily="2" charset="0"/>
              </a:rPr>
              <a:t>4.D.DHARANIDHARA REDDY</a:t>
            </a:r>
            <a:endParaRPr lang="en-US" sz="2400" spc="-150" dirty="0">
              <a:latin typeface="Helvetica" pitchFamily="2" charset="0"/>
            </a:endParaRPr>
          </a:p>
        </p:txBody>
      </p:sp>
    </p:spTree>
    <p:extLst>
      <p:ext uri="{BB962C8B-B14F-4D97-AF65-F5344CB8AC3E}">
        <p14:creationId xmlns:p14="http://schemas.microsoft.com/office/powerpoint/2010/main" val="284946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2145" y="660100"/>
            <a:ext cx="7524564" cy="1325563"/>
          </a:xfrm>
        </p:spPr>
        <p:txBody>
          <a:bodyPr/>
          <a:lstStyle/>
          <a:p>
            <a:r>
              <a:rPr lang="en-IN" dirty="0" smtClean="0"/>
              <a:t>Code</a:t>
            </a:r>
            <a:endParaRPr lang="en-IN" dirty="0"/>
          </a:p>
        </p:txBody>
      </p:sp>
      <p:sp>
        <p:nvSpPr>
          <p:cNvPr id="3" name="TextBox 2"/>
          <p:cNvSpPr txBox="1"/>
          <p:nvPr/>
        </p:nvSpPr>
        <p:spPr>
          <a:xfrm>
            <a:off x="2271010" y="1618938"/>
            <a:ext cx="8072204" cy="5109091"/>
          </a:xfrm>
          <a:prstGeom prst="rect">
            <a:avLst/>
          </a:prstGeom>
          <a:noFill/>
        </p:spPr>
        <p:txBody>
          <a:bodyPr wrap="square" rtlCol="0">
            <a:spAutoFit/>
          </a:bodyPr>
          <a:lstStyle/>
          <a:p>
            <a:r>
              <a:rPr lang="en-IN" sz="1400" dirty="0">
                <a:solidFill>
                  <a:srgbClr val="7030A0"/>
                </a:solidFill>
              </a:rPr>
              <a:t># Problem Statement 3: Correlation between age and purchase </a:t>
            </a:r>
            <a:r>
              <a:rPr lang="en-IN" sz="1400" dirty="0" smtClean="0">
                <a:solidFill>
                  <a:srgbClr val="7030A0"/>
                </a:solidFill>
              </a:rPr>
              <a:t>amount</a:t>
            </a:r>
          </a:p>
          <a:p>
            <a:endParaRPr lang="en-IN" sz="1400" dirty="0">
              <a:solidFill>
                <a:srgbClr val="7030A0"/>
              </a:solidFill>
            </a:endParaRPr>
          </a:p>
          <a:p>
            <a:r>
              <a:rPr lang="en-IN" sz="1400" dirty="0">
                <a:solidFill>
                  <a:srgbClr val="00B050"/>
                </a:solidFill>
              </a:rPr>
              <a:t># Removing rows with missing values in Age or </a:t>
            </a:r>
            <a:r>
              <a:rPr lang="en-IN" sz="1400" dirty="0" err="1" smtClean="0">
                <a:solidFill>
                  <a:srgbClr val="00B050"/>
                </a:solidFill>
              </a:rPr>
              <a:t>PurchaseAmount</a:t>
            </a:r>
            <a:endParaRPr lang="en-IN" sz="1400" dirty="0">
              <a:solidFill>
                <a:srgbClr val="00B050"/>
              </a:solidFill>
            </a:endParaRPr>
          </a:p>
          <a:p>
            <a:r>
              <a:rPr lang="en-IN" sz="1400" dirty="0"/>
              <a:t>correlation = </a:t>
            </a:r>
            <a:r>
              <a:rPr lang="en-IN" sz="1400" dirty="0" err="1"/>
              <a:t>sales_df.dropna</a:t>
            </a:r>
            <a:r>
              <a:rPr lang="en-IN" sz="1400" dirty="0"/>
              <a:t>(subset=['Age', '</a:t>
            </a:r>
            <a:r>
              <a:rPr lang="en-IN" sz="1400" dirty="0" err="1"/>
              <a:t>PurchaseAmount</a:t>
            </a:r>
            <a:r>
              <a:rPr lang="en-IN" sz="1400" dirty="0"/>
              <a:t>'])</a:t>
            </a:r>
          </a:p>
          <a:p>
            <a:r>
              <a:rPr lang="en-IN" sz="1400" dirty="0"/>
              <a:t>print("Correlation matrix:\n", correlation)</a:t>
            </a:r>
          </a:p>
          <a:p>
            <a:r>
              <a:rPr lang="en-IN" sz="1400" dirty="0"/>
              <a:t/>
            </a:r>
            <a:br>
              <a:rPr lang="en-IN" sz="1400" dirty="0"/>
            </a:br>
            <a:r>
              <a:rPr lang="en-IN" sz="1400" dirty="0">
                <a:solidFill>
                  <a:srgbClr val="C00000"/>
                </a:solidFill>
              </a:rPr>
              <a:t># </a:t>
            </a:r>
            <a:r>
              <a:rPr lang="en-IN" sz="1400" dirty="0" err="1">
                <a:solidFill>
                  <a:srgbClr val="C00000"/>
                </a:solidFill>
              </a:rPr>
              <a:t>Heatmap</a:t>
            </a:r>
            <a:r>
              <a:rPr lang="en-IN" sz="1400" dirty="0">
                <a:solidFill>
                  <a:srgbClr val="C00000"/>
                </a:solidFill>
              </a:rPr>
              <a:t> correlation matrix</a:t>
            </a:r>
          </a:p>
          <a:p>
            <a:r>
              <a:rPr lang="en-IN" sz="1400" dirty="0" err="1"/>
              <a:t>correlation_matrix</a:t>
            </a:r>
            <a:r>
              <a:rPr lang="en-IN" sz="1400" dirty="0"/>
              <a:t> = correlation[['Age', '</a:t>
            </a:r>
            <a:r>
              <a:rPr lang="en-IN" sz="1400" dirty="0" err="1"/>
              <a:t>PurchaseAmount</a:t>
            </a:r>
            <a:r>
              <a:rPr lang="en-IN" sz="1400" dirty="0"/>
              <a:t>']].</a:t>
            </a:r>
            <a:r>
              <a:rPr lang="en-IN" sz="1400" dirty="0" err="1"/>
              <a:t>corr</a:t>
            </a:r>
            <a:r>
              <a:rPr lang="en-IN" sz="1400" dirty="0"/>
              <a:t>()</a:t>
            </a:r>
          </a:p>
          <a:p>
            <a:r>
              <a:rPr lang="en-IN" sz="1400" dirty="0" err="1"/>
              <a:t>sns.heatmap</a:t>
            </a:r>
            <a:r>
              <a:rPr lang="en-IN" sz="1400" dirty="0"/>
              <a:t>(</a:t>
            </a:r>
            <a:r>
              <a:rPr lang="en-IN" sz="1400" dirty="0" err="1"/>
              <a:t>correlation_matrix</a:t>
            </a:r>
            <a:r>
              <a:rPr lang="en-IN" sz="1400" dirty="0"/>
              <a:t>, </a:t>
            </a:r>
            <a:r>
              <a:rPr lang="en-IN" sz="1400" dirty="0" err="1"/>
              <a:t>annot</a:t>
            </a:r>
            <a:r>
              <a:rPr lang="en-IN" sz="1400" dirty="0"/>
              <a:t>=True, </a:t>
            </a:r>
            <a:r>
              <a:rPr lang="en-IN" sz="1400" dirty="0" err="1"/>
              <a:t>cmap</a:t>
            </a:r>
            <a:r>
              <a:rPr lang="en-IN" sz="1400" dirty="0"/>
              <a:t>='</a:t>
            </a:r>
            <a:r>
              <a:rPr lang="en-IN" sz="1400" dirty="0" err="1"/>
              <a:t>coolwarm</a:t>
            </a:r>
            <a:r>
              <a:rPr lang="en-IN" sz="1400" dirty="0"/>
              <a:t>')</a:t>
            </a:r>
          </a:p>
          <a:p>
            <a:r>
              <a:rPr lang="en-IN" sz="1400" dirty="0" err="1"/>
              <a:t>plt.title</a:t>
            </a:r>
            <a:r>
              <a:rPr lang="en-IN" sz="1400" dirty="0"/>
              <a:t>('Correlation Matrix')</a:t>
            </a:r>
          </a:p>
          <a:p>
            <a:r>
              <a:rPr lang="en-IN" sz="1400" dirty="0" err="1"/>
              <a:t>plt.show</a:t>
            </a:r>
            <a:r>
              <a:rPr lang="en-IN" sz="1400" dirty="0"/>
              <a:t>()</a:t>
            </a:r>
          </a:p>
          <a:p>
            <a:r>
              <a:rPr lang="en-IN" sz="1400" dirty="0"/>
              <a:t/>
            </a:r>
            <a:br>
              <a:rPr lang="en-IN" sz="1400" dirty="0"/>
            </a:br>
            <a:r>
              <a:rPr lang="en-IN" sz="1400" dirty="0">
                <a:solidFill>
                  <a:srgbClr val="C00000"/>
                </a:solidFill>
              </a:rPr>
              <a:t># Scatter plot</a:t>
            </a:r>
          </a:p>
          <a:p>
            <a:r>
              <a:rPr lang="en-IN" sz="1400" dirty="0" err="1"/>
              <a:t>sns.scatterplot</a:t>
            </a:r>
            <a:r>
              <a:rPr lang="en-IN" sz="1400" dirty="0"/>
              <a:t>(correlation, x='Age', y='</a:t>
            </a:r>
            <a:r>
              <a:rPr lang="en-IN" sz="1400" dirty="0" err="1"/>
              <a:t>PurchaseAmount</a:t>
            </a:r>
            <a:r>
              <a:rPr lang="en-IN" sz="1400" dirty="0"/>
              <a:t>')</a:t>
            </a:r>
          </a:p>
          <a:p>
            <a:r>
              <a:rPr lang="en-IN" sz="1400" dirty="0" err="1"/>
              <a:t>plt.title</a:t>
            </a:r>
            <a:r>
              <a:rPr lang="en-IN" sz="1400" dirty="0"/>
              <a:t>('Scatter Plot of Age vs Purchase Amount')</a:t>
            </a:r>
          </a:p>
          <a:p>
            <a:r>
              <a:rPr lang="en-IN" sz="1400" dirty="0" err="1"/>
              <a:t>plt.xlabel</a:t>
            </a:r>
            <a:r>
              <a:rPr lang="en-IN" sz="1400" dirty="0"/>
              <a:t>('Age')</a:t>
            </a:r>
          </a:p>
          <a:p>
            <a:r>
              <a:rPr lang="en-IN" sz="1400" dirty="0" err="1"/>
              <a:t>plt.ylabel</a:t>
            </a:r>
            <a:r>
              <a:rPr lang="en-IN" sz="1400" dirty="0"/>
              <a:t>('Purchase Amount')</a:t>
            </a:r>
          </a:p>
          <a:p>
            <a:r>
              <a:rPr lang="en-IN" sz="1400" dirty="0" err="1"/>
              <a:t>plt.show</a:t>
            </a:r>
            <a:r>
              <a:rPr lang="en-IN" sz="1400" dirty="0"/>
              <a:t>()</a:t>
            </a:r>
          </a:p>
          <a:p>
            <a:r>
              <a:rPr lang="en-IN" sz="1400" dirty="0"/>
              <a:t/>
            </a:r>
            <a:br>
              <a:rPr lang="en-IN" sz="1400" dirty="0"/>
            </a:br>
            <a:r>
              <a:rPr lang="en-IN" sz="1400" dirty="0">
                <a:solidFill>
                  <a:srgbClr val="00B050"/>
                </a:solidFill>
              </a:rPr>
              <a:t># Statistical significance</a:t>
            </a:r>
          </a:p>
          <a:p>
            <a:r>
              <a:rPr lang="en-IN" sz="1400" dirty="0"/>
              <a:t>correlation, </a:t>
            </a:r>
            <a:r>
              <a:rPr lang="en-IN" sz="1400" dirty="0" err="1"/>
              <a:t>p_value</a:t>
            </a:r>
            <a:r>
              <a:rPr lang="en-IN" sz="1400" dirty="0"/>
              <a:t> = </a:t>
            </a:r>
            <a:r>
              <a:rPr lang="en-IN" sz="1400" dirty="0" err="1"/>
              <a:t>pearsonr</a:t>
            </a:r>
            <a:r>
              <a:rPr lang="en-IN" sz="1400" dirty="0"/>
              <a:t>(correlation['Age'], correlation['</a:t>
            </a:r>
            <a:r>
              <a:rPr lang="en-IN" sz="1400" dirty="0" err="1"/>
              <a:t>PurchaseAmount</a:t>
            </a:r>
            <a:r>
              <a:rPr lang="en-IN" sz="1400" dirty="0"/>
              <a:t>'])</a:t>
            </a:r>
          </a:p>
          <a:p>
            <a:r>
              <a:rPr lang="en-IN" sz="1400" dirty="0"/>
              <a:t>print(</a:t>
            </a:r>
            <a:r>
              <a:rPr lang="en-IN" sz="1400" dirty="0" err="1"/>
              <a:t>f"Correlation</a:t>
            </a:r>
            <a:r>
              <a:rPr lang="en-IN" sz="1400" dirty="0"/>
              <a:t>: {correlation}, P-value: {</a:t>
            </a:r>
            <a:r>
              <a:rPr lang="en-IN" sz="1400" dirty="0" err="1"/>
              <a:t>p_value</a:t>
            </a:r>
            <a:r>
              <a:rPr lang="en-IN" sz="1400" dirty="0"/>
              <a:t>}")</a:t>
            </a:r>
          </a:p>
          <a:p>
            <a:endParaRPr lang="en-IN" dirty="0"/>
          </a:p>
        </p:txBody>
      </p:sp>
    </p:spTree>
    <p:extLst>
      <p:ext uri="{BB962C8B-B14F-4D97-AF65-F5344CB8AC3E}">
        <p14:creationId xmlns:p14="http://schemas.microsoft.com/office/powerpoint/2010/main" val="357155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5555" y="645109"/>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198279" y="1970672"/>
            <a:ext cx="4272755" cy="4227761"/>
          </a:xfrm>
          <a:prstGeom prst="rect">
            <a:avLst/>
          </a:prstGeom>
        </p:spPr>
      </p:pic>
      <p:pic>
        <p:nvPicPr>
          <p:cNvPr id="4" name="Picture 3"/>
          <p:cNvPicPr>
            <a:picLocks noChangeAspect="1"/>
          </p:cNvPicPr>
          <p:nvPr/>
        </p:nvPicPr>
        <p:blipFill>
          <a:blip r:embed="rId3"/>
          <a:stretch>
            <a:fillRect/>
          </a:stretch>
        </p:blipFill>
        <p:spPr>
          <a:xfrm>
            <a:off x="6959389" y="1970672"/>
            <a:ext cx="4778954" cy="4227761"/>
          </a:xfrm>
          <a:prstGeom prst="rect">
            <a:avLst/>
          </a:prstGeom>
        </p:spPr>
      </p:pic>
    </p:spTree>
    <p:extLst>
      <p:ext uri="{BB962C8B-B14F-4D97-AF65-F5344CB8AC3E}">
        <p14:creationId xmlns:p14="http://schemas.microsoft.com/office/powerpoint/2010/main" val="98058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045" y="1244717"/>
            <a:ext cx="9378597" cy="1325563"/>
          </a:xfrm>
        </p:spPr>
        <p:txBody>
          <a:bodyPr>
            <a:normAutofit fontScale="90000"/>
          </a:bodyPr>
          <a:lstStyle/>
          <a:p>
            <a:r>
              <a:rPr lang="en-IN" dirty="0" smtClean="0"/>
              <a:t>             Problem statement-4</a:t>
            </a:r>
            <a:br>
              <a:rPr lang="en-IN" dirty="0" smtClean="0"/>
            </a:br>
            <a:r>
              <a:rPr lang="en-IN" dirty="0" smtClean="0"/>
              <a:t/>
            </a:r>
            <a:br>
              <a:rPr lang="en-IN" dirty="0" smtClean="0"/>
            </a:br>
            <a:r>
              <a:rPr lang="en-US" sz="2000" b="1" dirty="0"/>
              <a:t>How many unique customers made purchases in each region? How many unique customers are there in total? Which region has the highest and lowest numbers of unique customers? Create any plot visualization to visualize the number of unique customers in each region.</a:t>
            </a:r>
            <a:endParaRPr lang="en-IN" sz="2000" b="1" dirty="0"/>
          </a:p>
        </p:txBody>
      </p:sp>
      <p:sp>
        <p:nvSpPr>
          <p:cNvPr id="3" name="TextBox 2"/>
          <p:cNvSpPr txBox="1"/>
          <p:nvPr/>
        </p:nvSpPr>
        <p:spPr>
          <a:xfrm>
            <a:off x="2308485" y="3492709"/>
            <a:ext cx="9076544" cy="2739211"/>
          </a:xfrm>
          <a:prstGeom prst="rect">
            <a:avLst/>
          </a:prstGeom>
          <a:noFill/>
        </p:spPr>
        <p:txBody>
          <a:bodyPr wrap="square" rtlCol="0">
            <a:spAutoFit/>
          </a:bodyPr>
          <a:lstStyle/>
          <a:p>
            <a:r>
              <a:rPr lang="en-IN" sz="3200" b="1" dirty="0" smtClean="0"/>
              <a:t>DESCRIPTION</a:t>
            </a:r>
          </a:p>
          <a:p>
            <a:endParaRPr lang="en-IN" sz="3200" b="1" dirty="0" smtClean="0"/>
          </a:p>
          <a:p>
            <a:pPr marL="342900" indent="-342900">
              <a:buFont typeface="+mj-lt"/>
              <a:buAutoNum type="arabicPeriod"/>
            </a:pPr>
            <a:r>
              <a:rPr lang="en-US" dirty="0" smtClean="0"/>
              <a:t>Need </a:t>
            </a:r>
            <a:r>
              <a:rPr lang="en-US" dirty="0"/>
              <a:t>to determine the number of unique customers who made purchases in each region, the total number of unique customers, and identify the regions with the highest and lowest numbers of unique customers</a:t>
            </a:r>
            <a:r>
              <a:rPr lang="en-US" dirty="0" smtClean="0"/>
              <a:t>.</a:t>
            </a:r>
          </a:p>
          <a:p>
            <a:pPr marL="342900" indent="-342900">
              <a:buFont typeface="+mj-lt"/>
              <a:buAutoNum type="arabicPeriod"/>
            </a:pPr>
            <a:r>
              <a:rPr lang="en-US" dirty="0" smtClean="0"/>
              <a:t>This </a:t>
            </a:r>
            <a:r>
              <a:rPr lang="en-US" dirty="0"/>
              <a:t>approach, you can effectively analyze and visualize the number of unique customers in each region, providing valuable insights into regional customer distribution and potential areas for growth.</a:t>
            </a:r>
            <a:endParaRPr lang="en-IN" dirty="0"/>
          </a:p>
        </p:txBody>
      </p:sp>
    </p:spTree>
    <p:extLst>
      <p:ext uri="{BB962C8B-B14F-4D97-AF65-F5344CB8AC3E}">
        <p14:creationId xmlns:p14="http://schemas.microsoft.com/office/powerpoint/2010/main" val="33818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738" y="547674"/>
            <a:ext cx="7524564" cy="1325563"/>
          </a:xfrm>
        </p:spPr>
        <p:txBody>
          <a:bodyPr/>
          <a:lstStyle/>
          <a:p>
            <a:r>
              <a:rPr lang="en-IN" dirty="0" smtClean="0"/>
              <a:t>Code</a:t>
            </a:r>
            <a:endParaRPr lang="en-IN" dirty="0"/>
          </a:p>
        </p:txBody>
      </p:sp>
      <p:sp>
        <p:nvSpPr>
          <p:cNvPr id="3" name="TextBox 2"/>
          <p:cNvSpPr txBox="1"/>
          <p:nvPr/>
        </p:nvSpPr>
        <p:spPr>
          <a:xfrm>
            <a:off x="2016176" y="2001187"/>
            <a:ext cx="9368853" cy="3170099"/>
          </a:xfrm>
          <a:prstGeom prst="rect">
            <a:avLst/>
          </a:prstGeom>
          <a:noFill/>
        </p:spPr>
        <p:txBody>
          <a:bodyPr wrap="square" rtlCol="0">
            <a:spAutoFit/>
          </a:bodyPr>
          <a:lstStyle/>
          <a:p>
            <a:r>
              <a:rPr lang="en-IN" sz="1400" dirty="0">
                <a:solidFill>
                  <a:srgbClr val="00B050"/>
                </a:solidFill>
              </a:rPr>
              <a:t># Problem Statement 4: Unique customers per </a:t>
            </a:r>
            <a:r>
              <a:rPr lang="en-IN" sz="1400" dirty="0" smtClean="0">
                <a:solidFill>
                  <a:srgbClr val="00B050"/>
                </a:solidFill>
              </a:rPr>
              <a:t>region</a:t>
            </a:r>
          </a:p>
          <a:p>
            <a:endParaRPr lang="en-IN" sz="1400" dirty="0"/>
          </a:p>
          <a:p>
            <a:r>
              <a:rPr lang="en-IN" sz="1400" dirty="0" err="1"/>
              <a:t>unique_customers_by_region</a:t>
            </a:r>
            <a:r>
              <a:rPr lang="en-IN" sz="1400" dirty="0"/>
              <a:t> = </a:t>
            </a:r>
            <a:r>
              <a:rPr lang="en-IN" sz="1400" dirty="0" err="1"/>
              <a:t>Sales_Dataset.groupby</a:t>
            </a:r>
            <a:r>
              <a:rPr lang="en-IN" sz="1400" dirty="0"/>
              <a:t>('Region')['</a:t>
            </a:r>
            <a:r>
              <a:rPr lang="en-IN" sz="1400" dirty="0" err="1"/>
              <a:t>CustomerID</a:t>
            </a:r>
            <a:r>
              <a:rPr lang="en-IN" sz="1400" dirty="0"/>
              <a:t>'].</a:t>
            </a:r>
            <a:r>
              <a:rPr lang="en-IN" sz="1400" dirty="0" err="1"/>
              <a:t>nunique</a:t>
            </a:r>
            <a:r>
              <a:rPr lang="en-IN" sz="1400" dirty="0"/>
              <a:t>().</a:t>
            </a:r>
            <a:r>
              <a:rPr lang="en-IN" sz="1400" dirty="0" err="1"/>
              <a:t>reset_index</a:t>
            </a:r>
            <a:r>
              <a:rPr lang="en-IN" sz="1400" dirty="0"/>
              <a:t>()</a:t>
            </a:r>
          </a:p>
          <a:p>
            <a:r>
              <a:rPr lang="en-IN" sz="1400" dirty="0" err="1"/>
              <a:t>unique_customers_total</a:t>
            </a:r>
            <a:r>
              <a:rPr lang="en-IN" sz="1400" dirty="0"/>
              <a:t> = </a:t>
            </a:r>
            <a:r>
              <a:rPr lang="en-IN" sz="1400" dirty="0" err="1"/>
              <a:t>Sales_Dataset</a:t>
            </a:r>
            <a:r>
              <a:rPr lang="en-IN" sz="1400" dirty="0"/>
              <a:t>['</a:t>
            </a:r>
            <a:r>
              <a:rPr lang="en-IN" sz="1400" dirty="0" err="1"/>
              <a:t>CustomerID</a:t>
            </a:r>
            <a:r>
              <a:rPr lang="en-IN" sz="1400" dirty="0"/>
              <a:t>'].</a:t>
            </a:r>
            <a:r>
              <a:rPr lang="en-IN" sz="1400" dirty="0" err="1"/>
              <a:t>nunique</a:t>
            </a:r>
            <a:r>
              <a:rPr lang="en-IN" sz="1400" dirty="0"/>
              <a:t>()</a:t>
            </a:r>
          </a:p>
          <a:p>
            <a:r>
              <a:rPr lang="en-IN" sz="1400" dirty="0" err="1"/>
              <a:t>sns.barplot</a:t>
            </a:r>
            <a:r>
              <a:rPr lang="en-IN" sz="1400" dirty="0"/>
              <a:t>(data=</a:t>
            </a:r>
            <a:r>
              <a:rPr lang="en-IN" sz="1400" dirty="0" err="1"/>
              <a:t>unique_customers_by_region</a:t>
            </a:r>
            <a:r>
              <a:rPr lang="en-IN" sz="1400" dirty="0"/>
              <a:t>, x='Region', y='</a:t>
            </a:r>
            <a:r>
              <a:rPr lang="en-IN" sz="1400" dirty="0" err="1"/>
              <a:t>CustomerID</a:t>
            </a:r>
            <a:r>
              <a:rPr lang="en-IN" sz="1400" dirty="0"/>
              <a:t>')</a:t>
            </a:r>
          </a:p>
          <a:p>
            <a:r>
              <a:rPr lang="en-IN" sz="1400" dirty="0" err="1"/>
              <a:t>plt.title</a:t>
            </a:r>
            <a:r>
              <a:rPr lang="en-IN" sz="1400" dirty="0"/>
              <a:t>('Number of Unique Customers by Region')</a:t>
            </a:r>
          </a:p>
          <a:p>
            <a:r>
              <a:rPr lang="en-IN" sz="1400" dirty="0" err="1"/>
              <a:t>plt.xlabel</a:t>
            </a:r>
            <a:r>
              <a:rPr lang="en-IN" sz="1400" dirty="0"/>
              <a:t>('Region')</a:t>
            </a:r>
          </a:p>
          <a:p>
            <a:r>
              <a:rPr lang="en-IN" sz="1400" dirty="0" err="1"/>
              <a:t>plt.ylabel</a:t>
            </a:r>
            <a:r>
              <a:rPr lang="en-IN" sz="1400" dirty="0"/>
              <a:t>('Number of Unique Customers')</a:t>
            </a:r>
          </a:p>
          <a:p>
            <a:r>
              <a:rPr lang="en-IN" sz="1400" dirty="0" err="1"/>
              <a:t>plt.show</a:t>
            </a:r>
            <a:r>
              <a:rPr lang="en-IN" sz="1400" dirty="0"/>
              <a:t>()</a:t>
            </a:r>
          </a:p>
          <a:p>
            <a:endParaRPr lang="en-IN" sz="1400" dirty="0" smtClean="0">
              <a:solidFill>
                <a:srgbClr val="00B050"/>
              </a:solidFill>
            </a:endParaRPr>
          </a:p>
          <a:p>
            <a:r>
              <a:rPr lang="en-IN" sz="1400" dirty="0" smtClean="0">
                <a:solidFill>
                  <a:srgbClr val="00B050"/>
                </a:solidFill>
              </a:rPr>
              <a:t># </a:t>
            </a:r>
            <a:r>
              <a:rPr lang="en-IN" sz="1400" dirty="0">
                <a:solidFill>
                  <a:srgbClr val="00B050"/>
                </a:solidFill>
              </a:rPr>
              <a:t>Statistical significance</a:t>
            </a:r>
          </a:p>
          <a:p>
            <a:r>
              <a:rPr lang="en-IN" sz="1400" dirty="0" smtClean="0"/>
              <a:t>print(</a:t>
            </a:r>
            <a:r>
              <a:rPr lang="en-IN" sz="1400" dirty="0" err="1" smtClean="0"/>
              <a:t>f"Unique</a:t>
            </a:r>
            <a:r>
              <a:rPr lang="en-IN" sz="1400" dirty="0" smtClean="0"/>
              <a:t> </a:t>
            </a:r>
            <a:r>
              <a:rPr lang="en-IN" sz="1400" dirty="0"/>
              <a:t>customers by region:\n{</a:t>
            </a:r>
            <a:r>
              <a:rPr lang="en-IN" sz="1400" dirty="0" err="1"/>
              <a:t>unique_customers_by_region</a:t>
            </a:r>
            <a:r>
              <a:rPr lang="en-IN" sz="1400" dirty="0"/>
              <a:t>}")</a:t>
            </a:r>
          </a:p>
          <a:p>
            <a:r>
              <a:rPr lang="en-IN" sz="1400" dirty="0"/>
              <a:t>print(</a:t>
            </a:r>
            <a:r>
              <a:rPr lang="en-IN" sz="1400" dirty="0" err="1"/>
              <a:t>f"Total</a:t>
            </a:r>
            <a:r>
              <a:rPr lang="en-IN" sz="1400" dirty="0"/>
              <a:t> unique customers: {</a:t>
            </a:r>
            <a:r>
              <a:rPr lang="en-IN" sz="1400" dirty="0" err="1"/>
              <a:t>unique_customers_total</a:t>
            </a:r>
            <a:r>
              <a:rPr lang="en-IN" sz="1400" dirty="0"/>
              <a:t>}")</a:t>
            </a:r>
          </a:p>
          <a:p>
            <a:endParaRPr lang="en-IN" dirty="0"/>
          </a:p>
        </p:txBody>
      </p:sp>
    </p:spTree>
    <p:extLst>
      <p:ext uri="{BB962C8B-B14F-4D97-AF65-F5344CB8AC3E}">
        <p14:creationId xmlns:p14="http://schemas.microsoft.com/office/powerpoint/2010/main" val="1760823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030" y="697575"/>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3009292" y="1803714"/>
            <a:ext cx="7101573" cy="4359843"/>
          </a:xfrm>
          <a:prstGeom prst="rect">
            <a:avLst/>
          </a:prstGeom>
        </p:spPr>
      </p:pic>
    </p:spTree>
    <p:extLst>
      <p:ext uri="{BB962C8B-B14F-4D97-AF65-F5344CB8AC3E}">
        <p14:creationId xmlns:p14="http://schemas.microsoft.com/office/powerpoint/2010/main" val="1233570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085" y="1184756"/>
            <a:ext cx="9258675" cy="1325563"/>
          </a:xfrm>
        </p:spPr>
        <p:txBody>
          <a:bodyPr>
            <a:normAutofit fontScale="90000"/>
          </a:bodyPr>
          <a:lstStyle/>
          <a:p>
            <a:r>
              <a:rPr lang="en-IN" dirty="0" smtClean="0"/>
              <a:t>               Problem statement-5</a:t>
            </a:r>
            <a:br>
              <a:rPr lang="en-IN" dirty="0" smtClean="0"/>
            </a:br>
            <a:r>
              <a:rPr lang="en-IN" dirty="0" smtClean="0"/>
              <a:t/>
            </a:r>
            <a:br>
              <a:rPr lang="en-IN" dirty="0" smtClean="0"/>
            </a:br>
            <a:r>
              <a:rPr lang="en-US" sz="2000" b="1" dirty="0"/>
              <a:t>Calculate the total purchase amount for each payment method. What are the different payment methods available? What is the total purchase amount for each payment method? Create a pie chart to show the distribution of total purchase amounts across payment methods.</a:t>
            </a:r>
            <a:endParaRPr lang="en-IN" sz="2000" b="1" dirty="0"/>
          </a:p>
        </p:txBody>
      </p:sp>
      <p:sp>
        <p:nvSpPr>
          <p:cNvPr id="3" name="TextBox 2"/>
          <p:cNvSpPr txBox="1"/>
          <p:nvPr/>
        </p:nvSpPr>
        <p:spPr>
          <a:xfrm>
            <a:off x="2315980" y="3642610"/>
            <a:ext cx="9076544" cy="2185214"/>
          </a:xfrm>
          <a:prstGeom prst="rect">
            <a:avLst/>
          </a:prstGeom>
          <a:noFill/>
        </p:spPr>
        <p:txBody>
          <a:bodyPr wrap="square" rtlCol="0">
            <a:spAutoFit/>
          </a:bodyPr>
          <a:lstStyle/>
          <a:p>
            <a:r>
              <a:rPr lang="en-IN" sz="3200" b="1" dirty="0" smtClean="0"/>
              <a:t>DESCRIPTION</a:t>
            </a:r>
          </a:p>
          <a:p>
            <a:endParaRPr lang="en-IN" sz="3200" b="1" dirty="0" smtClean="0"/>
          </a:p>
          <a:p>
            <a:pPr marL="342900" indent="-342900">
              <a:buFont typeface="+mj-lt"/>
              <a:buAutoNum type="arabicPeriod"/>
            </a:pPr>
            <a:r>
              <a:rPr lang="en-US" dirty="0"/>
              <a:t>Identify unique payment methods in the </a:t>
            </a:r>
            <a:r>
              <a:rPr lang="en-US" dirty="0" err="1"/>
              <a:t>dataset.Calculate</a:t>
            </a:r>
            <a:r>
              <a:rPr lang="en-US" dirty="0"/>
              <a:t> the total purchase amount for each payment method</a:t>
            </a:r>
            <a:r>
              <a:rPr lang="en-US" dirty="0" smtClean="0"/>
              <a:t>.</a:t>
            </a:r>
          </a:p>
          <a:p>
            <a:pPr marL="342900" indent="-342900">
              <a:buFont typeface="+mj-lt"/>
              <a:buAutoNum type="arabicPeriod"/>
            </a:pPr>
            <a:r>
              <a:rPr lang="en-US" dirty="0" smtClean="0"/>
              <a:t>Visualize </a:t>
            </a:r>
            <a:r>
              <a:rPr lang="en-US" dirty="0"/>
              <a:t>the distribution of total purchase amounts across payment methods using a pie chart.</a:t>
            </a:r>
            <a:endParaRPr lang="en-IN" dirty="0"/>
          </a:p>
        </p:txBody>
      </p:sp>
    </p:spTree>
    <p:extLst>
      <p:ext uri="{BB962C8B-B14F-4D97-AF65-F5344CB8AC3E}">
        <p14:creationId xmlns:p14="http://schemas.microsoft.com/office/powerpoint/2010/main" val="102696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928" y="630120"/>
            <a:ext cx="7524564" cy="1325563"/>
          </a:xfrm>
        </p:spPr>
        <p:txBody>
          <a:bodyPr/>
          <a:lstStyle/>
          <a:p>
            <a:r>
              <a:rPr lang="en-IN" dirty="0" smtClean="0"/>
              <a:t>Code</a:t>
            </a:r>
            <a:endParaRPr lang="en-IN" dirty="0"/>
          </a:p>
        </p:txBody>
      </p:sp>
      <p:sp>
        <p:nvSpPr>
          <p:cNvPr id="3" name="TextBox 2"/>
          <p:cNvSpPr txBox="1"/>
          <p:nvPr/>
        </p:nvSpPr>
        <p:spPr>
          <a:xfrm>
            <a:off x="2285999" y="1723869"/>
            <a:ext cx="9024079" cy="3816429"/>
          </a:xfrm>
          <a:prstGeom prst="rect">
            <a:avLst/>
          </a:prstGeom>
          <a:noFill/>
        </p:spPr>
        <p:txBody>
          <a:bodyPr wrap="square" rtlCol="0">
            <a:spAutoFit/>
          </a:bodyPr>
          <a:lstStyle/>
          <a:p>
            <a:r>
              <a:rPr lang="en-US" sz="1600" dirty="0">
                <a:solidFill>
                  <a:srgbClr val="00B050"/>
                </a:solidFill>
              </a:rPr>
              <a:t># Problem Statement 5: Total purchase amount by payment </a:t>
            </a:r>
            <a:r>
              <a:rPr lang="en-US" sz="1600" dirty="0" smtClean="0">
                <a:solidFill>
                  <a:srgbClr val="00B050"/>
                </a:solidFill>
              </a:rPr>
              <a:t>method</a:t>
            </a:r>
          </a:p>
          <a:p>
            <a:endParaRPr lang="en-US" sz="1600" dirty="0">
              <a:solidFill>
                <a:srgbClr val="00B050"/>
              </a:solidFill>
            </a:endParaRPr>
          </a:p>
          <a:p>
            <a:r>
              <a:rPr lang="en-US" sz="1600" dirty="0" err="1"/>
              <a:t>total_purchase_by_payment_method</a:t>
            </a:r>
            <a:r>
              <a:rPr lang="en-US" sz="1600" dirty="0"/>
              <a:t> = </a:t>
            </a:r>
            <a:r>
              <a:rPr lang="en-US" sz="1600" dirty="0" err="1"/>
              <a:t>Sales_Dataset.groupby</a:t>
            </a:r>
            <a:r>
              <a:rPr lang="en-US" sz="1600" dirty="0"/>
              <a:t>('</a:t>
            </a:r>
            <a:r>
              <a:rPr lang="en-US" sz="1600" dirty="0" err="1"/>
              <a:t>PaymentMethod</a:t>
            </a:r>
            <a:r>
              <a:rPr lang="en-US" sz="1600" dirty="0"/>
              <a:t>')['</a:t>
            </a:r>
            <a:r>
              <a:rPr lang="en-US" sz="1600" dirty="0" err="1"/>
              <a:t>PurchaseAmount</a:t>
            </a:r>
            <a:r>
              <a:rPr lang="en-US" sz="1600" dirty="0"/>
              <a:t>'].sum().</a:t>
            </a:r>
            <a:r>
              <a:rPr lang="en-US" sz="1600" dirty="0" err="1"/>
              <a:t>reset_index</a:t>
            </a:r>
            <a:r>
              <a:rPr lang="en-US" sz="1600" dirty="0" smtClean="0"/>
              <a:t>()</a:t>
            </a:r>
          </a:p>
          <a:p>
            <a:endParaRPr lang="en-US" sz="1600" dirty="0"/>
          </a:p>
          <a:p>
            <a:r>
              <a:rPr lang="en-US" sz="1600" dirty="0" err="1"/>
              <a:t>payment_methods</a:t>
            </a:r>
            <a:r>
              <a:rPr lang="en-US" sz="1600" dirty="0"/>
              <a:t> = </a:t>
            </a:r>
            <a:r>
              <a:rPr lang="en-US" sz="1600" dirty="0" err="1"/>
              <a:t>total_purchase_by_payment_method</a:t>
            </a:r>
            <a:r>
              <a:rPr lang="en-US" sz="1600" dirty="0"/>
              <a:t>['</a:t>
            </a:r>
            <a:r>
              <a:rPr lang="en-US" sz="1600" dirty="0" err="1"/>
              <a:t>PaymentMethod</a:t>
            </a:r>
            <a:r>
              <a:rPr lang="en-US" sz="1600" dirty="0"/>
              <a:t>'].unique</a:t>
            </a:r>
            <a:r>
              <a:rPr lang="en-US" sz="1600" dirty="0" smtClean="0"/>
              <a:t>()</a:t>
            </a:r>
          </a:p>
          <a:p>
            <a:endParaRPr lang="en-US" sz="1600" dirty="0"/>
          </a:p>
          <a:p>
            <a:r>
              <a:rPr lang="en-US" sz="1600" dirty="0" err="1"/>
              <a:t>plt.pie</a:t>
            </a:r>
            <a:r>
              <a:rPr lang="en-US" sz="1600" dirty="0"/>
              <a:t>(</a:t>
            </a:r>
            <a:r>
              <a:rPr lang="en-US" sz="1600" dirty="0" err="1"/>
              <a:t>total_purchase_by_payment_method</a:t>
            </a:r>
            <a:r>
              <a:rPr lang="en-US" sz="1600" dirty="0"/>
              <a:t>['</a:t>
            </a:r>
            <a:r>
              <a:rPr lang="en-US" sz="1600" dirty="0" err="1"/>
              <a:t>PurchaseAmount</a:t>
            </a:r>
            <a:r>
              <a:rPr lang="en-US" sz="1600" dirty="0"/>
              <a:t>'], labels=</a:t>
            </a:r>
            <a:r>
              <a:rPr lang="en-US" sz="1600" dirty="0" err="1"/>
              <a:t>payment_methods</a:t>
            </a:r>
            <a:r>
              <a:rPr lang="en-US" sz="1600" dirty="0"/>
              <a:t>, </a:t>
            </a:r>
            <a:r>
              <a:rPr lang="en-US" sz="1600" dirty="0" err="1"/>
              <a:t>autopct</a:t>
            </a:r>
            <a:r>
              <a:rPr lang="en-US" sz="1600" dirty="0"/>
              <a:t>='%1.1f</a:t>
            </a:r>
            <a:r>
              <a:rPr lang="en-US" sz="1600" dirty="0" smtClean="0"/>
              <a:t>%%')</a:t>
            </a:r>
          </a:p>
          <a:p>
            <a:endParaRPr lang="en-US" sz="1600" dirty="0"/>
          </a:p>
          <a:p>
            <a:r>
              <a:rPr lang="en-US" sz="1600" dirty="0" err="1"/>
              <a:t>plt.title</a:t>
            </a:r>
            <a:r>
              <a:rPr lang="en-US" sz="1600" dirty="0"/>
              <a:t>('Total Purchase Amount by Payment Method')</a:t>
            </a:r>
          </a:p>
          <a:p>
            <a:r>
              <a:rPr lang="en-US" sz="1600" dirty="0" err="1"/>
              <a:t>plt.show</a:t>
            </a:r>
            <a:r>
              <a:rPr lang="en-US" sz="1600" dirty="0"/>
              <a:t>()</a:t>
            </a:r>
          </a:p>
          <a:p>
            <a:r>
              <a:rPr lang="en-US" sz="1600" dirty="0"/>
              <a:t/>
            </a:r>
            <a:br>
              <a:rPr lang="en-US" sz="1600" dirty="0"/>
            </a:br>
            <a:r>
              <a:rPr lang="en-US" sz="1600" dirty="0"/>
              <a:t>print(</a:t>
            </a:r>
            <a:r>
              <a:rPr lang="en-US" sz="1600" dirty="0" err="1"/>
              <a:t>f"Total</a:t>
            </a:r>
            <a:r>
              <a:rPr lang="en-US" sz="1600" dirty="0"/>
              <a:t> purchase amount by payment method:\n{</a:t>
            </a:r>
            <a:r>
              <a:rPr lang="en-US" sz="1600" dirty="0" err="1"/>
              <a:t>total_purchase_by_payment_method</a:t>
            </a:r>
            <a:r>
              <a:rPr lang="en-US" sz="1600" dirty="0"/>
              <a:t>}")</a:t>
            </a:r>
          </a:p>
          <a:p>
            <a:endParaRPr lang="en-IN" dirty="0"/>
          </a:p>
        </p:txBody>
      </p:sp>
    </p:spTree>
    <p:extLst>
      <p:ext uri="{BB962C8B-B14F-4D97-AF65-F5344CB8AC3E}">
        <p14:creationId xmlns:p14="http://schemas.microsoft.com/office/powerpoint/2010/main" val="367622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544" y="622625"/>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3260077" y="1948188"/>
            <a:ext cx="6565975" cy="4347681"/>
          </a:xfrm>
          <a:prstGeom prst="rect">
            <a:avLst/>
          </a:prstGeom>
        </p:spPr>
      </p:pic>
    </p:spTree>
    <p:extLst>
      <p:ext uri="{BB962C8B-B14F-4D97-AF65-F5344CB8AC3E}">
        <p14:creationId xmlns:p14="http://schemas.microsoft.com/office/powerpoint/2010/main" val="357214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184" y="1154776"/>
            <a:ext cx="9161239" cy="1325563"/>
          </a:xfrm>
        </p:spPr>
        <p:txBody>
          <a:bodyPr>
            <a:normAutofit fontScale="90000"/>
          </a:bodyPr>
          <a:lstStyle/>
          <a:p>
            <a:r>
              <a:rPr lang="en-IN" dirty="0" smtClean="0"/>
              <a:t>              Problem statement-6</a:t>
            </a:r>
            <a:br>
              <a:rPr lang="en-IN" dirty="0" smtClean="0"/>
            </a:br>
            <a:r>
              <a:rPr lang="en-IN" dirty="0" smtClean="0"/>
              <a:t/>
            </a:r>
            <a:br>
              <a:rPr lang="en-IN" dirty="0" smtClean="0"/>
            </a:br>
            <a:r>
              <a:rPr lang="en-US" sz="2000" b="1" dirty="0"/>
              <a:t>Design a scalable data ingestion pipeline. Document the strategy, including data sources, formats, and frequency.</a:t>
            </a:r>
            <a:endParaRPr lang="en-IN" sz="2000" b="1" dirty="0"/>
          </a:p>
        </p:txBody>
      </p:sp>
      <p:sp>
        <p:nvSpPr>
          <p:cNvPr id="3" name="TextBox 2"/>
          <p:cNvSpPr txBox="1"/>
          <p:nvPr/>
        </p:nvSpPr>
        <p:spPr>
          <a:xfrm>
            <a:off x="2196059" y="3680085"/>
            <a:ext cx="9263921" cy="2246769"/>
          </a:xfrm>
          <a:prstGeom prst="rect">
            <a:avLst/>
          </a:prstGeom>
          <a:noFill/>
        </p:spPr>
        <p:txBody>
          <a:bodyPr wrap="square" rtlCol="0">
            <a:spAutoFit/>
          </a:bodyPr>
          <a:lstStyle/>
          <a:p>
            <a:r>
              <a:rPr lang="en-IN" sz="3200" b="1" dirty="0"/>
              <a:t>DESCRIPTION</a:t>
            </a:r>
          </a:p>
          <a:p>
            <a:pPr marL="342900" indent="-342900">
              <a:buFont typeface="+mj-lt"/>
              <a:buAutoNum type="arabicPeriod"/>
            </a:pPr>
            <a:endParaRPr lang="en-US" dirty="0" smtClean="0"/>
          </a:p>
          <a:p>
            <a:pPr marL="342900" indent="-342900">
              <a:buFont typeface="+mj-lt"/>
              <a:buAutoNum type="arabicPeriod"/>
            </a:pPr>
            <a:r>
              <a:rPr lang="en-US" dirty="0" smtClean="0"/>
              <a:t>Define </a:t>
            </a:r>
            <a:r>
              <a:rPr lang="en-US" dirty="0"/>
              <a:t>the sources from which data will be ingested (e.g., CSV files, databases, APIs).Specify the data formats (e.g., CSV, JSON, Parquet) and frequency of ingestion (e.g., daily, hourly</a:t>
            </a:r>
            <a:r>
              <a:rPr lang="en-US" dirty="0" smtClean="0"/>
              <a:t>).</a:t>
            </a:r>
          </a:p>
          <a:p>
            <a:pPr marL="342900" indent="-342900">
              <a:buFont typeface="+mj-lt"/>
              <a:buAutoNum type="arabicPeriod"/>
            </a:pPr>
            <a:r>
              <a:rPr lang="en-US" dirty="0" smtClean="0"/>
              <a:t>Document </a:t>
            </a:r>
            <a:r>
              <a:rPr lang="en-US" dirty="0"/>
              <a:t>the pipeline architecture, including any ETL processes and tools used for automation.</a:t>
            </a:r>
            <a:endParaRPr lang="en-IN" dirty="0"/>
          </a:p>
        </p:txBody>
      </p:sp>
    </p:spTree>
    <p:extLst>
      <p:ext uri="{BB962C8B-B14F-4D97-AF65-F5344CB8AC3E}">
        <p14:creationId xmlns:p14="http://schemas.microsoft.com/office/powerpoint/2010/main" val="88104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728" y="600140"/>
            <a:ext cx="7524564" cy="1325563"/>
          </a:xfrm>
        </p:spPr>
        <p:txBody>
          <a:bodyPr/>
          <a:lstStyle/>
          <a:p>
            <a:r>
              <a:rPr lang="en-IN" dirty="0" smtClean="0"/>
              <a:t>Code</a:t>
            </a:r>
            <a:endParaRPr lang="en-IN" dirty="0"/>
          </a:p>
        </p:txBody>
      </p:sp>
      <p:sp>
        <p:nvSpPr>
          <p:cNvPr id="3" name="TextBox 2"/>
          <p:cNvSpPr txBox="1"/>
          <p:nvPr/>
        </p:nvSpPr>
        <p:spPr>
          <a:xfrm>
            <a:off x="2151089" y="1454047"/>
            <a:ext cx="8177134" cy="5478423"/>
          </a:xfrm>
          <a:prstGeom prst="rect">
            <a:avLst/>
          </a:prstGeom>
          <a:noFill/>
        </p:spPr>
        <p:txBody>
          <a:bodyPr wrap="square" rtlCol="0">
            <a:spAutoFit/>
          </a:bodyPr>
          <a:lstStyle/>
          <a:p>
            <a:r>
              <a:rPr lang="en-IN" sz="1400" dirty="0">
                <a:solidFill>
                  <a:srgbClr val="00B050"/>
                </a:solidFill>
              </a:rPr>
              <a:t># problem statement 6</a:t>
            </a:r>
          </a:p>
          <a:p>
            <a:r>
              <a:rPr lang="en-IN" sz="1400" dirty="0"/>
              <a:t>!pip install pandas </a:t>
            </a:r>
            <a:r>
              <a:rPr lang="en-IN" sz="1400" dirty="0" err="1" smtClean="0"/>
              <a:t>sqlalchemy</a:t>
            </a:r>
            <a:endParaRPr lang="en-IN" sz="1400" dirty="0" smtClean="0"/>
          </a:p>
          <a:p>
            <a:endParaRPr lang="en-IN" sz="1400" dirty="0"/>
          </a:p>
          <a:p>
            <a:r>
              <a:rPr lang="en-IN" sz="1400" dirty="0"/>
              <a:t>import pandas as </a:t>
            </a:r>
            <a:r>
              <a:rPr lang="en-IN" sz="1400" dirty="0" err="1"/>
              <a:t>pd</a:t>
            </a:r>
            <a:endParaRPr lang="en-IN" sz="1400" dirty="0"/>
          </a:p>
          <a:p>
            <a:r>
              <a:rPr lang="en-IN" sz="1400" dirty="0"/>
              <a:t>from </a:t>
            </a:r>
            <a:r>
              <a:rPr lang="en-IN" sz="1400" dirty="0" err="1"/>
              <a:t>sqlalchemy</a:t>
            </a:r>
            <a:r>
              <a:rPr lang="en-IN" sz="1400" dirty="0"/>
              <a:t> import </a:t>
            </a:r>
            <a:r>
              <a:rPr lang="en-IN" sz="1400" dirty="0" err="1"/>
              <a:t>create_engine</a:t>
            </a:r>
            <a:endParaRPr lang="en-IN" sz="1400" dirty="0"/>
          </a:p>
          <a:p>
            <a:r>
              <a:rPr lang="en-IN" sz="1400" dirty="0"/>
              <a:t/>
            </a:r>
            <a:br>
              <a:rPr lang="en-IN" sz="1400" dirty="0"/>
            </a:br>
            <a:r>
              <a:rPr lang="en-IN" sz="1400" dirty="0">
                <a:solidFill>
                  <a:srgbClr val="FF0000"/>
                </a:solidFill>
              </a:rPr>
              <a:t># Step 1: Data Extraction</a:t>
            </a:r>
          </a:p>
          <a:p>
            <a:r>
              <a:rPr lang="en-IN" sz="1400" dirty="0" err="1"/>
              <a:t>def</a:t>
            </a:r>
            <a:r>
              <a:rPr lang="en-IN" sz="1400" dirty="0"/>
              <a:t> </a:t>
            </a:r>
            <a:r>
              <a:rPr lang="en-IN" sz="1400" dirty="0" err="1"/>
              <a:t>extract_data</a:t>
            </a:r>
            <a:r>
              <a:rPr lang="en-IN" sz="1400" dirty="0"/>
              <a:t>(</a:t>
            </a:r>
            <a:r>
              <a:rPr lang="en-IN" sz="1400" dirty="0" err="1"/>
              <a:t>file_path</a:t>
            </a:r>
            <a:r>
              <a:rPr lang="en-IN" sz="1400" dirty="0"/>
              <a:t>):</a:t>
            </a:r>
          </a:p>
          <a:p>
            <a:r>
              <a:rPr lang="en-IN" sz="1400" dirty="0"/>
              <a:t>    # Load CSV file into a </a:t>
            </a:r>
            <a:r>
              <a:rPr lang="en-IN" sz="1400" dirty="0" err="1"/>
              <a:t>DataFrame</a:t>
            </a:r>
            <a:endParaRPr lang="en-IN" sz="1400" dirty="0"/>
          </a:p>
          <a:p>
            <a:r>
              <a:rPr lang="en-IN" sz="1400" dirty="0"/>
              <a:t>    </a:t>
            </a:r>
            <a:r>
              <a:rPr lang="en-IN" sz="1400" dirty="0" err="1"/>
              <a:t>df</a:t>
            </a:r>
            <a:r>
              <a:rPr lang="en-IN" sz="1400" dirty="0"/>
              <a:t> = </a:t>
            </a:r>
            <a:r>
              <a:rPr lang="en-IN" sz="1400" dirty="0" err="1"/>
              <a:t>pd.read_csv</a:t>
            </a:r>
            <a:r>
              <a:rPr lang="en-IN" sz="1400" dirty="0"/>
              <a:t>('sales Data.csv')</a:t>
            </a:r>
          </a:p>
          <a:p>
            <a:r>
              <a:rPr lang="en-IN" sz="1400" dirty="0"/>
              <a:t>    return </a:t>
            </a:r>
            <a:r>
              <a:rPr lang="en-IN" sz="1400" dirty="0" err="1"/>
              <a:t>df</a:t>
            </a:r>
            <a:endParaRPr lang="en-IN" sz="1400" dirty="0"/>
          </a:p>
          <a:p>
            <a:r>
              <a:rPr lang="en-IN" sz="1400" dirty="0"/>
              <a:t/>
            </a:r>
            <a:br>
              <a:rPr lang="en-IN" sz="1400" dirty="0"/>
            </a:br>
            <a:r>
              <a:rPr lang="en-IN" sz="1400" dirty="0">
                <a:solidFill>
                  <a:srgbClr val="FF0000"/>
                </a:solidFill>
              </a:rPr>
              <a:t># Step 2: Data Transformation</a:t>
            </a:r>
          </a:p>
          <a:p>
            <a:r>
              <a:rPr lang="en-IN" sz="1400" dirty="0" err="1"/>
              <a:t>def</a:t>
            </a:r>
            <a:r>
              <a:rPr lang="en-IN" sz="1400" dirty="0"/>
              <a:t> </a:t>
            </a:r>
            <a:r>
              <a:rPr lang="en-IN" sz="1400" dirty="0" err="1"/>
              <a:t>transform_data</a:t>
            </a:r>
            <a:r>
              <a:rPr lang="en-IN" sz="1400" dirty="0"/>
              <a:t>(</a:t>
            </a:r>
            <a:r>
              <a:rPr lang="en-IN" sz="1400" dirty="0" err="1"/>
              <a:t>df</a:t>
            </a:r>
            <a:r>
              <a:rPr lang="en-IN" sz="1400" dirty="0"/>
              <a:t>):</a:t>
            </a:r>
          </a:p>
          <a:p>
            <a:r>
              <a:rPr lang="en-IN" sz="1400" dirty="0"/>
              <a:t>    # Example transformations: Handle missing values, convert data types, etc.</a:t>
            </a:r>
          </a:p>
          <a:p>
            <a:r>
              <a:rPr lang="en-IN" sz="1400" dirty="0"/>
              <a:t>    </a:t>
            </a:r>
            <a:r>
              <a:rPr lang="en-IN" sz="1400" dirty="0" err="1"/>
              <a:t>df</a:t>
            </a:r>
            <a:r>
              <a:rPr lang="en-IN" sz="1400" dirty="0"/>
              <a:t> = </a:t>
            </a:r>
            <a:r>
              <a:rPr lang="en-IN" sz="1400" dirty="0" err="1"/>
              <a:t>df.dropna</a:t>
            </a:r>
            <a:r>
              <a:rPr lang="en-IN" sz="1400" dirty="0"/>
              <a:t>()  # Drop rows with missing values</a:t>
            </a:r>
          </a:p>
          <a:p>
            <a:r>
              <a:rPr lang="en-IN" sz="1400" dirty="0"/>
              <a:t>    </a:t>
            </a:r>
            <a:r>
              <a:rPr lang="en-IN" sz="1400" dirty="0" err="1"/>
              <a:t>df</a:t>
            </a:r>
            <a:r>
              <a:rPr lang="en-IN" sz="1400" dirty="0"/>
              <a:t>['</a:t>
            </a:r>
            <a:r>
              <a:rPr lang="en-IN" sz="1400" dirty="0" err="1"/>
              <a:t>PurchaseDate</a:t>
            </a:r>
            <a:r>
              <a:rPr lang="en-IN" sz="1400" dirty="0"/>
              <a:t>'] = </a:t>
            </a:r>
            <a:r>
              <a:rPr lang="en-IN" sz="1400" dirty="0" err="1"/>
              <a:t>pd.to_datetime</a:t>
            </a:r>
            <a:r>
              <a:rPr lang="en-IN" sz="1400" dirty="0"/>
              <a:t>(</a:t>
            </a:r>
            <a:r>
              <a:rPr lang="en-IN" sz="1400" dirty="0" err="1"/>
              <a:t>df</a:t>
            </a:r>
            <a:r>
              <a:rPr lang="en-IN" sz="1400" dirty="0"/>
              <a:t>['</a:t>
            </a:r>
            <a:r>
              <a:rPr lang="en-IN" sz="1400" dirty="0" err="1"/>
              <a:t>PurchaseDate</a:t>
            </a:r>
            <a:r>
              <a:rPr lang="en-IN" sz="1400" dirty="0"/>
              <a:t>'])  # Convert date column</a:t>
            </a:r>
          </a:p>
          <a:p>
            <a:r>
              <a:rPr lang="en-IN" sz="1400" dirty="0"/>
              <a:t>    return </a:t>
            </a:r>
            <a:r>
              <a:rPr lang="en-IN" sz="1400" dirty="0" err="1"/>
              <a:t>df</a:t>
            </a:r>
            <a:endParaRPr lang="en-IN" sz="1400" dirty="0"/>
          </a:p>
          <a:p>
            <a:r>
              <a:rPr lang="en-IN" sz="1400" dirty="0"/>
              <a:t/>
            </a:r>
            <a:br>
              <a:rPr lang="en-IN" sz="1400" dirty="0"/>
            </a:br>
            <a:r>
              <a:rPr lang="en-IN" sz="1400" dirty="0">
                <a:solidFill>
                  <a:srgbClr val="FF0000"/>
                </a:solidFill>
              </a:rPr>
              <a:t># Step 3: Data Loading</a:t>
            </a:r>
          </a:p>
          <a:p>
            <a:r>
              <a:rPr lang="en-IN" sz="1400" dirty="0" err="1"/>
              <a:t>def</a:t>
            </a:r>
            <a:r>
              <a:rPr lang="en-IN" sz="1400" dirty="0"/>
              <a:t> </a:t>
            </a:r>
            <a:r>
              <a:rPr lang="en-IN" sz="1400" dirty="0" err="1"/>
              <a:t>load_data</a:t>
            </a:r>
            <a:r>
              <a:rPr lang="en-IN" sz="1400" dirty="0"/>
              <a:t>(</a:t>
            </a:r>
            <a:r>
              <a:rPr lang="en-IN" sz="1400" dirty="0" err="1"/>
              <a:t>df</a:t>
            </a:r>
            <a:r>
              <a:rPr lang="en-IN" sz="1400" dirty="0"/>
              <a:t>, </a:t>
            </a:r>
            <a:r>
              <a:rPr lang="en-IN" sz="1400" dirty="0" err="1"/>
              <a:t>db_engine</a:t>
            </a:r>
            <a:r>
              <a:rPr lang="en-IN" sz="1400" dirty="0"/>
              <a:t>):</a:t>
            </a:r>
          </a:p>
          <a:p>
            <a:r>
              <a:rPr lang="en-IN" sz="1400" dirty="0"/>
              <a:t>    # Load data into SQL database</a:t>
            </a:r>
          </a:p>
          <a:p>
            <a:r>
              <a:rPr lang="en-IN" sz="1400" dirty="0"/>
              <a:t>    </a:t>
            </a:r>
            <a:r>
              <a:rPr lang="en-IN" sz="1400" dirty="0" err="1"/>
              <a:t>df.to_sql</a:t>
            </a:r>
            <a:r>
              <a:rPr lang="en-IN" sz="1400" dirty="0"/>
              <a:t>('</a:t>
            </a:r>
            <a:r>
              <a:rPr lang="en-IN" sz="1400" dirty="0" err="1"/>
              <a:t>salesdata</a:t>
            </a:r>
            <a:r>
              <a:rPr lang="en-IN" sz="1400" dirty="0"/>
              <a:t>', </a:t>
            </a:r>
            <a:r>
              <a:rPr lang="en-IN" sz="1400" dirty="0" err="1"/>
              <a:t>db_engine</a:t>
            </a:r>
            <a:r>
              <a:rPr lang="en-IN" sz="1400" dirty="0"/>
              <a:t>, </a:t>
            </a:r>
            <a:r>
              <a:rPr lang="en-IN" sz="1400" dirty="0" err="1"/>
              <a:t>if_exists</a:t>
            </a:r>
            <a:r>
              <a:rPr lang="en-IN" sz="1400" dirty="0"/>
              <a:t>='replace', index=False)</a:t>
            </a:r>
          </a:p>
          <a:p>
            <a:r>
              <a:rPr lang="en-IN" sz="1400" dirty="0"/>
              <a:t/>
            </a:r>
            <a:br>
              <a:rPr lang="en-IN" sz="1400" dirty="0"/>
            </a:br>
            <a:endParaRPr lang="en-IN" sz="1400" dirty="0"/>
          </a:p>
        </p:txBody>
      </p:sp>
    </p:spTree>
    <p:extLst>
      <p:ext uri="{BB962C8B-B14F-4D97-AF65-F5344CB8AC3E}">
        <p14:creationId xmlns:p14="http://schemas.microsoft.com/office/powerpoint/2010/main" val="219537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Index</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94662425"/>
              </p:ext>
            </p:extLst>
          </p:nvPr>
        </p:nvGraphicFramePr>
        <p:xfrm>
          <a:off x="2405711" y="2111582"/>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88980516"/>
                    </a:ext>
                  </a:extLst>
                </a:gridCol>
                <a:gridCol w="2709333">
                  <a:extLst>
                    <a:ext uri="{9D8B030D-6E8A-4147-A177-3AD203B41FA5}">
                      <a16:colId xmlns:a16="http://schemas.microsoft.com/office/drawing/2014/main" val="696452975"/>
                    </a:ext>
                  </a:extLst>
                </a:gridCol>
                <a:gridCol w="2709333">
                  <a:extLst>
                    <a:ext uri="{9D8B030D-6E8A-4147-A177-3AD203B41FA5}">
                      <a16:colId xmlns:a16="http://schemas.microsoft.com/office/drawing/2014/main" val="1670982489"/>
                    </a:ext>
                  </a:extLst>
                </a:gridCol>
              </a:tblGrid>
              <a:tr h="370840">
                <a:tc>
                  <a:txBody>
                    <a:bodyPr/>
                    <a:lstStyle/>
                    <a:p>
                      <a:pPr algn="ctr"/>
                      <a:r>
                        <a:rPr lang="en-IN" dirty="0" smtClean="0"/>
                        <a:t>S.NO</a:t>
                      </a:r>
                      <a:endParaRPr lang="en-IN" dirty="0"/>
                    </a:p>
                  </a:txBody>
                  <a:tcPr/>
                </a:tc>
                <a:tc>
                  <a:txBody>
                    <a:bodyPr/>
                    <a:lstStyle/>
                    <a:p>
                      <a:pPr algn="ctr"/>
                      <a:r>
                        <a:rPr lang="en-IN" dirty="0" smtClean="0"/>
                        <a:t>PHASE</a:t>
                      </a:r>
                      <a:endParaRPr lang="en-IN" dirty="0"/>
                    </a:p>
                  </a:txBody>
                  <a:tcPr/>
                </a:tc>
                <a:tc>
                  <a:txBody>
                    <a:bodyPr/>
                    <a:lstStyle/>
                    <a:p>
                      <a:pPr algn="ctr"/>
                      <a:r>
                        <a:rPr lang="en-IN" dirty="0" smtClean="0"/>
                        <a:t>PG.NO</a:t>
                      </a:r>
                      <a:endParaRPr lang="en-IN" dirty="0"/>
                    </a:p>
                  </a:txBody>
                  <a:tcPr/>
                </a:tc>
                <a:extLst>
                  <a:ext uri="{0D108BD9-81ED-4DB2-BD59-A6C34878D82A}">
                    <a16:rowId xmlns:a16="http://schemas.microsoft.com/office/drawing/2014/main" val="3448058665"/>
                  </a:ext>
                </a:extLst>
              </a:tr>
              <a:tr h="370840">
                <a:tc>
                  <a:txBody>
                    <a:bodyPr/>
                    <a:lstStyle/>
                    <a:p>
                      <a:pPr algn="ctr"/>
                      <a:r>
                        <a:rPr lang="en-IN" dirty="0" smtClean="0"/>
                        <a:t>1</a:t>
                      </a:r>
                      <a:endParaRPr lang="en-IN" dirty="0"/>
                    </a:p>
                  </a:txBody>
                  <a:tcPr/>
                </a:tc>
                <a:tc>
                  <a:txBody>
                    <a:bodyPr/>
                    <a:lstStyle/>
                    <a:p>
                      <a:pPr algn="ctr"/>
                      <a:r>
                        <a:rPr lang="en-IN" dirty="0" smtClean="0"/>
                        <a:t>PHASE-1</a:t>
                      </a:r>
                      <a:endParaRPr lang="en-IN" dirty="0"/>
                    </a:p>
                  </a:txBody>
                  <a:tcPr/>
                </a:tc>
                <a:tc>
                  <a:txBody>
                    <a:bodyPr/>
                    <a:lstStyle/>
                    <a:p>
                      <a:pPr algn="ctr"/>
                      <a:r>
                        <a:rPr lang="en-IN" dirty="0" smtClean="0"/>
                        <a:t>3-17</a:t>
                      </a:r>
                      <a:endParaRPr lang="en-IN" dirty="0"/>
                    </a:p>
                  </a:txBody>
                  <a:tcPr/>
                </a:tc>
                <a:extLst>
                  <a:ext uri="{0D108BD9-81ED-4DB2-BD59-A6C34878D82A}">
                    <a16:rowId xmlns:a16="http://schemas.microsoft.com/office/drawing/2014/main" val="3902858016"/>
                  </a:ext>
                </a:extLst>
              </a:tr>
              <a:tr h="370840">
                <a:tc>
                  <a:txBody>
                    <a:bodyPr/>
                    <a:lstStyle/>
                    <a:p>
                      <a:pPr algn="ctr"/>
                      <a:r>
                        <a:rPr lang="en-IN" dirty="0" smtClean="0"/>
                        <a:t>2</a:t>
                      </a:r>
                      <a:endParaRPr lang="en-IN" dirty="0"/>
                    </a:p>
                  </a:txBody>
                  <a:tcPr/>
                </a:tc>
                <a:tc>
                  <a:txBody>
                    <a:bodyPr/>
                    <a:lstStyle/>
                    <a:p>
                      <a:pPr algn="ctr"/>
                      <a:r>
                        <a:rPr lang="en-IN" dirty="0" smtClean="0"/>
                        <a:t>PHASE-2</a:t>
                      </a:r>
                      <a:endParaRPr lang="en-IN" dirty="0"/>
                    </a:p>
                  </a:txBody>
                  <a:tcPr/>
                </a:tc>
                <a:tc>
                  <a:txBody>
                    <a:bodyPr/>
                    <a:lstStyle/>
                    <a:p>
                      <a:pPr algn="ctr"/>
                      <a:r>
                        <a:rPr lang="en-IN" dirty="0" smtClean="0"/>
                        <a:t>18-26</a:t>
                      </a:r>
                      <a:endParaRPr lang="en-IN" dirty="0"/>
                    </a:p>
                  </a:txBody>
                  <a:tcPr/>
                </a:tc>
                <a:extLst>
                  <a:ext uri="{0D108BD9-81ED-4DB2-BD59-A6C34878D82A}">
                    <a16:rowId xmlns:a16="http://schemas.microsoft.com/office/drawing/2014/main" val="487576238"/>
                  </a:ext>
                </a:extLst>
              </a:tr>
              <a:tr h="370840">
                <a:tc>
                  <a:txBody>
                    <a:bodyPr/>
                    <a:lstStyle/>
                    <a:p>
                      <a:pPr algn="ctr"/>
                      <a:r>
                        <a:rPr lang="en-IN" dirty="0" smtClean="0"/>
                        <a:t>3</a:t>
                      </a:r>
                      <a:endParaRPr lang="en-IN" dirty="0"/>
                    </a:p>
                  </a:txBody>
                  <a:tcPr/>
                </a:tc>
                <a:tc>
                  <a:txBody>
                    <a:bodyPr/>
                    <a:lstStyle/>
                    <a:p>
                      <a:pPr algn="ctr"/>
                      <a:r>
                        <a:rPr lang="en-IN" dirty="0" smtClean="0"/>
                        <a:t>PHASE-3</a:t>
                      </a:r>
                      <a:endParaRPr lang="en-IN" dirty="0"/>
                    </a:p>
                  </a:txBody>
                  <a:tcPr/>
                </a:tc>
                <a:tc>
                  <a:txBody>
                    <a:bodyPr/>
                    <a:lstStyle/>
                    <a:p>
                      <a:pPr algn="ctr"/>
                      <a:r>
                        <a:rPr lang="en-IN" dirty="0" smtClean="0"/>
                        <a:t>27-38</a:t>
                      </a:r>
                      <a:endParaRPr lang="en-IN" dirty="0"/>
                    </a:p>
                  </a:txBody>
                  <a:tcPr/>
                </a:tc>
                <a:extLst>
                  <a:ext uri="{0D108BD9-81ED-4DB2-BD59-A6C34878D82A}">
                    <a16:rowId xmlns:a16="http://schemas.microsoft.com/office/drawing/2014/main" val="3736624770"/>
                  </a:ext>
                </a:extLst>
              </a:tr>
              <a:tr h="370840">
                <a:tc>
                  <a:txBody>
                    <a:bodyPr/>
                    <a:lstStyle/>
                    <a:p>
                      <a:pPr algn="ctr"/>
                      <a:r>
                        <a:rPr lang="en-IN" dirty="0" smtClean="0"/>
                        <a:t>4</a:t>
                      </a:r>
                      <a:endParaRPr lang="en-IN" dirty="0"/>
                    </a:p>
                  </a:txBody>
                  <a:tcPr/>
                </a:tc>
                <a:tc>
                  <a:txBody>
                    <a:bodyPr/>
                    <a:lstStyle/>
                    <a:p>
                      <a:pPr algn="ctr"/>
                      <a:r>
                        <a:rPr lang="en-IN" dirty="0" smtClean="0"/>
                        <a:t>PHASE-4</a:t>
                      </a:r>
                      <a:endParaRPr lang="en-IN" dirty="0"/>
                    </a:p>
                  </a:txBody>
                  <a:tcPr/>
                </a:tc>
                <a:tc>
                  <a:txBody>
                    <a:bodyPr/>
                    <a:lstStyle/>
                    <a:p>
                      <a:pPr algn="ctr"/>
                      <a:r>
                        <a:rPr lang="en-IN" dirty="0" smtClean="0"/>
                        <a:t>39-47</a:t>
                      </a:r>
                      <a:endParaRPr lang="en-IN" dirty="0"/>
                    </a:p>
                  </a:txBody>
                  <a:tcPr/>
                </a:tc>
                <a:extLst>
                  <a:ext uri="{0D108BD9-81ED-4DB2-BD59-A6C34878D82A}">
                    <a16:rowId xmlns:a16="http://schemas.microsoft.com/office/drawing/2014/main" val="3323336712"/>
                  </a:ext>
                </a:extLst>
              </a:tr>
              <a:tr h="370840">
                <a:tc>
                  <a:txBody>
                    <a:bodyPr/>
                    <a:lstStyle/>
                    <a:p>
                      <a:pPr algn="ctr"/>
                      <a:r>
                        <a:rPr lang="en-IN" dirty="0" smtClean="0"/>
                        <a:t>5</a:t>
                      </a:r>
                      <a:endParaRPr lang="en-IN" dirty="0"/>
                    </a:p>
                  </a:txBody>
                  <a:tcPr/>
                </a:tc>
                <a:tc>
                  <a:txBody>
                    <a:bodyPr/>
                    <a:lstStyle/>
                    <a:p>
                      <a:pPr algn="ctr"/>
                      <a:r>
                        <a:rPr lang="en-IN" dirty="0" smtClean="0"/>
                        <a:t>PHASE-5</a:t>
                      </a:r>
                      <a:endParaRPr lang="en-IN" dirty="0"/>
                    </a:p>
                  </a:txBody>
                  <a:tcPr/>
                </a:tc>
                <a:tc>
                  <a:txBody>
                    <a:bodyPr/>
                    <a:lstStyle/>
                    <a:p>
                      <a:pPr algn="ctr"/>
                      <a:r>
                        <a:rPr lang="en-IN" dirty="0" smtClean="0"/>
                        <a:t>48-66</a:t>
                      </a:r>
                      <a:endParaRPr lang="en-IN" dirty="0"/>
                    </a:p>
                  </a:txBody>
                  <a:tcPr/>
                </a:tc>
                <a:extLst>
                  <a:ext uri="{0D108BD9-81ED-4DB2-BD59-A6C34878D82A}">
                    <a16:rowId xmlns:a16="http://schemas.microsoft.com/office/drawing/2014/main" val="3818400990"/>
                  </a:ext>
                </a:extLst>
              </a:tr>
              <a:tr h="370840">
                <a:tc>
                  <a:txBody>
                    <a:bodyPr/>
                    <a:lstStyle/>
                    <a:p>
                      <a:pPr algn="ctr"/>
                      <a:r>
                        <a:rPr lang="en-IN" dirty="0" smtClean="0"/>
                        <a:t>6</a:t>
                      </a:r>
                      <a:endParaRPr lang="en-IN" dirty="0"/>
                    </a:p>
                  </a:txBody>
                  <a:tcPr/>
                </a:tc>
                <a:tc>
                  <a:txBody>
                    <a:bodyPr/>
                    <a:lstStyle/>
                    <a:p>
                      <a:pPr algn="ctr"/>
                      <a:r>
                        <a:rPr lang="en-IN" dirty="0" smtClean="0"/>
                        <a:t>CONCLUSION</a:t>
                      </a:r>
                      <a:endParaRPr lang="en-IN" dirty="0"/>
                    </a:p>
                  </a:txBody>
                  <a:tcPr/>
                </a:tc>
                <a:tc>
                  <a:txBody>
                    <a:bodyPr/>
                    <a:lstStyle/>
                    <a:p>
                      <a:pPr algn="ctr"/>
                      <a:r>
                        <a:rPr lang="en-IN" dirty="0" smtClean="0"/>
                        <a:t>67-68</a:t>
                      </a:r>
                      <a:endParaRPr lang="en-IN" dirty="0"/>
                    </a:p>
                  </a:txBody>
                  <a:tcPr/>
                </a:tc>
                <a:extLst>
                  <a:ext uri="{0D108BD9-81ED-4DB2-BD59-A6C34878D82A}">
                    <a16:rowId xmlns:a16="http://schemas.microsoft.com/office/drawing/2014/main" val="1283961011"/>
                  </a:ext>
                </a:extLst>
              </a:tr>
              <a:tr h="370840">
                <a:tc>
                  <a:txBody>
                    <a:bodyPr/>
                    <a:lstStyle/>
                    <a:p>
                      <a:pPr algn="ctr"/>
                      <a:r>
                        <a:rPr lang="en-IN" dirty="0" smtClean="0"/>
                        <a:t>7</a:t>
                      </a:r>
                      <a:endParaRPr lang="en-IN" dirty="0"/>
                    </a:p>
                  </a:txBody>
                  <a:tcPr/>
                </a:tc>
                <a:tc>
                  <a:txBody>
                    <a:bodyPr/>
                    <a:lstStyle/>
                    <a:p>
                      <a:pPr algn="ctr"/>
                      <a:r>
                        <a:rPr lang="en-IN" dirty="0" smtClean="0"/>
                        <a:t>REFERENCES</a:t>
                      </a:r>
                      <a:endParaRPr lang="en-IN" dirty="0"/>
                    </a:p>
                  </a:txBody>
                  <a:tcPr/>
                </a:tc>
                <a:tc>
                  <a:txBody>
                    <a:bodyPr/>
                    <a:lstStyle/>
                    <a:p>
                      <a:pPr algn="ctr"/>
                      <a:r>
                        <a:rPr lang="en-IN" dirty="0" smtClean="0"/>
                        <a:t>69</a:t>
                      </a:r>
                      <a:endParaRPr lang="en-IN" dirty="0"/>
                    </a:p>
                  </a:txBody>
                  <a:tcPr/>
                </a:tc>
                <a:extLst>
                  <a:ext uri="{0D108BD9-81ED-4DB2-BD59-A6C34878D82A}">
                    <a16:rowId xmlns:a16="http://schemas.microsoft.com/office/drawing/2014/main" val="2834281657"/>
                  </a:ext>
                </a:extLst>
              </a:tr>
            </a:tbl>
          </a:graphicData>
        </a:graphic>
      </p:graphicFrame>
    </p:spTree>
    <p:extLst>
      <p:ext uri="{BB962C8B-B14F-4D97-AF65-F5344CB8AC3E}">
        <p14:creationId xmlns:p14="http://schemas.microsoft.com/office/powerpoint/2010/main" val="349371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6335" y="1319134"/>
            <a:ext cx="7877331" cy="4801314"/>
          </a:xfrm>
          <a:prstGeom prst="rect">
            <a:avLst/>
          </a:prstGeom>
          <a:noFill/>
        </p:spPr>
        <p:txBody>
          <a:bodyPr wrap="square" rtlCol="0">
            <a:spAutoFit/>
          </a:bodyPr>
          <a:lstStyle/>
          <a:p>
            <a:r>
              <a:rPr lang="en-IN" sz="1600" dirty="0" err="1"/>
              <a:t>def</a:t>
            </a:r>
            <a:r>
              <a:rPr lang="en-IN" sz="1600" dirty="0"/>
              <a:t> main():</a:t>
            </a:r>
          </a:p>
          <a:p>
            <a:r>
              <a:rPr lang="en-IN" sz="1600" dirty="0"/>
              <a:t>    </a:t>
            </a:r>
            <a:r>
              <a:rPr lang="en-IN" sz="1600" dirty="0">
                <a:solidFill>
                  <a:srgbClr val="FF0000"/>
                </a:solidFill>
              </a:rPr>
              <a:t># File path</a:t>
            </a:r>
          </a:p>
          <a:p>
            <a:r>
              <a:rPr lang="en-IN" sz="1600" dirty="0"/>
              <a:t>    </a:t>
            </a:r>
            <a:r>
              <a:rPr lang="en-IN" sz="1600" dirty="0" err="1"/>
              <a:t>file_path</a:t>
            </a:r>
            <a:r>
              <a:rPr lang="en-IN" sz="1600" dirty="0"/>
              <a:t> = '/</a:t>
            </a:r>
            <a:r>
              <a:rPr lang="en-IN" sz="1600" dirty="0" err="1"/>
              <a:t>mnt</a:t>
            </a:r>
            <a:r>
              <a:rPr lang="en-IN" sz="1600" dirty="0"/>
              <a:t>/data/Sales Dataset.csv'</a:t>
            </a:r>
          </a:p>
          <a:p>
            <a:r>
              <a:rPr lang="en-IN" sz="1600" dirty="0"/>
              <a:t/>
            </a:r>
            <a:br>
              <a:rPr lang="en-IN" sz="1600" dirty="0"/>
            </a:br>
            <a:r>
              <a:rPr lang="en-IN" sz="1600" dirty="0"/>
              <a:t>  </a:t>
            </a:r>
            <a:r>
              <a:rPr lang="en-IN" sz="1600" dirty="0">
                <a:solidFill>
                  <a:srgbClr val="FF0000"/>
                </a:solidFill>
              </a:rPr>
              <a:t>  # Database connection string (using SQLite for simplicity)</a:t>
            </a:r>
          </a:p>
          <a:p>
            <a:r>
              <a:rPr lang="en-IN" sz="1600" dirty="0"/>
              <a:t>    </a:t>
            </a:r>
            <a:r>
              <a:rPr lang="en-IN" sz="1600" dirty="0" err="1"/>
              <a:t>db_engine</a:t>
            </a:r>
            <a:r>
              <a:rPr lang="en-IN" sz="1600" dirty="0"/>
              <a:t> = </a:t>
            </a:r>
            <a:r>
              <a:rPr lang="en-IN" sz="1600" dirty="0" err="1"/>
              <a:t>create_engine</a:t>
            </a:r>
            <a:r>
              <a:rPr lang="en-IN" sz="1600" dirty="0"/>
              <a:t>('</a:t>
            </a:r>
            <a:r>
              <a:rPr lang="en-IN" sz="1600" dirty="0" err="1"/>
              <a:t>sqlite</a:t>
            </a:r>
            <a:r>
              <a:rPr lang="en-IN" sz="1600" dirty="0"/>
              <a:t>:///</a:t>
            </a:r>
            <a:r>
              <a:rPr lang="en-IN" sz="1600" dirty="0" err="1"/>
              <a:t>sales.db</a:t>
            </a:r>
            <a:r>
              <a:rPr lang="en-IN" sz="1600" dirty="0"/>
              <a:t>')</a:t>
            </a:r>
          </a:p>
          <a:p>
            <a:r>
              <a:rPr lang="en-IN" sz="1600" dirty="0"/>
              <a:t/>
            </a:r>
            <a:br>
              <a:rPr lang="en-IN" sz="1600" dirty="0"/>
            </a:br>
            <a:r>
              <a:rPr lang="en-IN" sz="1600" dirty="0"/>
              <a:t> </a:t>
            </a:r>
            <a:r>
              <a:rPr lang="en-IN" sz="1600" dirty="0">
                <a:solidFill>
                  <a:srgbClr val="FF0000"/>
                </a:solidFill>
              </a:rPr>
              <a:t>   # Run the pipeline</a:t>
            </a:r>
          </a:p>
          <a:p>
            <a:r>
              <a:rPr lang="en-IN" sz="1600" dirty="0"/>
              <a:t>    </a:t>
            </a:r>
            <a:r>
              <a:rPr lang="en-IN" sz="1600" dirty="0" err="1"/>
              <a:t>df</a:t>
            </a:r>
            <a:r>
              <a:rPr lang="en-IN" sz="1600" dirty="0"/>
              <a:t> = </a:t>
            </a:r>
            <a:r>
              <a:rPr lang="en-IN" sz="1600" dirty="0" err="1"/>
              <a:t>extract_data</a:t>
            </a:r>
            <a:r>
              <a:rPr lang="en-IN" sz="1600" dirty="0"/>
              <a:t>(</a:t>
            </a:r>
            <a:r>
              <a:rPr lang="en-IN" sz="1600" dirty="0" err="1"/>
              <a:t>file_path</a:t>
            </a:r>
            <a:r>
              <a:rPr lang="en-IN" sz="1600" dirty="0"/>
              <a:t>)</a:t>
            </a:r>
          </a:p>
          <a:p>
            <a:r>
              <a:rPr lang="en-IN" sz="1600" dirty="0"/>
              <a:t>    </a:t>
            </a:r>
            <a:r>
              <a:rPr lang="en-IN" sz="1600" dirty="0" err="1"/>
              <a:t>df</a:t>
            </a:r>
            <a:r>
              <a:rPr lang="en-IN" sz="1600" dirty="0"/>
              <a:t> = </a:t>
            </a:r>
            <a:r>
              <a:rPr lang="en-IN" sz="1600" dirty="0" err="1"/>
              <a:t>transform_data</a:t>
            </a:r>
            <a:r>
              <a:rPr lang="en-IN" sz="1600" dirty="0"/>
              <a:t>(</a:t>
            </a:r>
            <a:r>
              <a:rPr lang="en-IN" sz="1600" dirty="0" err="1"/>
              <a:t>df</a:t>
            </a:r>
            <a:r>
              <a:rPr lang="en-IN" sz="1600" dirty="0"/>
              <a:t>)</a:t>
            </a:r>
          </a:p>
          <a:p>
            <a:r>
              <a:rPr lang="en-IN" sz="1600" dirty="0"/>
              <a:t>    </a:t>
            </a:r>
            <a:r>
              <a:rPr lang="en-IN" sz="1600" dirty="0" err="1"/>
              <a:t>load_data</a:t>
            </a:r>
            <a:r>
              <a:rPr lang="en-IN" sz="1600" dirty="0"/>
              <a:t>(</a:t>
            </a:r>
            <a:r>
              <a:rPr lang="en-IN" sz="1600" dirty="0" err="1"/>
              <a:t>df</a:t>
            </a:r>
            <a:r>
              <a:rPr lang="en-IN" sz="1600" dirty="0"/>
              <a:t>, </a:t>
            </a:r>
            <a:r>
              <a:rPr lang="en-IN" sz="1600" dirty="0" err="1"/>
              <a:t>db_engine</a:t>
            </a:r>
            <a:r>
              <a:rPr lang="en-IN" sz="1600" dirty="0"/>
              <a:t>)</a:t>
            </a:r>
          </a:p>
          <a:p>
            <a:r>
              <a:rPr lang="en-IN" sz="1600" dirty="0"/>
              <a:t/>
            </a:r>
            <a:br>
              <a:rPr lang="en-IN" sz="1600" dirty="0"/>
            </a:br>
            <a:r>
              <a:rPr lang="en-IN" sz="1600" dirty="0"/>
              <a:t>  </a:t>
            </a:r>
            <a:r>
              <a:rPr lang="en-IN" sz="1600" dirty="0">
                <a:solidFill>
                  <a:srgbClr val="FF0000"/>
                </a:solidFill>
              </a:rPr>
              <a:t>  # Verify the data was loaded</a:t>
            </a:r>
          </a:p>
          <a:p>
            <a:r>
              <a:rPr lang="en-IN" sz="1600" dirty="0"/>
              <a:t>    result = </a:t>
            </a:r>
            <a:r>
              <a:rPr lang="en-IN" sz="1600" dirty="0" err="1"/>
              <a:t>pd.read_sql</a:t>
            </a:r>
            <a:r>
              <a:rPr lang="en-IN" sz="1600" dirty="0"/>
              <a:t>('SELECT * FROM </a:t>
            </a:r>
            <a:r>
              <a:rPr lang="en-IN" sz="1600" dirty="0" err="1"/>
              <a:t>salesdata</a:t>
            </a:r>
            <a:r>
              <a:rPr lang="en-IN" sz="1600" dirty="0"/>
              <a:t> LIMIT 5', </a:t>
            </a:r>
            <a:r>
              <a:rPr lang="en-IN" sz="1600" dirty="0" err="1"/>
              <a:t>db_engine</a:t>
            </a:r>
            <a:r>
              <a:rPr lang="en-IN" sz="1600" dirty="0"/>
              <a:t>)</a:t>
            </a:r>
          </a:p>
          <a:p>
            <a:r>
              <a:rPr lang="en-IN" sz="1600" dirty="0"/>
              <a:t>    print(result) # Indent this line to be included in the main function</a:t>
            </a:r>
          </a:p>
          <a:p>
            <a:r>
              <a:rPr lang="en-IN" sz="1600" dirty="0"/>
              <a:t/>
            </a:r>
            <a:br>
              <a:rPr lang="en-IN" sz="1600" dirty="0"/>
            </a:br>
            <a:r>
              <a:rPr lang="en-IN" sz="1600" dirty="0"/>
              <a:t>if __name__ == '__main__':</a:t>
            </a:r>
          </a:p>
          <a:p>
            <a:r>
              <a:rPr lang="en-IN" sz="1600" dirty="0"/>
              <a:t>    main()</a:t>
            </a:r>
          </a:p>
          <a:p>
            <a:endParaRPr lang="en-IN" dirty="0"/>
          </a:p>
        </p:txBody>
      </p:sp>
    </p:spTree>
    <p:extLst>
      <p:ext uri="{BB962C8B-B14F-4D97-AF65-F5344CB8AC3E}">
        <p14:creationId xmlns:p14="http://schemas.microsoft.com/office/powerpoint/2010/main" val="56017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030" y="607635"/>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645337" y="1769685"/>
            <a:ext cx="7488014" cy="4488708"/>
          </a:xfrm>
          <a:prstGeom prst="rect">
            <a:avLst/>
          </a:prstGeom>
        </p:spPr>
      </p:pic>
    </p:spTree>
    <p:extLst>
      <p:ext uri="{BB962C8B-B14F-4D97-AF65-F5344CB8AC3E}">
        <p14:creationId xmlns:p14="http://schemas.microsoft.com/office/powerpoint/2010/main" val="3620790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322" y="1282192"/>
            <a:ext cx="9116269" cy="1325563"/>
          </a:xfrm>
        </p:spPr>
        <p:txBody>
          <a:bodyPr>
            <a:normAutofit fontScale="90000"/>
          </a:bodyPr>
          <a:lstStyle/>
          <a:p>
            <a:r>
              <a:rPr lang="en-IN" dirty="0" smtClean="0"/>
              <a:t>            Problem statement-7</a:t>
            </a:r>
            <a:br>
              <a:rPr lang="en-IN" dirty="0" smtClean="0"/>
            </a:br>
            <a:r>
              <a:rPr lang="en-IN" dirty="0" smtClean="0"/>
              <a:t/>
            </a:r>
            <a:br>
              <a:rPr lang="en-IN" dirty="0" smtClean="0"/>
            </a:br>
            <a:r>
              <a:rPr lang="en-US" sz="2000" b="1" dirty="0"/>
              <a:t>Implement the data ingestion pipeline using Python and Pandas, connecting it to a SQL database for data storage.</a:t>
            </a:r>
            <a:endParaRPr lang="en-IN" sz="2000" b="1" dirty="0"/>
          </a:p>
        </p:txBody>
      </p:sp>
      <p:sp>
        <p:nvSpPr>
          <p:cNvPr id="3" name="TextBox 2"/>
          <p:cNvSpPr txBox="1"/>
          <p:nvPr/>
        </p:nvSpPr>
        <p:spPr>
          <a:xfrm>
            <a:off x="2241029" y="3792512"/>
            <a:ext cx="8724275" cy="2523768"/>
          </a:xfrm>
          <a:prstGeom prst="rect">
            <a:avLst/>
          </a:prstGeom>
          <a:noFill/>
        </p:spPr>
        <p:txBody>
          <a:bodyPr wrap="square" rtlCol="0">
            <a:spAutoFit/>
          </a:bodyPr>
          <a:lstStyle/>
          <a:p>
            <a:r>
              <a:rPr lang="en-IN" sz="3200" b="1" dirty="0"/>
              <a:t>DESCRIPTION</a:t>
            </a:r>
          </a:p>
          <a:p>
            <a:pPr marL="342900" indent="-342900">
              <a:buFont typeface="+mj-lt"/>
              <a:buAutoNum type="arabicPeriod"/>
            </a:pPr>
            <a:endParaRPr lang="en-US" dirty="0"/>
          </a:p>
          <a:p>
            <a:pPr marL="342900" indent="-342900">
              <a:buFont typeface="+mj-lt"/>
              <a:buAutoNum type="arabicPeriod"/>
            </a:pPr>
            <a:r>
              <a:rPr lang="en-US" dirty="0"/>
              <a:t>Define the sources from which data will be ingested (e.g., CSV files, databases, APIs).Specify the data formats (e.g., CSV, JSON, Parquet) and frequency of ingestion (e.g., daily, hourly).</a:t>
            </a:r>
          </a:p>
          <a:p>
            <a:pPr marL="342900" indent="-342900">
              <a:buFont typeface="+mj-lt"/>
              <a:buAutoNum type="arabicPeriod"/>
            </a:pPr>
            <a:r>
              <a:rPr lang="en-US" dirty="0"/>
              <a:t>Document the pipeline architecture, including any ETL processes and tools used for automation.</a:t>
            </a:r>
            <a:endParaRPr lang="en-IN" dirty="0"/>
          </a:p>
          <a:p>
            <a:endParaRPr lang="en-IN" dirty="0"/>
          </a:p>
        </p:txBody>
      </p:sp>
    </p:spTree>
    <p:extLst>
      <p:ext uri="{BB962C8B-B14F-4D97-AF65-F5344CB8AC3E}">
        <p14:creationId xmlns:p14="http://schemas.microsoft.com/office/powerpoint/2010/main" val="2057846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727" y="570158"/>
            <a:ext cx="7524564" cy="1325563"/>
          </a:xfrm>
        </p:spPr>
        <p:txBody>
          <a:bodyPr/>
          <a:lstStyle/>
          <a:p>
            <a:r>
              <a:rPr lang="en-IN" dirty="0" smtClean="0"/>
              <a:t>Code</a:t>
            </a:r>
            <a:endParaRPr lang="en-IN" dirty="0"/>
          </a:p>
        </p:txBody>
      </p:sp>
      <p:sp>
        <p:nvSpPr>
          <p:cNvPr id="3" name="TextBox 2"/>
          <p:cNvSpPr txBox="1"/>
          <p:nvPr/>
        </p:nvSpPr>
        <p:spPr>
          <a:xfrm>
            <a:off x="2151089" y="1895721"/>
            <a:ext cx="7892321" cy="3323987"/>
          </a:xfrm>
          <a:prstGeom prst="rect">
            <a:avLst/>
          </a:prstGeom>
          <a:noFill/>
        </p:spPr>
        <p:txBody>
          <a:bodyPr wrap="square" rtlCol="0">
            <a:spAutoFit/>
          </a:bodyPr>
          <a:lstStyle/>
          <a:p>
            <a:r>
              <a:rPr lang="en-IN" sz="1600" dirty="0">
                <a:solidFill>
                  <a:srgbClr val="FF0000"/>
                </a:solidFill>
              </a:rPr>
              <a:t># problem statement </a:t>
            </a:r>
            <a:r>
              <a:rPr lang="en-IN" sz="1600" dirty="0" smtClean="0">
                <a:solidFill>
                  <a:srgbClr val="FF0000"/>
                </a:solidFill>
              </a:rPr>
              <a:t>7</a:t>
            </a:r>
          </a:p>
          <a:p>
            <a:endParaRPr lang="en-IN" sz="1600" dirty="0">
              <a:solidFill>
                <a:srgbClr val="FF0000"/>
              </a:solidFill>
            </a:endParaRPr>
          </a:p>
          <a:p>
            <a:r>
              <a:rPr lang="en-IN" sz="1600" dirty="0"/>
              <a:t>from </a:t>
            </a:r>
            <a:r>
              <a:rPr lang="en-IN" sz="1600" dirty="0" err="1"/>
              <a:t>sqlalchemy</a:t>
            </a:r>
            <a:r>
              <a:rPr lang="en-IN" sz="1600" dirty="0"/>
              <a:t> import </a:t>
            </a:r>
            <a:r>
              <a:rPr lang="en-IN" sz="1600" dirty="0" err="1"/>
              <a:t>create_engine</a:t>
            </a:r>
            <a:endParaRPr lang="en-IN" sz="1600" dirty="0"/>
          </a:p>
          <a:p>
            <a:r>
              <a:rPr lang="en-IN" sz="1600" dirty="0"/>
              <a:t/>
            </a:r>
            <a:br>
              <a:rPr lang="en-IN" sz="1600" dirty="0"/>
            </a:br>
            <a:r>
              <a:rPr lang="en-IN" sz="1600" dirty="0">
                <a:solidFill>
                  <a:srgbClr val="00B050"/>
                </a:solidFill>
              </a:rPr>
              <a:t># Example SQL ingestion</a:t>
            </a:r>
          </a:p>
          <a:p>
            <a:r>
              <a:rPr lang="en-IN" sz="1600" dirty="0">
                <a:solidFill>
                  <a:srgbClr val="00B050"/>
                </a:solidFill>
              </a:rPr>
              <a:t># Adjust the connection string as needed</a:t>
            </a:r>
          </a:p>
          <a:p>
            <a:r>
              <a:rPr lang="en-IN" sz="1600" dirty="0"/>
              <a:t>engine = </a:t>
            </a:r>
            <a:r>
              <a:rPr lang="en-IN" sz="1600" dirty="0" err="1"/>
              <a:t>create_engine</a:t>
            </a:r>
            <a:r>
              <a:rPr lang="en-IN" sz="1600" dirty="0"/>
              <a:t>('</a:t>
            </a:r>
            <a:r>
              <a:rPr lang="en-IN" sz="1600" dirty="0" err="1"/>
              <a:t>sqlite</a:t>
            </a:r>
            <a:r>
              <a:rPr lang="en-IN" sz="1600" dirty="0"/>
              <a:t>:///</a:t>
            </a:r>
            <a:r>
              <a:rPr lang="en-IN" sz="1600" dirty="0" err="1"/>
              <a:t>sales.db</a:t>
            </a:r>
            <a:r>
              <a:rPr lang="en-IN" sz="1600" dirty="0"/>
              <a:t>')  # Using SQLite for simplicity</a:t>
            </a:r>
          </a:p>
          <a:p>
            <a:r>
              <a:rPr lang="en-IN" sz="1600" dirty="0" err="1"/>
              <a:t>sales_df.to_sql</a:t>
            </a:r>
            <a:r>
              <a:rPr lang="en-IN" sz="1600" dirty="0"/>
              <a:t>('</a:t>
            </a:r>
            <a:r>
              <a:rPr lang="en-IN" sz="1600" dirty="0" err="1"/>
              <a:t>salesdata</a:t>
            </a:r>
            <a:r>
              <a:rPr lang="en-IN" sz="1600" dirty="0"/>
              <a:t>', engine, </a:t>
            </a:r>
            <a:r>
              <a:rPr lang="en-IN" sz="1600" dirty="0" err="1"/>
              <a:t>if_exists</a:t>
            </a:r>
            <a:r>
              <a:rPr lang="en-IN" sz="1600" dirty="0"/>
              <a:t>='replace', index=False)</a:t>
            </a:r>
          </a:p>
          <a:p>
            <a:r>
              <a:rPr lang="en-IN" sz="1600" dirty="0"/>
              <a:t/>
            </a:r>
            <a:br>
              <a:rPr lang="en-IN" sz="1600" dirty="0"/>
            </a:br>
            <a:r>
              <a:rPr lang="en-IN" sz="1600" dirty="0">
                <a:solidFill>
                  <a:srgbClr val="00B050"/>
                </a:solidFill>
              </a:rPr>
              <a:t># Verify the data was written</a:t>
            </a:r>
          </a:p>
          <a:p>
            <a:r>
              <a:rPr lang="en-IN" sz="1600" dirty="0" err="1"/>
              <a:t>query_result</a:t>
            </a:r>
            <a:r>
              <a:rPr lang="en-IN" sz="1600" dirty="0"/>
              <a:t> = </a:t>
            </a:r>
            <a:r>
              <a:rPr lang="en-IN" sz="1600" dirty="0" err="1"/>
              <a:t>pd.read_sql</a:t>
            </a:r>
            <a:r>
              <a:rPr lang="en-IN" sz="1600" dirty="0"/>
              <a:t>('SELECT * FROM </a:t>
            </a:r>
            <a:r>
              <a:rPr lang="en-IN" sz="1600" dirty="0" err="1"/>
              <a:t>salesdata</a:t>
            </a:r>
            <a:r>
              <a:rPr lang="en-IN" sz="1600" dirty="0"/>
              <a:t> LIMIT 5', engine)</a:t>
            </a:r>
          </a:p>
          <a:p>
            <a:r>
              <a:rPr lang="en-IN" sz="1600" dirty="0"/>
              <a:t>print(</a:t>
            </a:r>
            <a:r>
              <a:rPr lang="en-IN" sz="1600" dirty="0" err="1"/>
              <a:t>query_result</a:t>
            </a:r>
            <a:r>
              <a:rPr lang="en-IN" sz="1600" dirty="0"/>
              <a:t>)</a:t>
            </a:r>
          </a:p>
          <a:p>
            <a:endParaRPr lang="en-IN" dirty="0"/>
          </a:p>
        </p:txBody>
      </p:sp>
    </p:spTree>
    <p:extLst>
      <p:ext uri="{BB962C8B-B14F-4D97-AF65-F5344CB8AC3E}">
        <p14:creationId xmlns:p14="http://schemas.microsoft.com/office/powerpoint/2010/main" val="3077764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0643" y="645110"/>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381276" y="1709100"/>
            <a:ext cx="6605328" cy="4414382"/>
          </a:xfrm>
          <a:prstGeom prst="rect">
            <a:avLst/>
          </a:prstGeom>
        </p:spPr>
      </p:pic>
    </p:spTree>
    <p:extLst>
      <p:ext uri="{BB962C8B-B14F-4D97-AF65-F5344CB8AC3E}">
        <p14:creationId xmlns:p14="http://schemas.microsoft.com/office/powerpoint/2010/main" val="597786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5" y="1019864"/>
            <a:ext cx="10382937" cy="1325563"/>
          </a:xfrm>
        </p:spPr>
        <p:txBody>
          <a:bodyPr>
            <a:normAutofit fontScale="90000"/>
          </a:bodyPr>
          <a:lstStyle/>
          <a:p>
            <a:r>
              <a:rPr lang="en-IN" dirty="0" smtClean="0"/>
              <a:t>              Problem statement-8</a:t>
            </a:r>
            <a:br>
              <a:rPr lang="en-IN" dirty="0" smtClean="0"/>
            </a:br>
            <a:r>
              <a:rPr lang="en-IN" dirty="0" smtClean="0"/>
              <a:t/>
            </a:r>
            <a:br>
              <a:rPr lang="en-IN" dirty="0" smtClean="0"/>
            </a:br>
            <a:r>
              <a:rPr lang="en-US" sz="2000" b="1" dirty="0"/>
              <a:t>Optimize the ingestion pipeline for performance and storage efficiency. Document the optimization techniques used.</a:t>
            </a:r>
            <a:endParaRPr lang="en-IN" sz="2000" b="1" dirty="0"/>
          </a:p>
        </p:txBody>
      </p:sp>
      <p:sp>
        <p:nvSpPr>
          <p:cNvPr id="3" name="TextBox 2"/>
          <p:cNvSpPr txBox="1"/>
          <p:nvPr/>
        </p:nvSpPr>
        <p:spPr>
          <a:xfrm>
            <a:off x="2196059" y="3620125"/>
            <a:ext cx="8431967" cy="2462213"/>
          </a:xfrm>
          <a:prstGeom prst="rect">
            <a:avLst/>
          </a:prstGeom>
          <a:noFill/>
        </p:spPr>
        <p:txBody>
          <a:bodyPr wrap="square" rtlCol="0">
            <a:spAutoFit/>
          </a:bodyPr>
          <a:lstStyle/>
          <a:p>
            <a:r>
              <a:rPr lang="en-IN" sz="3200" b="1" dirty="0" smtClean="0"/>
              <a:t>DESCRIPTION</a:t>
            </a:r>
          </a:p>
          <a:p>
            <a:endParaRPr lang="en-IN" sz="3200" b="1" dirty="0" smtClean="0"/>
          </a:p>
          <a:p>
            <a:pPr marL="342900" indent="-342900">
              <a:buFont typeface="+mj-lt"/>
              <a:buAutoNum type="arabicPeriod"/>
            </a:pPr>
            <a:r>
              <a:rPr lang="en-IN" dirty="0" smtClean="0"/>
              <a:t>Identify </a:t>
            </a:r>
            <a:r>
              <a:rPr lang="en-IN" dirty="0"/>
              <a:t>bottlenecks in the ingestion pipeline and optimize code for faster </a:t>
            </a:r>
            <a:r>
              <a:rPr lang="en-IN" dirty="0" err="1"/>
              <a:t>execution.Implement</a:t>
            </a:r>
            <a:r>
              <a:rPr lang="en-IN" dirty="0"/>
              <a:t> techniques such as chunking, parallel processing, and compression to improve performance</a:t>
            </a:r>
            <a:r>
              <a:rPr lang="en-IN" dirty="0" smtClean="0"/>
              <a:t>.</a:t>
            </a:r>
          </a:p>
          <a:p>
            <a:pPr marL="342900" indent="-342900">
              <a:buFont typeface="+mj-lt"/>
              <a:buAutoNum type="arabicPeriod"/>
            </a:pPr>
            <a:r>
              <a:rPr lang="en-IN" dirty="0" smtClean="0"/>
              <a:t>Optimize </a:t>
            </a:r>
            <a:r>
              <a:rPr lang="en-IN" dirty="0"/>
              <a:t>data storage strategies to reduce storage space and enhance efficiency.</a:t>
            </a:r>
          </a:p>
        </p:txBody>
      </p:sp>
    </p:spTree>
    <p:extLst>
      <p:ext uri="{BB962C8B-B14F-4D97-AF65-F5344CB8AC3E}">
        <p14:creationId xmlns:p14="http://schemas.microsoft.com/office/powerpoint/2010/main" val="4103460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2243" y="630120"/>
            <a:ext cx="7524564" cy="1325563"/>
          </a:xfrm>
        </p:spPr>
        <p:txBody>
          <a:bodyPr/>
          <a:lstStyle/>
          <a:p>
            <a:r>
              <a:rPr lang="en-IN" dirty="0" smtClean="0"/>
              <a:t>Code</a:t>
            </a:r>
            <a:endParaRPr lang="en-IN" dirty="0"/>
          </a:p>
        </p:txBody>
      </p:sp>
      <p:sp>
        <p:nvSpPr>
          <p:cNvPr id="3" name="TextBox 2"/>
          <p:cNvSpPr txBox="1"/>
          <p:nvPr/>
        </p:nvSpPr>
        <p:spPr>
          <a:xfrm>
            <a:off x="2263515" y="1671403"/>
            <a:ext cx="8012242" cy="4308872"/>
          </a:xfrm>
          <a:prstGeom prst="rect">
            <a:avLst/>
          </a:prstGeom>
          <a:noFill/>
        </p:spPr>
        <p:txBody>
          <a:bodyPr wrap="square" rtlCol="0">
            <a:spAutoFit/>
          </a:bodyPr>
          <a:lstStyle/>
          <a:p>
            <a:r>
              <a:rPr lang="en-IN" sz="1600" dirty="0">
                <a:solidFill>
                  <a:srgbClr val="FF0000"/>
                </a:solidFill>
              </a:rPr>
              <a:t># problem statement </a:t>
            </a:r>
            <a:r>
              <a:rPr lang="en-IN" sz="1600" dirty="0" smtClean="0">
                <a:solidFill>
                  <a:srgbClr val="FF0000"/>
                </a:solidFill>
              </a:rPr>
              <a:t>8</a:t>
            </a:r>
          </a:p>
          <a:p>
            <a:endParaRPr lang="en-IN" sz="1600" dirty="0">
              <a:solidFill>
                <a:srgbClr val="FF0000"/>
              </a:solidFill>
            </a:endParaRPr>
          </a:p>
          <a:p>
            <a:r>
              <a:rPr lang="en-IN" sz="1600" dirty="0">
                <a:solidFill>
                  <a:srgbClr val="00B050"/>
                </a:solidFill>
              </a:rPr>
              <a:t># Example of chunking CSV </a:t>
            </a:r>
            <a:r>
              <a:rPr lang="en-IN" sz="1600" dirty="0" smtClean="0">
                <a:solidFill>
                  <a:srgbClr val="00B050"/>
                </a:solidFill>
              </a:rPr>
              <a:t>ingestion</a:t>
            </a:r>
          </a:p>
          <a:p>
            <a:endParaRPr lang="en-IN" sz="1600" dirty="0">
              <a:solidFill>
                <a:srgbClr val="00B050"/>
              </a:solidFill>
            </a:endParaRPr>
          </a:p>
          <a:p>
            <a:r>
              <a:rPr lang="en-IN" sz="1600" dirty="0" err="1"/>
              <a:t>chunk_size</a:t>
            </a:r>
            <a:r>
              <a:rPr lang="en-IN" sz="1600" dirty="0"/>
              <a:t> = 10000</a:t>
            </a:r>
          </a:p>
          <a:p>
            <a:r>
              <a:rPr lang="en-IN" sz="1600" dirty="0"/>
              <a:t>chunks = </a:t>
            </a:r>
            <a:r>
              <a:rPr lang="en-IN" sz="1600" dirty="0" err="1"/>
              <a:t>pd.read_csv</a:t>
            </a:r>
            <a:r>
              <a:rPr lang="en-IN" sz="1600" dirty="0"/>
              <a:t>('sales Data.csv', </a:t>
            </a:r>
            <a:r>
              <a:rPr lang="en-IN" sz="1600" dirty="0" err="1"/>
              <a:t>chunksize</a:t>
            </a:r>
            <a:r>
              <a:rPr lang="en-IN" sz="1600" dirty="0"/>
              <a:t>=</a:t>
            </a:r>
            <a:r>
              <a:rPr lang="en-IN" sz="1600" dirty="0" err="1"/>
              <a:t>chunk_size</a:t>
            </a:r>
            <a:r>
              <a:rPr lang="en-IN" sz="1600" dirty="0"/>
              <a:t>)</a:t>
            </a:r>
          </a:p>
          <a:p>
            <a:r>
              <a:rPr lang="en-IN" sz="1600" dirty="0"/>
              <a:t>for chunk in chunks:</a:t>
            </a:r>
          </a:p>
          <a:p>
            <a:r>
              <a:rPr lang="en-IN" sz="1600" dirty="0"/>
              <a:t>    </a:t>
            </a:r>
            <a:r>
              <a:rPr lang="en-IN" sz="1600" dirty="0" err="1"/>
              <a:t>chunk.to_sql</a:t>
            </a:r>
            <a:r>
              <a:rPr lang="en-IN" sz="1600" dirty="0"/>
              <a:t>('</a:t>
            </a:r>
            <a:r>
              <a:rPr lang="en-IN" sz="1600" dirty="0" err="1"/>
              <a:t>salesdata</a:t>
            </a:r>
            <a:r>
              <a:rPr lang="en-IN" sz="1600" dirty="0"/>
              <a:t>', engine, </a:t>
            </a:r>
            <a:r>
              <a:rPr lang="en-IN" sz="1600" dirty="0" err="1"/>
              <a:t>if_exists</a:t>
            </a:r>
            <a:r>
              <a:rPr lang="en-IN" sz="1600" dirty="0"/>
              <a:t>='append', index=False)</a:t>
            </a:r>
          </a:p>
          <a:p>
            <a:r>
              <a:rPr lang="en-IN" sz="1600" dirty="0"/>
              <a:t/>
            </a:r>
            <a:br>
              <a:rPr lang="en-IN" sz="1600" dirty="0"/>
            </a:br>
            <a:r>
              <a:rPr lang="en-IN" sz="1600" dirty="0">
                <a:solidFill>
                  <a:srgbClr val="00B050"/>
                </a:solidFill>
              </a:rPr>
              <a:t># Document optimization techniques:</a:t>
            </a:r>
          </a:p>
          <a:p>
            <a:r>
              <a:rPr lang="en-IN" sz="1600" dirty="0">
                <a:solidFill>
                  <a:srgbClr val="00B050"/>
                </a:solidFill>
              </a:rPr>
              <a:t># 1. Use chunking for large CSV files to avoid memory overload.</a:t>
            </a:r>
          </a:p>
          <a:p>
            <a:r>
              <a:rPr lang="en-IN" sz="1600" dirty="0">
                <a:solidFill>
                  <a:srgbClr val="00B050"/>
                </a:solidFill>
              </a:rPr>
              <a:t># 2. Use multiprocessing to parallelize API calls.</a:t>
            </a:r>
          </a:p>
          <a:p>
            <a:r>
              <a:rPr lang="en-IN" sz="1600" dirty="0">
                <a:solidFill>
                  <a:srgbClr val="00B050"/>
                </a:solidFill>
              </a:rPr>
              <a:t># 3. Optimize SQL queries to fetch only necessary columns and rows.</a:t>
            </a:r>
          </a:p>
          <a:p>
            <a:r>
              <a:rPr lang="en-IN" sz="1600" dirty="0">
                <a:solidFill>
                  <a:srgbClr val="00B050"/>
                </a:solidFill>
              </a:rPr>
              <a:t># 4. Compress data before storing in the data lake.</a:t>
            </a:r>
          </a:p>
          <a:p>
            <a:r>
              <a:rPr lang="en-IN" sz="1600" dirty="0">
                <a:solidFill>
                  <a:srgbClr val="00B050"/>
                </a:solidFill>
              </a:rPr>
              <a:t># 5. Use efficient data formats like Parquet for storage.</a:t>
            </a:r>
          </a:p>
          <a:p>
            <a:r>
              <a:rPr lang="en-IN" sz="1600" dirty="0">
                <a:solidFill>
                  <a:srgbClr val="00B050"/>
                </a:solidFill>
              </a:rPr>
              <a:t># 6. Implement indexing in the SQL database for faster queries.</a:t>
            </a:r>
          </a:p>
          <a:p>
            <a:endParaRPr lang="en-IN" dirty="0"/>
          </a:p>
        </p:txBody>
      </p:sp>
    </p:spTree>
    <p:extLst>
      <p:ext uri="{BB962C8B-B14F-4D97-AF65-F5344CB8AC3E}">
        <p14:creationId xmlns:p14="http://schemas.microsoft.com/office/powerpoint/2010/main" val="925515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266" y="1087320"/>
            <a:ext cx="9461042" cy="1325563"/>
          </a:xfrm>
        </p:spPr>
        <p:txBody>
          <a:bodyPr>
            <a:normAutofit fontScale="90000"/>
          </a:bodyPr>
          <a:lstStyle/>
          <a:p>
            <a:r>
              <a:rPr lang="en-IN" dirty="0" smtClean="0"/>
              <a:t>             Problem statement-9</a:t>
            </a:r>
            <a:br>
              <a:rPr lang="en-IN" dirty="0" smtClean="0"/>
            </a:br>
            <a:r>
              <a:rPr lang="en-IN" dirty="0" smtClean="0"/>
              <a:t/>
            </a:r>
            <a:br>
              <a:rPr lang="en-IN" dirty="0" smtClean="0"/>
            </a:br>
            <a:r>
              <a:rPr lang="en-US" sz="2000" b="1" dirty="0"/>
              <a:t>Calculate the average shipping duration for each location. What are the different locations available in the dataset? Create a bar plot to compare average shipping durations.</a:t>
            </a:r>
            <a:endParaRPr lang="en-IN" sz="2000" b="1" dirty="0"/>
          </a:p>
        </p:txBody>
      </p:sp>
      <p:sp>
        <p:nvSpPr>
          <p:cNvPr id="3" name="TextBox 2"/>
          <p:cNvSpPr txBox="1"/>
          <p:nvPr/>
        </p:nvSpPr>
        <p:spPr>
          <a:xfrm>
            <a:off x="2286000" y="3889948"/>
            <a:ext cx="8874177" cy="1908215"/>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Calculate </a:t>
            </a:r>
            <a:r>
              <a:rPr lang="en-US" dirty="0"/>
              <a:t>the average shipping duration for each unique location in the </a:t>
            </a:r>
            <a:r>
              <a:rPr lang="en-US" dirty="0" err="1"/>
              <a:t>dataset.Identify</a:t>
            </a:r>
            <a:r>
              <a:rPr lang="en-US" dirty="0"/>
              <a:t> the different locations available</a:t>
            </a:r>
            <a:r>
              <a:rPr lang="en-US" dirty="0" smtClean="0"/>
              <a:t>.</a:t>
            </a:r>
          </a:p>
          <a:p>
            <a:pPr marL="342900" indent="-342900">
              <a:buFont typeface="+mj-lt"/>
              <a:buAutoNum type="arabicPeriod"/>
            </a:pPr>
            <a:r>
              <a:rPr lang="en-US" dirty="0" smtClean="0"/>
              <a:t>Visualize </a:t>
            </a:r>
            <a:r>
              <a:rPr lang="en-US" dirty="0"/>
              <a:t>the average shipping durations using a bar plot for comparison.</a:t>
            </a:r>
            <a:endParaRPr lang="en-IN" dirty="0"/>
          </a:p>
        </p:txBody>
      </p:sp>
    </p:spTree>
    <p:extLst>
      <p:ext uri="{BB962C8B-B14F-4D97-AF65-F5344CB8AC3E}">
        <p14:creationId xmlns:p14="http://schemas.microsoft.com/office/powerpoint/2010/main" val="2701488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4432" y="487713"/>
            <a:ext cx="7524564" cy="1325563"/>
          </a:xfrm>
        </p:spPr>
        <p:txBody>
          <a:bodyPr/>
          <a:lstStyle/>
          <a:p>
            <a:r>
              <a:rPr lang="en-IN" dirty="0" smtClean="0"/>
              <a:t>Code</a:t>
            </a:r>
            <a:endParaRPr lang="en-IN" dirty="0"/>
          </a:p>
        </p:txBody>
      </p:sp>
      <p:sp>
        <p:nvSpPr>
          <p:cNvPr id="3" name="TextBox 2"/>
          <p:cNvSpPr txBox="1"/>
          <p:nvPr/>
        </p:nvSpPr>
        <p:spPr>
          <a:xfrm>
            <a:off x="2121108" y="1813276"/>
            <a:ext cx="9398832" cy="3323987"/>
          </a:xfrm>
          <a:prstGeom prst="rect">
            <a:avLst/>
          </a:prstGeom>
          <a:noFill/>
        </p:spPr>
        <p:txBody>
          <a:bodyPr wrap="square" rtlCol="0">
            <a:spAutoFit/>
          </a:bodyPr>
          <a:lstStyle/>
          <a:p>
            <a:r>
              <a:rPr lang="en-IN" sz="1600" dirty="0">
                <a:solidFill>
                  <a:srgbClr val="00B050"/>
                </a:solidFill>
              </a:rPr>
              <a:t># problem statement </a:t>
            </a:r>
            <a:r>
              <a:rPr lang="en-IN" sz="1600" dirty="0" smtClean="0">
                <a:solidFill>
                  <a:srgbClr val="00B050"/>
                </a:solidFill>
              </a:rPr>
              <a:t>9</a:t>
            </a:r>
          </a:p>
          <a:p>
            <a:endParaRPr lang="en-IN" sz="1600" dirty="0">
              <a:solidFill>
                <a:srgbClr val="00B050"/>
              </a:solidFill>
            </a:endParaRPr>
          </a:p>
          <a:p>
            <a:r>
              <a:rPr lang="en-IN" sz="1600" dirty="0">
                <a:solidFill>
                  <a:srgbClr val="FF0000"/>
                </a:solidFill>
              </a:rPr>
              <a:t># Average shipping duration per </a:t>
            </a:r>
            <a:r>
              <a:rPr lang="en-IN" sz="1600" dirty="0" smtClean="0">
                <a:solidFill>
                  <a:srgbClr val="FF0000"/>
                </a:solidFill>
              </a:rPr>
              <a:t>location</a:t>
            </a:r>
          </a:p>
          <a:p>
            <a:endParaRPr lang="en-IN" sz="1600" dirty="0">
              <a:solidFill>
                <a:srgbClr val="FF0000"/>
              </a:solidFill>
            </a:endParaRPr>
          </a:p>
          <a:p>
            <a:r>
              <a:rPr lang="en-IN" sz="1600" dirty="0" err="1"/>
              <a:t>avg_shipping_duration_per_location</a:t>
            </a:r>
            <a:r>
              <a:rPr lang="en-IN" sz="1600" dirty="0"/>
              <a:t> = </a:t>
            </a:r>
            <a:r>
              <a:rPr lang="en-IN" sz="1600" dirty="0" err="1"/>
              <a:t>sales_df.groupby</a:t>
            </a:r>
            <a:r>
              <a:rPr lang="en-IN" sz="1600" dirty="0"/>
              <a:t>('Location')['</a:t>
            </a:r>
            <a:r>
              <a:rPr lang="en-IN" sz="1600" dirty="0" err="1"/>
              <a:t>ShippingDuration</a:t>
            </a:r>
            <a:r>
              <a:rPr lang="en-IN" sz="1600" dirty="0"/>
              <a:t>'].mean()</a:t>
            </a:r>
          </a:p>
          <a:p>
            <a:r>
              <a:rPr lang="en-IN" sz="1600" dirty="0" err="1"/>
              <a:t>plt.figure</a:t>
            </a:r>
            <a:r>
              <a:rPr lang="en-IN" sz="1600" dirty="0"/>
              <a:t>(</a:t>
            </a:r>
            <a:r>
              <a:rPr lang="en-IN" sz="1600" dirty="0" err="1"/>
              <a:t>figsize</a:t>
            </a:r>
            <a:r>
              <a:rPr lang="en-IN" sz="1600" dirty="0"/>
              <a:t>=(10, 6))</a:t>
            </a:r>
          </a:p>
          <a:p>
            <a:r>
              <a:rPr lang="en-IN" sz="1600" dirty="0" err="1"/>
              <a:t>avg_shipping_duration_per_location.plot</a:t>
            </a:r>
            <a:r>
              <a:rPr lang="en-IN" sz="1600" dirty="0"/>
              <a:t>(kind='bar')</a:t>
            </a:r>
          </a:p>
          <a:p>
            <a:r>
              <a:rPr lang="en-IN" sz="1600" dirty="0" err="1"/>
              <a:t>plt.title</a:t>
            </a:r>
            <a:r>
              <a:rPr lang="en-IN" sz="1600" dirty="0"/>
              <a:t>('Average Shipping Duration by Location')</a:t>
            </a:r>
          </a:p>
          <a:p>
            <a:r>
              <a:rPr lang="en-IN" sz="1600" dirty="0" err="1"/>
              <a:t>plt.ylabel</a:t>
            </a:r>
            <a:r>
              <a:rPr lang="en-IN" sz="1600" dirty="0"/>
              <a:t>('Average Shipping Duration (days)')</a:t>
            </a:r>
          </a:p>
          <a:p>
            <a:r>
              <a:rPr lang="en-IN" sz="1600" dirty="0" err="1"/>
              <a:t>plt.show</a:t>
            </a:r>
            <a:r>
              <a:rPr lang="en-IN" sz="1600" dirty="0"/>
              <a:t>()</a:t>
            </a:r>
          </a:p>
          <a:p>
            <a:r>
              <a:rPr lang="en-IN" sz="1600" dirty="0"/>
              <a:t/>
            </a:r>
            <a:br>
              <a:rPr lang="en-IN" sz="1600" dirty="0"/>
            </a:br>
            <a:r>
              <a:rPr lang="en-IN" sz="1600" dirty="0"/>
              <a:t>print("Average Shipping Duration per Location:\n", </a:t>
            </a:r>
            <a:r>
              <a:rPr lang="en-IN" sz="1600" dirty="0" err="1"/>
              <a:t>avg_shipping_duration_per_location</a:t>
            </a:r>
            <a:r>
              <a:rPr lang="en-IN" sz="1600" dirty="0"/>
              <a:t>)</a:t>
            </a:r>
          </a:p>
          <a:p>
            <a:endParaRPr lang="en-IN" dirty="0"/>
          </a:p>
        </p:txBody>
      </p:sp>
    </p:spTree>
    <p:extLst>
      <p:ext uri="{BB962C8B-B14F-4D97-AF65-F5344CB8AC3E}">
        <p14:creationId xmlns:p14="http://schemas.microsoft.com/office/powerpoint/2010/main" val="2545631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000" y="585149"/>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700732" y="1784521"/>
            <a:ext cx="6520713" cy="4368942"/>
          </a:xfrm>
          <a:prstGeom prst="rect">
            <a:avLst/>
          </a:prstGeom>
        </p:spPr>
      </p:pic>
    </p:spTree>
    <p:extLst>
      <p:ext uri="{BB962C8B-B14F-4D97-AF65-F5344CB8AC3E}">
        <p14:creationId xmlns:p14="http://schemas.microsoft.com/office/powerpoint/2010/main" val="138024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smtClean="0"/>
              <a:t>Problem Statement-1</a:t>
            </a:r>
            <a:endParaRPr lang="en-IN" dirty="0"/>
          </a:p>
        </p:txBody>
      </p:sp>
      <p:sp>
        <p:nvSpPr>
          <p:cNvPr id="3" name="TextBox 2"/>
          <p:cNvSpPr txBox="1"/>
          <p:nvPr/>
        </p:nvSpPr>
        <p:spPr>
          <a:xfrm>
            <a:off x="1379095" y="1896256"/>
            <a:ext cx="9271416" cy="1200329"/>
          </a:xfrm>
          <a:prstGeom prst="rect">
            <a:avLst/>
          </a:prstGeom>
          <a:noFill/>
        </p:spPr>
        <p:txBody>
          <a:bodyPr wrap="square" rtlCol="0">
            <a:spAutoFit/>
          </a:bodyPr>
          <a:lstStyle/>
          <a:p>
            <a:r>
              <a:rPr lang="en-US" b="1" dirty="0"/>
              <a:t>How is the distribution of Purchase amounts across different product categories? What is the average purchase amount for each product category? Visualize the same using plots. Which product category has the highest and the lowest purchase amounts?</a:t>
            </a:r>
            <a:endParaRPr lang="en-IN" b="1" dirty="0"/>
          </a:p>
        </p:txBody>
      </p:sp>
      <p:sp>
        <p:nvSpPr>
          <p:cNvPr id="4" name="TextBox 3"/>
          <p:cNvSpPr txBox="1"/>
          <p:nvPr/>
        </p:nvSpPr>
        <p:spPr>
          <a:xfrm>
            <a:off x="2176402" y="3403883"/>
            <a:ext cx="9271416" cy="2923877"/>
          </a:xfrm>
          <a:prstGeom prst="rect">
            <a:avLst/>
          </a:prstGeom>
          <a:noFill/>
        </p:spPr>
        <p:txBody>
          <a:bodyPr wrap="square" rtlCol="0">
            <a:spAutoFit/>
          </a:bodyPr>
          <a:lstStyle/>
          <a:p>
            <a:r>
              <a:rPr lang="en-IN" sz="3200" b="1" dirty="0" smtClean="0"/>
              <a:t>DESCRIPTION</a:t>
            </a:r>
          </a:p>
          <a:p>
            <a:endParaRPr lang="en-IN" sz="3200" b="1" dirty="0" smtClean="0"/>
          </a:p>
          <a:p>
            <a:pPr marL="457200" indent="-457200">
              <a:buFont typeface="+mj-lt"/>
              <a:buAutoNum type="arabicPeriod"/>
            </a:pPr>
            <a:r>
              <a:rPr lang="en-US" sz="2000" dirty="0"/>
              <a:t>we need to analyze the distribution of purchase amounts across different product categories, calculate the average purchase amount for each category, and visualize these findings using plots</a:t>
            </a:r>
            <a:r>
              <a:rPr lang="en-US" sz="2000" dirty="0" smtClean="0"/>
              <a:t>.</a:t>
            </a:r>
          </a:p>
          <a:p>
            <a:pPr marL="457200" indent="-457200">
              <a:buFont typeface="+mj-lt"/>
              <a:buAutoNum type="arabicPeriod"/>
            </a:pPr>
            <a:r>
              <a:rPr lang="en-US" sz="2000" dirty="0" smtClean="0"/>
              <a:t>This </a:t>
            </a:r>
            <a:r>
              <a:rPr lang="en-US" sz="2000" dirty="0"/>
              <a:t>approach, you can effectively analyze and visualize the distribution of purchase amounts across different product categories, providing valuable insights for business decisions.</a:t>
            </a:r>
            <a:endParaRPr lang="en-IN" sz="2000" dirty="0"/>
          </a:p>
        </p:txBody>
      </p:sp>
    </p:spTree>
    <p:extLst>
      <p:ext uri="{BB962C8B-B14F-4D97-AF65-F5344CB8AC3E}">
        <p14:creationId xmlns:p14="http://schemas.microsoft.com/office/powerpoint/2010/main" val="107490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462" y="1072330"/>
            <a:ext cx="9401082" cy="1325563"/>
          </a:xfrm>
        </p:spPr>
        <p:txBody>
          <a:bodyPr>
            <a:normAutofit fontScale="90000"/>
          </a:bodyPr>
          <a:lstStyle/>
          <a:p>
            <a:r>
              <a:rPr lang="en-IN" dirty="0" smtClean="0"/>
              <a:t>             Problem statement-10</a:t>
            </a:r>
            <a:br>
              <a:rPr lang="en-IN" dirty="0" smtClean="0"/>
            </a:br>
            <a:r>
              <a:rPr lang="en-IN" dirty="0"/>
              <a:t/>
            </a:r>
            <a:br>
              <a:rPr lang="en-IN" dirty="0"/>
            </a:br>
            <a:r>
              <a:rPr lang="en-US" sz="2000" b="1" dirty="0"/>
              <a:t>What is the return rate for each product category? Calculate the percentage of purchases returned and visualize the findings.</a:t>
            </a:r>
            <a:endParaRPr lang="en-IN" sz="2000" b="1" dirty="0"/>
          </a:p>
        </p:txBody>
      </p:sp>
      <p:sp>
        <p:nvSpPr>
          <p:cNvPr id="3" name="TextBox 2"/>
          <p:cNvSpPr txBox="1"/>
          <p:nvPr/>
        </p:nvSpPr>
        <p:spPr>
          <a:xfrm>
            <a:off x="2241030" y="3987383"/>
            <a:ext cx="8454452" cy="2185214"/>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a:t>Compute the return rate (percentage of purchases returned) for each product category</a:t>
            </a:r>
            <a:r>
              <a:rPr lang="en-US" dirty="0" smtClean="0"/>
              <a:t>.</a:t>
            </a:r>
          </a:p>
          <a:p>
            <a:pPr marL="342900" indent="-342900">
              <a:buFont typeface="+mj-lt"/>
              <a:buAutoNum type="arabicPeriod"/>
            </a:pPr>
            <a:r>
              <a:rPr lang="en-US" dirty="0" smtClean="0"/>
              <a:t>Visualize </a:t>
            </a:r>
            <a:r>
              <a:rPr lang="en-US" dirty="0"/>
              <a:t>the return rates to identify categories with higher return rates.</a:t>
            </a:r>
          </a:p>
          <a:p>
            <a:endParaRPr lang="en-IN" dirty="0"/>
          </a:p>
        </p:txBody>
      </p:sp>
    </p:spTree>
    <p:extLst>
      <p:ext uri="{BB962C8B-B14F-4D97-AF65-F5344CB8AC3E}">
        <p14:creationId xmlns:p14="http://schemas.microsoft.com/office/powerpoint/2010/main" val="1651781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436" y="570159"/>
            <a:ext cx="7524564" cy="1325563"/>
          </a:xfrm>
        </p:spPr>
        <p:txBody>
          <a:bodyPr/>
          <a:lstStyle/>
          <a:p>
            <a:r>
              <a:rPr lang="en-IN" dirty="0" smtClean="0"/>
              <a:t>Code</a:t>
            </a:r>
            <a:endParaRPr lang="en-IN" dirty="0"/>
          </a:p>
        </p:txBody>
      </p:sp>
      <p:sp>
        <p:nvSpPr>
          <p:cNvPr id="3" name="TextBox 2"/>
          <p:cNvSpPr txBox="1"/>
          <p:nvPr/>
        </p:nvSpPr>
        <p:spPr>
          <a:xfrm>
            <a:off x="2188564" y="1895722"/>
            <a:ext cx="10830393" cy="3416320"/>
          </a:xfrm>
          <a:prstGeom prst="rect">
            <a:avLst/>
          </a:prstGeom>
          <a:noFill/>
        </p:spPr>
        <p:txBody>
          <a:bodyPr wrap="square" rtlCol="0">
            <a:spAutoFit/>
          </a:bodyPr>
          <a:lstStyle/>
          <a:p>
            <a:r>
              <a:rPr lang="en-IN" dirty="0">
                <a:solidFill>
                  <a:srgbClr val="FF0000"/>
                </a:solidFill>
              </a:rPr>
              <a:t># problem statement </a:t>
            </a:r>
            <a:r>
              <a:rPr lang="en-IN" dirty="0" smtClean="0">
                <a:solidFill>
                  <a:srgbClr val="FF0000"/>
                </a:solidFill>
              </a:rPr>
              <a:t>10</a:t>
            </a:r>
          </a:p>
          <a:p>
            <a:endParaRPr lang="en-IN" dirty="0">
              <a:solidFill>
                <a:srgbClr val="FF0000"/>
              </a:solidFill>
            </a:endParaRPr>
          </a:p>
          <a:p>
            <a:r>
              <a:rPr lang="en-IN" dirty="0">
                <a:solidFill>
                  <a:srgbClr val="00B050"/>
                </a:solidFill>
              </a:rPr>
              <a:t># Return rate per product category</a:t>
            </a:r>
          </a:p>
          <a:p>
            <a:r>
              <a:rPr lang="en-IN" dirty="0" err="1"/>
              <a:t>return_rate_per_category</a:t>
            </a:r>
            <a:r>
              <a:rPr lang="en-IN" dirty="0"/>
              <a:t> = </a:t>
            </a:r>
            <a:r>
              <a:rPr lang="en-IN" dirty="0" err="1"/>
              <a:t>sales_df.groupby</a:t>
            </a:r>
            <a:r>
              <a:rPr lang="en-IN" dirty="0"/>
              <a:t>('</a:t>
            </a:r>
            <a:r>
              <a:rPr lang="en-IN" dirty="0" err="1"/>
              <a:t>ProductCategory</a:t>
            </a:r>
            <a:r>
              <a:rPr lang="en-IN" dirty="0"/>
              <a:t>')['</a:t>
            </a:r>
            <a:r>
              <a:rPr lang="en-IN" dirty="0" err="1"/>
              <a:t>IsReturned</a:t>
            </a:r>
            <a:r>
              <a:rPr lang="en-IN" dirty="0"/>
              <a:t>'].mean() * 100</a:t>
            </a:r>
          </a:p>
          <a:p>
            <a:r>
              <a:rPr lang="en-IN" dirty="0" err="1"/>
              <a:t>plt.figure</a:t>
            </a:r>
            <a:r>
              <a:rPr lang="en-IN" dirty="0"/>
              <a:t>(</a:t>
            </a:r>
            <a:r>
              <a:rPr lang="en-IN" dirty="0" err="1"/>
              <a:t>figsize</a:t>
            </a:r>
            <a:r>
              <a:rPr lang="en-IN" dirty="0"/>
              <a:t>=(10, 6))</a:t>
            </a:r>
          </a:p>
          <a:p>
            <a:r>
              <a:rPr lang="en-IN" dirty="0" err="1"/>
              <a:t>return_rate_per_category.plot</a:t>
            </a:r>
            <a:r>
              <a:rPr lang="en-IN" dirty="0"/>
              <a:t>(kind='bar')</a:t>
            </a:r>
          </a:p>
          <a:p>
            <a:r>
              <a:rPr lang="en-IN" dirty="0" err="1"/>
              <a:t>plt.title</a:t>
            </a:r>
            <a:r>
              <a:rPr lang="en-IN" dirty="0"/>
              <a:t>('Return Rate by Product Category')</a:t>
            </a:r>
          </a:p>
          <a:p>
            <a:r>
              <a:rPr lang="en-IN" dirty="0" err="1"/>
              <a:t>plt.ylabel</a:t>
            </a:r>
            <a:r>
              <a:rPr lang="en-IN" dirty="0"/>
              <a:t>('Return Rate (%)')</a:t>
            </a:r>
          </a:p>
          <a:p>
            <a:r>
              <a:rPr lang="en-IN" dirty="0" err="1"/>
              <a:t>plt.show</a:t>
            </a:r>
            <a:r>
              <a:rPr lang="en-IN" dirty="0"/>
              <a:t>()</a:t>
            </a:r>
          </a:p>
          <a:p>
            <a:r>
              <a:rPr lang="en-IN" dirty="0"/>
              <a:t/>
            </a:r>
            <a:br>
              <a:rPr lang="en-IN" dirty="0"/>
            </a:br>
            <a:r>
              <a:rPr lang="en-IN" dirty="0"/>
              <a:t>print("Return Rate per Product Category:\n", </a:t>
            </a:r>
            <a:r>
              <a:rPr lang="en-IN" dirty="0" err="1"/>
              <a:t>return_rate_per_category</a:t>
            </a:r>
            <a:r>
              <a:rPr lang="en-IN" dirty="0"/>
              <a:t>)</a:t>
            </a:r>
          </a:p>
          <a:p>
            <a:endParaRPr lang="en-IN" dirty="0"/>
          </a:p>
        </p:txBody>
      </p:sp>
    </p:spTree>
    <p:extLst>
      <p:ext uri="{BB962C8B-B14F-4D97-AF65-F5344CB8AC3E}">
        <p14:creationId xmlns:p14="http://schemas.microsoft.com/office/powerpoint/2010/main" val="4061226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7823" y="630120"/>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402850" y="1761344"/>
            <a:ext cx="7543124" cy="4457193"/>
          </a:xfrm>
          <a:prstGeom prst="rect">
            <a:avLst/>
          </a:prstGeom>
        </p:spPr>
      </p:pic>
    </p:spTree>
    <p:extLst>
      <p:ext uri="{BB962C8B-B14F-4D97-AF65-F5344CB8AC3E}">
        <p14:creationId xmlns:p14="http://schemas.microsoft.com/office/powerpoint/2010/main" val="1052108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551" y="1139786"/>
            <a:ext cx="9558479" cy="1325563"/>
          </a:xfrm>
        </p:spPr>
        <p:txBody>
          <a:bodyPr>
            <a:normAutofit fontScale="90000"/>
          </a:bodyPr>
          <a:lstStyle/>
          <a:p>
            <a:r>
              <a:rPr lang="en-IN" dirty="0" smtClean="0"/>
              <a:t>               Problem statement-11</a:t>
            </a:r>
            <a:br>
              <a:rPr lang="en-IN" dirty="0" smtClean="0"/>
            </a:br>
            <a:r>
              <a:rPr lang="en-IN" dirty="0" smtClean="0"/>
              <a:t/>
            </a:r>
            <a:br>
              <a:rPr lang="en-IN" dirty="0" smtClean="0"/>
            </a:br>
            <a:r>
              <a:rPr lang="en-US" sz="2000" b="1" dirty="0"/>
              <a:t>Analyze purchase amounts for male and female customers. Perform a statistical test to determine if there's a significant difference between the two groups.</a:t>
            </a:r>
            <a:endParaRPr lang="en-IN" sz="2000" b="1" dirty="0"/>
          </a:p>
        </p:txBody>
      </p:sp>
      <p:sp>
        <p:nvSpPr>
          <p:cNvPr id="3" name="TextBox 2"/>
          <p:cNvSpPr txBox="1"/>
          <p:nvPr/>
        </p:nvSpPr>
        <p:spPr>
          <a:xfrm>
            <a:off x="2196059" y="3807502"/>
            <a:ext cx="8469443" cy="2462213"/>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Calculate </a:t>
            </a:r>
            <a:r>
              <a:rPr lang="en-US" dirty="0"/>
              <a:t>the purchase amounts for male and female customers separately</a:t>
            </a:r>
            <a:r>
              <a:rPr lang="en-US" dirty="0" smtClean="0"/>
              <a:t>.</a:t>
            </a:r>
          </a:p>
          <a:p>
            <a:pPr marL="342900" indent="-342900">
              <a:buFont typeface="+mj-lt"/>
              <a:buAutoNum type="arabicPeriod"/>
            </a:pPr>
            <a:r>
              <a:rPr lang="en-US" dirty="0" smtClean="0"/>
              <a:t>Perform </a:t>
            </a:r>
            <a:r>
              <a:rPr lang="en-US" dirty="0"/>
              <a:t>a statistical test (e.g., t-test) to compare the purchase amounts between the two groups</a:t>
            </a:r>
            <a:r>
              <a:rPr lang="en-US" dirty="0" smtClean="0"/>
              <a:t>.</a:t>
            </a:r>
          </a:p>
          <a:p>
            <a:pPr marL="342900" indent="-342900">
              <a:buFont typeface="+mj-lt"/>
              <a:buAutoNum type="arabicPeriod"/>
            </a:pPr>
            <a:r>
              <a:rPr lang="en-US" dirty="0" smtClean="0"/>
              <a:t>Determine </a:t>
            </a:r>
            <a:r>
              <a:rPr lang="en-US" dirty="0"/>
              <a:t>if there is a significant difference in purchase amounts based on gender.</a:t>
            </a:r>
            <a:endParaRPr lang="en-IN" dirty="0"/>
          </a:p>
        </p:txBody>
      </p:sp>
    </p:spTree>
    <p:extLst>
      <p:ext uri="{BB962C8B-B14F-4D97-AF65-F5344CB8AC3E}">
        <p14:creationId xmlns:p14="http://schemas.microsoft.com/office/powerpoint/2010/main" val="2803559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7016" y="555169"/>
            <a:ext cx="7524564" cy="1325563"/>
          </a:xfrm>
        </p:spPr>
        <p:txBody>
          <a:bodyPr/>
          <a:lstStyle/>
          <a:p>
            <a:r>
              <a:rPr lang="en-IN" dirty="0" smtClean="0"/>
              <a:t>Code</a:t>
            </a:r>
            <a:endParaRPr lang="en-IN" dirty="0"/>
          </a:p>
        </p:txBody>
      </p:sp>
      <p:sp>
        <p:nvSpPr>
          <p:cNvPr id="3" name="TextBox 2"/>
          <p:cNvSpPr txBox="1"/>
          <p:nvPr/>
        </p:nvSpPr>
        <p:spPr>
          <a:xfrm>
            <a:off x="2375941" y="1596452"/>
            <a:ext cx="9473784" cy="4247317"/>
          </a:xfrm>
          <a:prstGeom prst="rect">
            <a:avLst/>
          </a:prstGeom>
          <a:noFill/>
        </p:spPr>
        <p:txBody>
          <a:bodyPr wrap="square" rtlCol="0">
            <a:spAutoFit/>
          </a:bodyPr>
          <a:lstStyle/>
          <a:p>
            <a:r>
              <a:rPr lang="en-IN" dirty="0">
                <a:solidFill>
                  <a:srgbClr val="FF0000"/>
                </a:solidFill>
              </a:rPr>
              <a:t># problem statement 11</a:t>
            </a:r>
          </a:p>
          <a:p>
            <a:r>
              <a:rPr lang="en-IN" dirty="0"/>
              <a:t>from </a:t>
            </a:r>
            <a:r>
              <a:rPr lang="en-IN" dirty="0" err="1"/>
              <a:t>scipy.stats</a:t>
            </a:r>
            <a:r>
              <a:rPr lang="en-IN" dirty="0"/>
              <a:t> import </a:t>
            </a:r>
            <a:r>
              <a:rPr lang="en-IN" dirty="0" err="1"/>
              <a:t>ttest_ind</a:t>
            </a:r>
            <a:endParaRPr lang="en-IN" dirty="0"/>
          </a:p>
          <a:p>
            <a:r>
              <a:rPr lang="en-IN" dirty="0"/>
              <a:t/>
            </a:r>
            <a:br>
              <a:rPr lang="en-IN" dirty="0"/>
            </a:br>
            <a:r>
              <a:rPr lang="en-IN" dirty="0">
                <a:solidFill>
                  <a:srgbClr val="00B050"/>
                </a:solidFill>
              </a:rPr>
              <a:t># </a:t>
            </a:r>
            <a:r>
              <a:rPr lang="en-IN" dirty="0" err="1">
                <a:solidFill>
                  <a:srgbClr val="00B050"/>
                </a:solidFill>
              </a:rPr>
              <a:t>Barplot</a:t>
            </a:r>
            <a:r>
              <a:rPr lang="en-IN" dirty="0">
                <a:solidFill>
                  <a:srgbClr val="00B050"/>
                </a:solidFill>
              </a:rPr>
              <a:t> for purchase amounts by gender</a:t>
            </a:r>
          </a:p>
          <a:p>
            <a:r>
              <a:rPr lang="en-IN" dirty="0" err="1"/>
              <a:t>plt.figure</a:t>
            </a:r>
            <a:r>
              <a:rPr lang="en-IN" dirty="0"/>
              <a:t>(</a:t>
            </a:r>
            <a:r>
              <a:rPr lang="en-IN" dirty="0" err="1"/>
              <a:t>figsize</a:t>
            </a:r>
            <a:r>
              <a:rPr lang="en-IN" dirty="0"/>
              <a:t>=(10, 6))</a:t>
            </a:r>
          </a:p>
          <a:p>
            <a:r>
              <a:rPr lang="en-IN" dirty="0" err="1"/>
              <a:t>sns.barplot</a:t>
            </a:r>
            <a:r>
              <a:rPr lang="en-IN" dirty="0"/>
              <a:t>(x='Gender', y='</a:t>
            </a:r>
            <a:r>
              <a:rPr lang="en-IN" dirty="0" err="1"/>
              <a:t>PurchaseAmount</a:t>
            </a:r>
            <a:r>
              <a:rPr lang="en-IN" dirty="0"/>
              <a:t>', data=</a:t>
            </a:r>
            <a:r>
              <a:rPr lang="en-IN" dirty="0" err="1"/>
              <a:t>sales_df</a:t>
            </a:r>
            <a:r>
              <a:rPr lang="en-IN" dirty="0"/>
              <a:t>)</a:t>
            </a:r>
          </a:p>
          <a:p>
            <a:r>
              <a:rPr lang="en-IN" dirty="0" err="1"/>
              <a:t>plt.title</a:t>
            </a:r>
            <a:r>
              <a:rPr lang="en-IN" dirty="0"/>
              <a:t>('Purchase Amounts by Gender')</a:t>
            </a:r>
          </a:p>
          <a:p>
            <a:r>
              <a:rPr lang="en-IN" dirty="0" err="1"/>
              <a:t>plt.show</a:t>
            </a:r>
            <a:r>
              <a:rPr lang="en-IN" dirty="0"/>
              <a:t>()</a:t>
            </a:r>
          </a:p>
          <a:p>
            <a:r>
              <a:rPr lang="en-IN" dirty="0"/>
              <a:t/>
            </a:r>
            <a:br>
              <a:rPr lang="en-IN" dirty="0"/>
            </a:br>
            <a:r>
              <a:rPr lang="en-IN" dirty="0">
                <a:solidFill>
                  <a:srgbClr val="00B050"/>
                </a:solidFill>
              </a:rPr>
              <a:t># Statistical test (t-test)</a:t>
            </a:r>
          </a:p>
          <a:p>
            <a:r>
              <a:rPr lang="en-IN" dirty="0" err="1"/>
              <a:t>male_purchase</a:t>
            </a:r>
            <a:r>
              <a:rPr lang="en-IN" dirty="0"/>
              <a:t> = </a:t>
            </a:r>
            <a:r>
              <a:rPr lang="en-IN" dirty="0" err="1"/>
              <a:t>sales_df</a:t>
            </a:r>
            <a:r>
              <a:rPr lang="en-IN" dirty="0"/>
              <a:t>[</a:t>
            </a:r>
            <a:r>
              <a:rPr lang="en-IN" dirty="0" err="1"/>
              <a:t>sales_df</a:t>
            </a:r>
            <a:r>
              <a:rPr lang="en-IN" dirty="0"/>
              <a:t>['Gender'] == 'Male']['</a:t>
            </a:r>
            <a:r>
              <a:rPr lang="en-IN" dirty="0" err="1"/>
              <a:t>PurchaseAmount</a:t>
            </a:r>
            <a:r>
              <a:rPr lang="en-IN" dirty="0"/>
              <a:t>']</a:t>
            </a:r>
          </a:p>
          <a:p>
            <a:r>
              <a:rPr lang="en-IN" dirty="0" err="1"/>
              <a:t>female_purchase</a:t>
            </a:r>
            <a:r>
              <a:rPr lang="en-IN" dirty="0"/>
              <a:t> = </a:t>
            </a:r>
            <a:r>
              <a:rPr lang="en-IN" dirty="0" err="1"/>
              <a:t>sales_df</a:t>
            </a:r>
            <a:r>
              <a:rPr lang="en-IN" dirty="0"/>
              <a:t>[</a:t>
            </a:r>
            <a:r>
              <a:rPr lang="en-IN" dirty="0" err="1"/>
              <a:t>sales_df</a:t>
            </a:r>
            <a:r>
              <a:rPr lang="en-IN" dirty="0"/>
              <a:t>['Gender'] == 'Female']['</a:t>
            </a:r>
            <a:r>
              <a:rPr lang="en-IN" dirty="0" err="1"/>
              <a:t>PurchaseAmount</a:t>
            </a:r>
            <a:r>
              <a:rPr lang="en-IN" dirty="0"/>
              <a:t>']</a:t>
            </a:r>
          </a:p>
          <a:p>
            <a:r>
              <a:rPr lang="en-IN" dirty="0" err="1"/>
              <a:t>t_stat</a:t>
            </a:r>
            <a:r>
              <a:rPr lang="en-IN" dirty="0"/>
              <a:t>, </a:t>
            </a:r>
            <a:r>
              <a:rPr lang="en-IN" dirty="0" err="1"/>
              <a:t>p_value</a:t>
            </a:r>
            <a:r>
              <a:rPr lang="en-IN" dirty="0"/>
              <a:t> = </a:t>
            </a:r>
            <a:r>
              <a:rPr lang="en-IN" dirty="0" err="1"/>
              <a:t>ttest_ind</a:t>
            </a:r>
            <a:r>
              <a:rPr lang="en-IN" dirty="0"/>
              <a:t>(</a:t>
            </a:r>
            <a:r>
              <a:rPr lang="en-IN" dirty="0" err="1"/>
              <a:t>male_purchase</a:t>
            </a:r>
            <a:r>
              <a:rPr lang="en-IN" dirty="0"/>
              <a:t>, </a:t>
            </a:r>
            <a:r>
              <a:rPr lang="en-IN" dirty="0" err="1"/>
              <a:t>female_purchase</a:t>
            </a:r>
            <a:r>
              <a:rPr lang="en-IN" dirty="0"/>
              <a:t>)</a:t>
            </a:r>
          </a:p>
          <a:p>
            <a:r>
              <a:rPr lang="en-IN" dirty="0"/>
              <a:t>print(</a:t>
            </a:r>
            <a:r>
              <a:rPr lang="en-IN" dirty="0" err="1"/>
              <a:t>f"T</a:t>
            </a:r>
            <a:r>
              <a:rPr lang="en-IN" dirty="0"/>
              <a:t>-statistic: {</a:t>
            </a:r>
            <a:r>
              <a:rPr lang="en-IN" dirty="0" err="1"/>
              <a:t>t_stat</a:t>
            </a:r>
            <a:r>
              <a:rPr lang="en-IN" dirty="0"/>
              <a:t>}, P-value: {</a:t>
            </a:r>
            <a:r>
              <a:rPr lang="en-IN" dirty="0" err="1"/>
              <a:t>p_value</a:t>
            </a:r>
            <a:r>
              <a:rPr lang="en-IN" dirty="0"/>
              <a:t>}")</a:t>
            </a:r>
          </a:p>
          <a:p>
            <a:endParaRPr lang="en-IN" dirty="0"/>
          </a:p>
        </p:txBody>
      </p:sp>
    </p:spTree>
    <p:extLst>
      <p:ext uri="{BB962C8B-B14F-4D97-AF65-F5344CB8AC3E}">
        <p14:creationId xmlns:p14="http://schemas.microsoft.com/office/powerpoint/2010/main" val="2283405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892" y="555169"/>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763502" y="1802156"/>
            <a:ext cx="6635016" cy="4093136"/>
          </a:xfrm>
          <a:prstGeom prst="rect">
            <a:avLst/>
          </a:prstGeom>
        </p:spPr>
      </p:pic>
    </p:spTree>
    <p:extLst>
      <p:ext uri="{BB962C8B-B14F-4D97-AF65-F5344CB8AC3E}">
        <p14:creationId xmlns:p14="http://schemas.microsoft.com/office/powerpoint/2010/main" val="1421219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374" y="1057340"/>
            <a:ext cx="9251180" cy="1325563"/>
          </a:xfrm>
        </p:spPr>
        <p:txBody>
          <a:bodyPr>
            <a:normAutofit fontScale="90000"/>
          </a:bodyPr>
          <a:lstStyle/>
          <a:p>
            <a:r>
              <a:rPr lang="en-IN" dirty="0" smtClean="0"/>
              <a:t>           Problem statement-12</a:t>
            </a:r>
            <a:br>
              <a:rPr lang="en-IN" dirty="0" smtClean="0"/>
            </a:br>
            <a:r>
              <a:rPr lang="en-IN" dirty="0" smtClean="0"/>
              <a:t/>
            </a:r>
            <a:br>
              <a:rPr lang="en-IN" dirty="0" smtClean="0"/>
            </a:br>
            <a:r>
              <a:rPr lang="en-US" sz="2000" b="1" dirty="0"/>
              <a:t>Analyze how purchase amounts vary based on the day of the week. Create a plot to visualize the trends and compare weekends versus weekdays.</a:t>
            </a:r>
            <a:endParaRPr lang="en-IN" sz="2000" b="1" dirty="0"/>
          </a:p>
        </p:txBody>
      </p:sp>
      <p:sp>
        <p:nvSpPr>
          <p:cNvPr id="3" name="TextBox 2"/>
          <p:cNvSpPr txBox="1"/>
          <p:nvPr/>
        </p:nvSpPr>
        <p:spPr>
          <a:xfrm>
            <a:off x="2136099" y="3957404"/>
            <a:ext cx="9129009" cy="2185214"/>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Calculate </a:t>
            </a:r>
            <a:r>
              <a:rPr lang="en-US" dirty="0"/>
              <a:t>purchase amounts for each day of the </a:t>
            </a:r>
            <a:r>
              <a:rPr lang="en-US" dirty="0" err="1"/>
              <a:t>week.Visualize</a:t>
            </a:r>
            <a:r>
              <a:rPr lang="en-US" dirty="0"/>
              <a:t> the trends using a plot (e.g., line plot or bar plot</a:t>
            </a:r>
            <a:r>
              <a:rPr lang="en-US" dirty="0" smtClean="0"/>
              <a:t>).</a:t>
            </a:r>
          </a:p>
          <a:p>
            <a:pPr marL="342900" indent="-342900">
              <a:buFont typeface="+mj-lt"/>
              <a:buAutoNum type="arabicPeriod"/>
            </a:pPr>
            <a:r>
              <a:rPr lang="en-US" dirty="0" smtClean="0"/>
              <a:t>Compare </a:t>
            </a:r>
            <a:r>
              <a:rPr lang="en-US" dirty="0"/>
              <a:t>purchase amounts between weekends (Saturday and Sunday) and weekdays      (Monday to Friday).</a:t>
            </a:r>
            <a:endParaRPr lang="en-IN" dirty="0"/>
          </a:p>
        </p:txBody>
      </p:sp>
    </p:spTree>
    <p:extLst>
      <p:ext uri="{BB962C8B-B14F-4D97-AF65-F5344CB8AC3E}">
        <p14:creationId xmlns:p14="http://schemas.microsoft.com/office/powerpoint/2010/main" val="3122691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630" y="555169"/>
            <a:ext cx="7524564" cy="1325563"/>
          </a:xfrm>
        </p:spPr>
        <p:txBody>
          <a:bodyPr/>
          <a:lstStyle/>
          <a:p>
            <a:r>
              <a:rPr lang="en-IN" dirty="0" smtClean="0"/>
              <a:t>Code</a:t>
            </a:r>
            <a:endParaRPr lang="en-IN" dirty="0"/>
          </a:p>
        </p:txBody>
      </p:sp>
      <p:sp>
        <p:nvSpPr>
          <p:cNvPr id="3" name="TextBox 2"/>
          <p:cNvSpPr txBox="1"/>
          <p:nvPr/>
        </p:nvSpPr>
        <p:spPr>
          <a:xfrm>
            <a:off x="2368446" y="1566472"/>
            <a:ext cx="7779895" cy="5047536"/>
          </a:xfrm>
          <a:prstGeom prst="rect">
            <a:avLst/>
          </a:prstGeom>
          <a:noFill/>
        </p:spPr>
        <p:txBody>
          <a:bodyPr wrap="square" rtlCol="0">
            <a:spAutoFit/>
          </a:bodyPr>
          <a:lstStyle/>
          <a:p>
            <a:r>
              <a:rPr lang="en-US" sz="1600" dirty="0">
                <a:solidFill>
                  <a:srgbClr val="FF0000"/>
                </a:solidFill>
              </a:rPr>
              <a:t># problem statement </a:t>
            </a:r>
            <a:r>
              <a:rPr lang="en-US" sz="1600" dirty="0" smtClean="0">
                <a:solidFill>
                  <a:srgbClr val="FF0000"/>
                </a:solidFill>
              </a:rPr>
              <a:t>12</a:t>
            </a:r>
          </a:p>
          <a:p>
            <a:endParaRPr lang="en-US" sz="1600" dirty="0">
              <a:solidFill>
                <a:srgbClr val="FF0000"/>
              </a:solidFill>
            </a:endParaRPr>
          </a:p>
          <a:p>
            <a:r>
              <a:rPr lang="en-US" sz="1600" dirty="0">
                <a:solidFill>
                  <a:srgbClr val="00B050"/>
                </a:solidFill>
              </a:rPr>
              <a:t># Assuming there's a '</a:t>
            </a:r>
            <a:r>
              <a:rPr lang="en-US" sz="1600" dirty="0" err="1">
                <a:solidFill>
                  <a:srgbClr val="00B050"/>
                </a:solidFill>
              </a:rPr>
              <a:t>PurchaseDate</a:t>
            </a:r>
            <a:r>
              <a:rPr lang="en-US" sz="1600" dirty="0">
                <a:solidFill>
                  <a:srgbClr val="00B050"/>
                </a:solidFill>
              </a:rPr>
              <a:t>' column in the dataset</a:t>
            </a:r>
          </a:p>
          <a:p>
            <a:r>
              <a:rPr lang="en-US" sz="1600" dirty="0" err="1"/>
              <a:t>sales_df</a:t>
            </a:r>
            <a:r>
              <a:rPr lang="en-US" sz="1600" dirty="0"/>
              <a:t>['</a:t>
            </a:r>
            <a:r>
              <a:rPr lang="en-US" sz="1600" dirty="0" err="1"/>
              <a:t>PurchaseDate</a:t>
            </a:r>
            <a:r>
              <a:rPr lang="en-US" sz="1600" dirty="0"/>
              <a:t>'] = </a:t>
            </a:r>
            <a:r>
              <a:rPr lang="en-US" sz="1600" dirty="0" err="1"/>
              <a:t>pd.to_datetime</a:t>
            </a:r>
            <a:r>
              <a:rPr lang="en-US" sz="1600" dirty="0"/>
              <a:t>(</a:t>
            </a:r>
            <a:r>
              <a:rPr lang="en-US" sz="1600" dirty="0" err="1"/>
              <a:t>sales_df</a:t>
            </a:r>
            <a:r>
              <a:rPr lang="en-US" sz="1600" dirty="0"/>
              <a:t>['</a:t>
            </a:r>
            <a:r>
              <a:rPr lang="en-US" sz="1600" dirty="0" err="1"/>
              <a:t>PurchaseDate</a:t>
            </a:r>
            <a:r>
              <a:rPr lang="en-US" sz="1600" dirty="0"/>
              <a:t>'], format='%Y-%m-%d')  # Changed the date format to match the data</a:t>
            </a:r>
          </a:p>
          <a:p>
            <a:r>
              <a:rPr lang="en-US" sz="1600" dirty="0" err="1"/>
              <a:t>sales_df</a:t>
            </a:r>
            <a:r>
              <a:rPr lang="en-US" sz="1600" dirty="0"/>
              <a:t>['</a:t>
            </a:r>
            <a:r>
              <a:rPr lang="en-US" sz="1600" dirty="0" err="1"/>
              <a:t>Day_of_Week</a:t>
            </a:r>
            <a:r>
              <a:rPr lang="en-US" sz="1600" dirty="0"/>
              <a:t>'] = </a:t>
            </a:r>
            <a:r>
              <a:rPr lang="en-US" sz="1600" dirty="0" err="1"/>
              <a:t>sales_df</a:t>
            </a:r>
            <a:r>
              <a:rPr lang="en-US" sz="1600" dirty="0"/>
              <a:t>['</a:t>
            </a:r>
            <a:r>
              <a:rPr lang="en-US" sz="1600" dirty="0" err="1"/>
              <a:t>PurchaseDate</a:t>
            </a:r>
            <a:r>
              <a:rPr lang="en-US" sz="1600" dirty="0"/>
              <a:t>'].</a:t>
            </a:r>
            <a:r>
              <a:rPr lang="en-US" sz="1600" dirty="0" err="1"/>
              <a:t>dt.day_name</a:t>
            </a:r>
            <a:r>
              <a:rPr lang="en-US" sz="1600" dirty="0"/>
              <a:t>()</a:t>
            </a:r>
          </a:p>
          <a:p>
            <a:r>
              <a:rPr lang="en-US" sz="1600" dirty="0">
                <a:solidFill>
                  <a:srgbClr val="00B050"/>
                </a:solidFill>
              </a:rPr>
              <a:t/>
            </a:r>
            <a:br>
              <a:rPr lang="en-US" sz="1600" dirty="0">
                <a:solidFill>
                  <a:srgbClr val="00B050"/>
                </a:solidFill>
              </a:rPr>
            </a:br>
            <a:r>
              <a:rPr lang="en-US" sz="1600" dirty="0">
                <a:solidFill>
                  <a:srgbClr val="00B050"/>
                </a:solidFill>
              </a:rPr>
              <a:t># </a:t>
            </a:r>
            <a:r>
              <a:rPr lang="en-US" sz="1600" dirty="0" err="1">
                <a:solidFill>
                  <a:srgbClr val="00B050"/>
                </a:solidFill>
              </a:rPr>
              <a:t>Barplot</a:t>
            </a:r>
            <a:r>
              <a:rPr lang="en-US" sz="1600" dirty="0">
                <a:solidFill>
                  <a:srgbClr val="00B050"/>
                </a:solidFill>
              </a:rPr>
              <a:t> for purchase amounts by day of the week</a:t>
            </a:r>
          </a:p>
          <a:p>
            <a:r>
              <a:rPr lang="en-US" sz="1600" dirty="0" err="1"/>
              <a:t>plt.figure</a:t>
            </a:r>
            <a:r>
              <a:rPr lang="en-US" sz="1600" dirty="0"/>
              <a:t>(</a:t>
            </a:r>
            <a:r>
              <a:rPr lang="en-US" sz="1600" dirty="0" err="1"/>
              <a:t>figsize</a:t>
            </a:r>
            <a:r>
              <a:rPr lang="en-US" sz="1600" dirty="0"/>
              <a:t>=(10, 6))</a:t>
            </a:r>
          </a:p>
          <a:p>
            <a:r>
              <a:rPr lang="en-US" sz="1600" dirty="0" err="1"/>
              <a:t>sns.barplot</a:t>
            </a:r>
            <a:r>
              <a:rPr lang="en-US" sz="1600" dirty="0"/>
              <a:t>(x='</a:t>
            </a:r>
            <a:r>
              <a:rPr lang="en-US" sz="1600" dirty="0" err="1"/>
              <a:t>Day_of_Week</a:t>
            </a:r>
            <a:r>
              <a:rPr lang="en-US" sz="1600" dirty="0"/>
              <a:t>', y='</a:t>
            </a:r>
            <a:r>
              <a:rPr lang="en-US" sz="1600" dirty="0" err="1"/>
              <a:t>PurchaseAmount</a:t>
            </a:r>
            <a:r>
              <a:rPr lang="en-US" sz="1600" dirty="0"/>
              <a:t>', data=</a:t>
            </a:r>
            <a:r>
              <a:rPr lang="en-US" sz="1600" dirty="0" err="1"/>
              <a:t>sales_df</a:t>
            </a:r>
            <a:r>
              <a:rPr lang="en-US" sz="1600" dirty="0"/>
              <a:t>)</a:t>
            </a:r>
          </a:p>
          <a:p>
            <a:r>
              <a:rPr lang="en-US" sz="1600" dirty="0" err="1"/>
              <a:t>plt.title</a:t>
            </a:r>
            <a:r>
              <a:rPr lang="en-US" sz="1600" dirty="0"/>
              <a:t>('Purchase Amounts by Day of the Week')</a:t>
            </a:r>
          </a:p>
          <a:p>
            <a:r>
              <a:rPr lang="en-US" sz="1600" dirty="0" err="1"/>
              <a:t>plt.show</a:t>
            </a:r>
            <a:r>
              <a:rPr lang="en-US" sz="1600" dirty="0"/>
              <a:t>()</a:t>
            </a:r>
          </a:p>
          <a:p>
            <a:r>
              <a:rPr lang="en-US" sz="1600" dirty="0"/>
              <a:t/>
            </a:r>
            <a:br>
              <a:rPr lang="en-US" sz="1600" dirty="0"/>
            </a:br>
            <a:r>
              <a:rPr lang="en-US" sz="1600" dirty="0">
                <a:solidFill>
                  <a:srgbClr val="00B050"/>
                </a:solidFill>
              </a:rPr>
              <a:t># Compare weekends vs weekdays</a:t>
            </a:r>
          </a:p>
          <a:p>
            <a:r>
              <a:rPr lang="en-US" sz="1600" dirty="0" err="1"/>
              <a:t>sales_df</a:t>
            </a:r>
            <a:r>
              <a:rPr lang="en-US" sz="1600" dirty="0"/>
              <a:t>['</a:t>
            </a:r>
            <a:r>
              <a:rPr lang="en-US" sz="1600" dirty="0" err="1"/>
              <a:t>IsWeekend</a:t>
            </a:r>
            <a:r>
              <a:rPr lang="en-US" sz="1600" dirty="0"/>
              <a:t>'] = </a:t>
            </a:r>
            <a:r>
              <a:rPr lang="en-US" sz="1600" dirty="0" err="1"/>
              <a:t>sales_df</a:t>
            </a:r>
            <a:r>
              <a:rPr lang="en-US" sz="1600" dirty="0"/>
              <a:t>['</a:t>
            </a:r>
            <a:r>
              <a:rPr lang="en-US" sz="1600" dirty="0" err="1"/>
              <a:t>Day_of_Week</a:t>
            </a:r>
            <a:r>
              <a:rPr lang="en-US" sz="1600" dirty="0"/>
              <a:t>'].</a:t>
            </a:r>
            <a:r>
              <a:rPr lang="en-US" sz="1600" dirty="0" err="1"/>
              <a:t>isin</a:t>
            </a:r>
            <a:r>
              <a:rPr lang="en-US" sz="1600" dirty="0"/>
              <a:t>(['Saturday', 'Sunday'])</a:t>
            </a:r>
          </a:p>
          <a:p>
            <a:r>
              <a:rPr lang="en-US" sz="1600" dirty="0" err="1"/>
              <a:t>avg_purchase_weekend</a:t>
            </a:r>
            <a:r>
              <a:rPr lang="en-US" sz="1600" dirty="0"/>
              <a:t> = </a:t>
            </a:r>
            <a:r>
              <a:rPr lang="en-US" sz="1600" dirty="0" err="1"/>
              <a:t>sales_df.groupby</a:t>
            </a:r>
            <a:r>
              <a:rPr lang="en-US" sz="1600" dirty="0"/>
              <a:t>('</a:t>
            </a:r>
            <a:r>
              <a:rPr lang="en-US" sz="1600" dirty="0" err="1"/>
              <a:t>IsWeekend</a:t>
            </a:r>
            <a:r>
              <a:rPr lang="en-US" sz="1600" dirty="0"/>
              <a:t>')['</a:t>
            </a:r>
            <a:r>
              <a:rPr lang="en-US" sz="1600" dirty="0" err="1"/>
              <a:t>PurchaseAmount</a:t>
            </a:r>
            <a:r>
              <a:rPr lang="en-US" sz="1600" dirty="0"/>
              <a:t>'].mean()</a:t>
            </a:r>
          </a:p>
          <a:p>
            <a:r>
              <a:rPr lang="en-US" sz="1600" dirty="0"/>
              <a:t>print("Average Purchase Amount (Weekends vs Weekdays):\n", </a:t>
            </a:r>
            <a:r>
              <a:rPr lang="en-US" sz="1600" dirty="0" err="1"/>
              <a:t>avg_purchase_weekend</a:t>
            </a:r>
            <a:r>
              <a:rPr lang="en-US" sz="1600" dirty="0"/>
              <a:t>)</a:t>
            </a:r>
          </a:p>
          <a:p>
            <a:endParaRPr lang="en-IN" dirty="0"/>
          </a:p>
        </p:txBody>
      </p:sp>
    </p:spTree>
    <p:extLst>
      <p:ext uri="{BB962C8B-B14F-4D97-AF65-F5344CB8AC3E}">
        <p14:creationId xmlns:p14="http://schemas.microsoft.com/office/powerpoint/2010/main" val="133015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010" y="705071"/>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661554" y="1750129"/>
            <a:ext cx="6988811" cy="4691866"/>
          </a:xfrm>
          <a:prstGeom prst="rect">
            <a:avLst/>
          </a:prstGeom>
        </p:spPr>
      </p:pic>
    </p:spTree>
    <p:extLst>
      <p:ext uri="{BB962C8B-B14F-4D97-AF65-F5344CB8AC3E}">
        <p14:creationId xmlns:p14="http://schemas.microsoft.com/office/powerpoint/2010/main" val="2122304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085" y="1237222"/>
            <a:ext cx="9745856" cy="1325563"/>
          </a:xfrm>
        </p:spPr>
        <p:txBody>
          <a:bodyPr>
            <a:normAutofit fontScale="90000"/>
          </a:bodyPr>
          <a:lstStyle/>
          <a:p>
            <a:r>
              <a:rPr lang="en-IN" dirty="0" smtClean="0"/>
              <a:t>               Problem statement-13</a:t>
            </a:r>
            <a:br>
              <a:rPr lang="en-IN" dirty="0" smtClean="0"/>
            </a:br>
            <a:r>
              <a:rPr lang="en-IN" dirty="0" smtClean="0"/>
              <a:t/>
            </a:r>
            <a:br>
              <a:rPr lang="en-IN" dirty="0" smtClean="0"/>
            </a:br>
            <a:r>
              <a:rPr lang="en-US" sz="2000" b="1" dirty="0"/>
              <a:t>Design the data warehouse schema. Document the strategy, including tables, relationships, and indexing.</a:t>
            </a:r>
            <a:r>
              <a:rPr lang="en-US" dirty="0"/>
              <a:t/>
            </a:r>
            <a:br>
              <a:rPr lang="en-US" dirty="0"/>
            </a:br>
            <a:endParaRPr lang="en-IN" dirty="0"/>
          </a:p>
        </p:txBody>
      </p:sp>
      <p:sp>
        <p:nvSpPr>
          <p:cNvPr id="3" name="TextBox 2"/>
          <p:cNvSpPr txBox="1"/>
          <p:nvPr/>
        </p:nvSpPr>
        <p:spPr>
          <a:xfrm>
            <a:off x="2233534" y="3822491"/>
            <a:ext cx="9016584" cy="2185214"/>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Design </a:t>
            </a:r>
            <a:r>
              <a:rPr lang="en-US" dirty="0"/>
              <a:t>the structure of the data warehouse schema including tables for different entities, relationships </a:t>
            </a:r>
            <a:r>
              <a:rPr lang="en-US" dirty="0" smtClean="0"/>
              <a:t>between </a:t>
            </a:r>
            <a:r>
              <a:rPr lang="en-US" dirty="0"/>
              <a:t>tables, and indexing strategy</a:t>
            </a:r>
            <a:r>
              <a:rPr lang="en-US" dirty="0" smtClean="0"/>
              <a:t>.</a:t>
            </a:r>
          </a:p>
          <a:p>
            <a:pPr marL="342900" indent="-342900">
              <a:buFont typeface="+mj-lt"/>
              <a:buAutoNum type="arabicPeriod"/>
            </a:pPr>
            <a:r>
              <a:rPr lang="en-US" dirty="0" smtClean="0"/>
              <a:t>Document </a:t>
            </a:r>
            <a:r>
              <a:rPr lang="en-US" dirty="0"/>
              <a:t>the schema design with clear explanations of table attributes, primary keys, foreign keys, and </a:t>
            </a:r>
            <a:r>
              <a:rPr lang="en-US" dirty="0" smtClean="0"/>
              <a:t>any </a:t>
            </a:r>
            <a:r>
              <a:rPr lang="en-US" dirty="0"/>
              <a:t>indexing applied.</a:t>
            </a:r>
            <a:endParaRPr lang="en-IN" dirty="0"/>
          </a:p>
        </p:txBody>
      </p:sp>
    </p:spTree>
    <p:extLst>
      <p:ext uri="{BB962C8B-B14F-4D97-AF65-F5344CB8AC3E}">
        <p14:creationId xmlns:p14="http://schemas.microsoft.com/office/powerpoint/2010/main" val="306449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Code</a:t>
            </a:r>
            <a:endParaRPr lang="en-IN" dirty="0"/>
          </a:p>
        </p:txBody>
      </p:sp>
      <p:sp>
        <p:nvSpPr>
          <p:cNvPr id="3" name="TextBox 2"/>
          <p:cNvSpPr txBox="1"/>
          <p:nvPr/>
        </p:nvSpPr>
        <p:spPr>
          <a:xfrm>
            <a:off x="2176402" y="1521501"/>
            <a:ext cx="8469442" cy="5170646"/>
          </a:xfrm>
          <a:prstGeom prst="rect">
            <a:avLst/>
          </a:prstGeom>
          <a:noFill/>
        </p:spPr>
        <p:txBody>
          <a:bodyPr wrap="square" rtlCol="0">
            <a:spAutoFit/>
          </a:bodyPr>
          <a:lstStyle/>
          <a:p>
            <a:r>
              <a:rPr lang="en-IN" sz="1400" dirty="0" smtClean="0">
                <a:solidFill>
                  <a:srgbClr val="FF0000"/>
                </a:solidFill>
              </a:rPr>
              <a:t># Import Libraries</a:t>
            </a:r>
          </a:p>
          <a:p>
            <a:r>
              <a:rPr lang="en-IN" sz="1400" dirty="0" smtClean="0"/>
              <a:t>import </a:t>
            </a:r>
            <a:r>
              <a:rPr lang="en-IN" sz="1400" dirty="0"/>
              <a:t>pandas as </a:t>
            </a:r>
            <a:r>
              <a:rPr lang="en-IN" sz="1400" dirty="0" err="1"/>
              <a:t>pd</a:t>
            </a:r>
            <a:endParaRPr lang="en-IN" sz="1400" dirty="0"/>
          </a:p>
          <a:p>
            <a:r>
              <a:rPr lang="en-IN" sz="1400" dirty="0"/>
              <a:t>import </a:t>
            </a:r>
            <a:r>
              <a:rPr lang="en-IN" sz="1400" dirty="0" err="1"/>
              <a:t>seaborn</a:t>
            </a:r>
            <a:r>
              <a:rPr lang="en-IN" sz="1400" dirty="0"/>
              <a:t> as </a:t>
            </a:r>
            <a:r>
              <a:rPr lang="en-IN" sz="1400" dirty="0" err="1"/>
              <a:t>sns</a:t>
            </a:r>
            <a:endParaRPr lang="en-IN" sz="1400" dirty="0"/>
          </a:p>
          <a:p>
            <a:r>
              <a:rPr lang="en-IN" sz="1400" dirty="0"/>
              <a:t>import </a:t>
            </a:r>
            <a:r>
              <a:rPr lang="en-IN" sz="1400" dirty="0" err="1"/>
              <a:t>matplotlib.pyplot</a:t>
            </a:r>
            <a:r>
              <a:rPr lang="en-IN" sz="1400" dirty="0"/>
              <a:t> as </a:t>
            </a:r>
            <a:r>
              <a:rPr lang="en-IN" sz="1400" dirty="0" err="1"/>
              <a:t>plt</a:t>
            </a:r>
            <a:endParaRPr lang="en-IN" sz="1400" dirty="0"/>
          </a:p>
          <a:p>
            <a:r>
              <a:rPr lang="en-IN" sz="1400" dirty="0"/>
              <a:t>import </a:t>
            </a:r>
            <a:r>
              <a:rPr lang="en-IN" sz="1400" dirty="0" err="1"/>
              <a:t>numpy</a:t>
            </a:r>
            <a:r>
              <a:rPr lang="en-IN" sz="1400" dirty="0"/>
              <a:t> as np</a:t>
            </a:r>
          </a:p>
          <a:p>
            <a:r>
              <a:rPr lang="en-IN" sz="1400" dirty="0"/>
              <a:t>from </a:t>
            </a:r>
            <a:r>
              <a:rPr lang="en-IN" sz="1400" dirty="0" err="1"/>
              <a:t>scipy.stats</a:t>
            </a:r>
            <a:r>
              <a:rPr lang="en-IN" sz="1400" dirty="0"/>
              <a:t> import </a:t>
            </a:r>
            <a:r>
              <a:rPr lang="en-IN" sz="1400" dirty="0" err="1"/>
              <a:t>pearsonr</a:t>
            </a:r>
            <a:endParaRPr lang="en-IN" sz="1400" dirty="0"/>
          </a:p>
          <a:p>
            <a:endParaRPr lang="en-IN" dirty="0" smtClean="0"/>
          </a:p>
          <a:p>
            <a:r>
              <a:rPr lang="en-IN" sz="1400" dirty="0" err="1"/>
              <a:t>sales_df</a:t>
            </a:r>
            <a:r>
              <a:rPr lang="en-IN" sz="1400" dirty="0"/>
              <a:t> = </a:t>
            </a:r>
            <a:r>
              <a:rPr lang="en-IN" sz="1400" dirty="0" err="1"/>
              <a:t>pd.read_csv</a:t>
            </a:r>
            <a:r>
              <a:rPr lang="en-IN" sz="1400" dirty="0"/>
              <a:t>('sales Data.csv')</a:t>
            </a:r>
          </a:p>
          <a:p>
            <a:r>
              <a:rPr lang="en-IN" sz="1400" dirty="0"/>
              <a:t/>
            </a:r>
            <a:br>
              <a:rPr lang="en-IN" sz="1400" dirty="0"/>
            </a:br>
            <a:r>
              <a:rPr lang="en-IN" sz="1400" dirty="0">
                <a:solidFill>
                  <a:srgbClr val="C00000"/>
                </a:solidFill>
              </a:rPr>
              <a:t># Initial data cleaning: fixing negative and extremely high values</a:t>
            </a:r>
          </a:p>
          <a:p>
            <a:r>
              <a:rPr lang="en-IN" sz="1400" dirty="0" err="1"/>
              <a:t>sales_df</a:t>
            </a:r>
            <a:r>
              <a:rPr lang="en-IN" sz="1400" dirty="0"/>
              <a:t>['</a:t>
            </a:r>
            <a:r>
              <a:rPr lang="en-IN" sz="1400" dirty="0" err="1"/>
              <a:t>PurchaseAmount</a:t>
            </a:r>
            <a:r>
              <a:rPr lang="en-IN" sz="1400" dirty="0"/>
              <a:t>'] = </a:t>
            </a:r>
            <a:r>
              <a:rPr lang="en-IN" sz="1400" dirty="0" err="1"/>
              <a:t>sales_df</a:t>
            </a:r>
            <a:r>
              <a:rPr lang="en-IN" sz="1400" dirty="0"/>
              <a:t>['</a:t>
            </a:r>
            <a:r>
              <a:rPr lang="en-IN" sz="1400" dirty="0" err="1"/>
              <a:t>PurchaseAmount</a:t>
            </a:r>
            <a:r>
              <a:rPr lang="en-IN" sz="1400" dirty="0"/>
              <a:t>'].clip(lower=0, upper=</a:t>
            </a:r>
            <a:r>
              <a:rPr lang="en-IN" sz="1400" dirty="0" err="1"/>
              <a:t>Sales_Dataset</a:t>
            </a:r>
            <a:r>
              <a:rPr lang="en-IN" sz="1400" dirty="0"/>
              <a:t>['</a:t>
            </a:r>
            <a:r>
              <a:rPr lang="en-IN" sz="1400" dirty="0" err="1"/>
              <a:t>PurchaseAmount</a:t>
            </a:r>
            <a:r>
              <a:rPr lang="en-IN" sz="1400" dirty="0"/>
              <a:t>'].quantile(0.99))</a:t>
            </a:r>
          </a:p>
          <a:p>
            <a:endParaRPr lang="en-IN" sz="1400" dirty="0" smtClean="0"/>
          </a:p>
          <a:p>
            <a:r>
              <a:rPr lang="en-IN" sz="1400" dirty="0">
                <a:solidFill>
                  <a:srgbClr val="C00000"/>
                </a:solidFill>
              </a:rPr>
              <a:t># Boxplot for distribution of purchase amounts</a:t>
            </a:r>
          </a:p>
          <a:p>
            <a:r>
              <a:rPr lang="en-IN" sz="1400" dirty="0" err="1"/>
              <a:t>plt.figure</a:t>
            </a:r>
            <a:r>
              <a:rPr lang="en-IN" sz="1400" dirty="0"/>
              <a:t>(</a:t>
            </a:r>
            <a:r>
              <a:rPr lang="en-IN" sz="1400" dirty="0" err="1"/>
              <a:t>figsize</a:t>
            </a:r>
            <a:r>
              <a:rPr lang="en-IN" sz="1400" dirty="0"/>
              <a:t>=(10, 6))</a:t>
            </a:r>
          </a:p>
          <a:p>
            <a:r>
              <a:rPr lang="en-IN" sz="1400" dirty="0" err="1"/>
              <a:t>sns.barplot</a:t>
            </a:r>
            <a:r>
              <a:rPr lang="en-IN" sz="1400" dirty="0"/>
              <a:t>(x='</a:t>
            </a:r>
            <a:r>
              <a:rPr lang="en-IN" sz="1400" dirty="0" err="1"/>
              <a:t>ProductCategory</a:t>
            </a:r>
            <a:r>
              <a:rPr lang="en-IN" sz="1400" dirty="0"/>
              <a:t>', y='</a:t>
            </a:r>
            <a:r>
              <a:rPr lang="en-IN" sz="1400" dirty="0" err="1"/>
              <a:t>PurchaseAmount</a:t>
            </a:r>
            <a:r>
              <a:rPr lang="en-IN" sz="1400" dirty="0"/>
              <a:t>', data=</a:t>
            </a:r>
            <a:r>
              <a:rPr lang="en-IN" sz="1400" dirty="0" err="1"/>
              <a:t>sales_df</a:t>
            </a:r>
            <a:r>
              <a:rPr lang="en-IN" sz="1400" dirty="0"/>
              <a:t>)</a:t>
            </a:r>
          </a:p>
          <a:p>
            <a:r>
              <a:rPr lang="en-IN" sz="1400" dirty="0" err="1"/>
              <a:t>plt.title</a:t>
            </a:r>
            <a:r>
              <a:rPr lang="en-IN" sz="1400" dirty="0"/>
              <a:t>('Purchase Amount Distribution by Product Category')</a:t>
            </a:r>
          </a:p>
          <a:p>
            <a:r>
              <a:rPr lang="en-IN" sz="1400" dirty="0" err="1"/>
              <a:t>plt.show</a:t>
            </a:r>
            <a:r>
              <a:rPr lang="en-IN" sz="1400" dirty="0"/>
              <a:t>()</a:t>
            </a:r>
          </a:p>
          <a:p>
            <a:r>
              <a:rPr lang="en-IN" sz="1400" dirty="0">
                <a:solidFill>
                  <a:srgbClr val="C00000"/>
                </a:solidFill>
              </a:rPr>
              <a:t/>
            </a:r>
            <a:br>
              <a:rPr lang="en-IN" sz="1400" dirty="0">
                <a:solidFill>
                  <a:srgbClr val="C00000"/>
                </a:solidFill>
              </a:rPr>
            </a:br>
            <a:r>
              <a:rPr lang="en-IN" sz="1400" dirty="0">
                <a:solidFill>
                  <a:srgbClr val="C00000"/>
                </a:solidFill>
              </a:rPr>
              <a:t># Average purchase amount per product category</a:t>
            </a:r>
          </a:p>
          <a:p>
            <a:r>
              <a:rPr lang="en-IN" sz="1400" dirty="0" err="1"/>
              <a:t>avg_purchase_per_category</a:t>
            </a:r>
            <a:r>
              <a:rPr lang="en-IN" sz="1400" dirty="0"/>
              <a:t> = </a:t>
            </a:r>
            <a:r>
              <a:rPr lang="en-IN" sz="1400" dirty="0" err="1"/>
              <a:t>sales_df.groupby</a:t>
            </a:r>
            <a:r>
              <a:rPr lang="en-IN" sz="1400" dirty="0"/>
              <a:t>('</a:t>
            </a:r>
            <a:r>
              <a:rPr lang="en-IN" sz="1400" dirty="0" err="1"/>
              <a:t>ProductCategory</a:t>
            </a:r>
            <a:r>
              <a:rPr lang="en-IN" sz="1400" dirty="0"/>
              <a:t>')['</a:t>
            </a:r>
            <a:r>
              <a:rPr lang="en-IN" sz="1400" dirty="0" err="1"/>
              <a:t>PurchaseAmount</a:t>
            </a:r>
            <a:r>
              <a:rPr lang="en-IN" sz="1400" dirty="0"/>
              <a:t>'].mean()</a:t>
            </a:r>
          </a:p>
          <a:p>
            <a:r>
              <a:rPr lang="en-IN" sz="1400" dirty="0"/>
              <a:t>print("Average Purchase Amount per Product Category:\n", </a:t>
            </a:r>
            <a:r>
              <a:rPr lang="en-IN" sz="1400" dirty="0" err="1"/>
              <a:t>avg_purchase_per_category</a:t>
            </a:r>
            <a:r>
              <a:rPr lang="en-IN" sz="1400" dirty="0"/>
              <a:t>)</a:t>
            </a:r>
          </a:p>
          <a:p>
            <a:endParaRPr lang="en-IN" dirty="0"/>
          </a:p>
        </p:txBody>
      </p:sp>
    </p:spTree>
    <p:extLst>
      <p:ext uri="{BB962C8B-B14F-4D97-AF65-F5344CB8AC3E}">
        <p14:creationId xmlns:p14="http://schemas.microsoft.com/office/powerpoint/2010/main" val="2794452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7055" y="600139"/>
            <a:ext cx="7524564" cy="1325563"/>
          </a:xfrm>
        </p:spPr>
        <p:txBody>
          <a:bodyPr/>
          <a:lstStyle/>
          <a:p>
            <a:r>
              <a:rPr lang="en-IN" dirty="0" smtClean="0"/>
              <a:t>Code</a:t>
            </a:r>
            <a:endParaRPr lang="en-IN" dirty="0"/>
          </a:p>
        </p:txBody>
      </p:sp>
      <p:sp>
        <p:nvSpPr>
          <p:cNvPr id="3" name="TextBox 2"/>
          <p:cNvSpPr txBox="1"/>
          <p:nvPr/>
        </p:nvSpPr>
        <p:spPr>
          <a:xfrm>
            <a:off x="2113613" y="1663908"/>
            <a:ext cx="9323882" cy="4555093"/>
          </a:xfrm>
          <a:prstGeom prst="rect">
            <a:avLst/>
          </a:prstGeom>
          <a:noFill/>
        </p:spPr>
        <p:txBody>
          <a:bodyPr wrap="square" rtlCol="0">
            <a:spAutoFit/>
          </a:bodyPr>
          <a:lstStyle/>
          <a:p>
            <a:r>
              <a:rPr lang="en-IN" sz="1600" dirty="0">
                <a:solidFill>
                  <a:srgbClr val="FF0000"/>
                </a:solidFill>
              </a:rPr>
              <a:t>#Problem Statement 13</a:t>
            </a:r>
          </a:p>
          <a:p>
            <a:r>
              <a:rPr lang="en-IN" sz="1600" dirty="0"/>
              <a:t/>
            </a:r>
            <a:br>
              <a:rPr lang="en-IN" sz="1600" dirty="0"/>
            </a:br>
            <a:r>
              <a:rPr lang="en-IN" sz="1600" dirty="0"/>
              <a:t>import pandas as </a:t>
            </a:r>
            <a:r>
              <a:rPr lang="en-IN" sz="1600" dirty="0" err="1"/>
              <a:t>pd</a:t>
            </a:r>
            <a:endParaRPr lang="en-IN" sz="1600" dirty="0"/>
          </a:p>
          <a:p>
            <a:r>
              <a:rPr lang="en-IN" sz="1600" dirty="0" smtClean="0"/>
              <a:t>import </a:t>
            </a:r>
            <a:r>
              <a:rPr lang="en-IN" sz="1600" dirty="0" err="1"/>
              <a:t>matplotlib.pyplot</a:t>
            </a:r>
            <a:r>
              <a:rPr lang="en-IN" sz="1600" dirty="0"/>
              <a:t> as </a:t>
            </a:r>
            <a:r>
              <a:rPr lang="en-IN" sz="1600" dirty="0" err="1"/>
              <a:t>plt</a:t>
            </a:r>
            <a:endParaRPr lang="en-IN" sz="1600" dirty="0"/>
          </a:p>
          <a:p>
            <a:r>
              <a:rPr lang="en-IN" sz="1600" dirty="0">
                <a:solidFill>
                  <a:srgbClr val="00B050"/>
                </a:solidFill>
              </a:rPr>
              <a:t/>
            </a:r>
            <a:br>
              <a:rPr lang="en-IN" sz="1600" dirty="0">
                <a:solidFill>
                  <a:srgbClr val="00B050"/>
                </a:solidFill>
              </a:rPr>
            </a:br>
            <a:r>
              <a:rPr lang="en-IN" sz="1600" dirty="0">
                <a:solidFill>
                  <a:srgbClr val="00B050"/>
                </a:solidFill>
              </a:rPr>
              <a:t># Total purchase amount per product category</a:t>
            </a:r>
          </a:p>
          <a:p>
            <a:r>
              <a:rPr lang="en-IN" sz="1600" dirty="0"/>
              <a:t/>
            </a:r>
            <a:br>
              <a:rPr lang="en-IN" sz="1600" dirty="0"/>
            </a:br>
            <a:r>
              <a:rPr lang="en-IN" sz="1600" dirty="0" err="1"/>
              <a:t>total_purchase_per_category</a:t>
            </a:r>
            <a:r>
              <a:rPr lang="en-IN" sz="1600" dirty="0"/>
              <a:t> = </a:t>
            </a:r>
            <a:r>
              <a:rPr lang="en-IN" sz="1600" dirty="0" err="1"/>
              <a:t>sales_df.groupby</a:t>
            </a:r>
            <a:r>
              <a:rPr lang="en-IN" sz="1600" dirty="0"/>
              <a:t>('</a:t>
            </a:r>
            <a:r>
              <a:rPr lang="en-IN" sz="1600" dirty="0" err="1"/>
              <a:t>ProductCategory</a:t>
            </a:r>
            <a:r>
              <a:rPr lang="en-IN" sz="1600" dirty="0"/>
              <a:t>') ['</a:t>
            </a:r>
            <a:r>
              <a:rPr lang="en-IN" sz="1600" dirty="0" err="1"/>
              <a:t>PurchaseAmount</a:t>
            </a:r>
            <a:r>
              <a:rPr lang="en-IN" sz="1600" dirty="0"/>
              <a:t>'].sum()</a:t>
            </a:r>
          </a:p>
          <a:p>
            <a:r>
              <a:rPr lang="en-IN" sz="1600" dirty="0" err="1" smtClean="0"/>
              <a:t>plt.figure</a:t>
            </a:r>
            <a:r>
              <a:rPr lang="en-IN" sz="1600" dirty="0" smtClean="0"/>
              <a:t>(</a:t>
            </a:r>
            <a:r>
              <a:rPr lang="en-IN" sz="1600" dirty="0" err="1" smtClean="0"/>
              <a:t>figsize</a:t>
            </a:r>
            <a:r>
              <a:rPr lang="en-IN" sz="1600" dirty="0"/>
              <a:t>=(10,6))</a:t>
            </a:r>
          </a:p>
          <a:p>
            <a:r>
              <a:rPr lang="en-IN" sz="1600" dirty="0" err="1" smtClean="0"/>
              <a:t>total_purchase_per_category.plot</a:t>
            </a:r>
            <a:r>
              <a:rPr lang="en-IN" sz="1600" dirty="0" smtClean="0"/>
              <a:t>(kind</a:t>
            </a:r>
            <a:r>
              <a:rPr lang="en-IN" sz="1600" dirty="0"/>
              <a:t>='bar', </a:t>
            </a:r>
            <a:r>
              <a:rPr lang="en-IN" sz="1600" dirty="0" err="1"/>
              <a:t>color</a:t>
            </a:r>
            <a:r>
              <a:rPr lang="en-IN" sz="1600" dirty="0"/>
              <a:t>='blue')</a:t>
            </a:r>
          </a:p>
          <a:p>
            <a:r>
              <a:rPr lang="en-IN" sz="1600" dirty="0" err="1" smtClean="0"/>
              <a:t>plt.title</a:t>
            </a:r>
            <a:r>
              <a:rPr lang="en-IN" sz="1600" dirty="0"/>
              <a:t>('Total Purchase Amount by Product Category')</a:t>
            </a:r>
          </a:p>
          <a:p>
            <a:r>
              <a:rPr lang="en-IN" sz="1600" dirty="0" err="1" smtClean="0"/>
              <a:t>plt.xlabel</a:t>
            </a:r>
            <a:r>
              <a:rPr lang="en-IN" sz="1600" dirty="0"/>
              <a:t>('Product Category')</a:t>
            </a:r>
          </a:p>
          <a:p>
            <a:r>
              <a:rPr lang="en-IN" sz="1600" dirty="0" err="1" smtClean="0"/>
              <a:t>plt.ylabel</a:t>
            </a:r>
            <a:r>
              <a:rPr lang="en-IN" sz="1600" dirty="0"/>
              <a:t>('Total Purchase Amount')</a:t>
            </a:r>
          </a:p>
          <a:p>
            <a:r>
              <a:rPr lang="en-IN" sz="1600" dirty="0" err="1" smtClean="0"/>
              <a:t>plt.xticks</a:t>
            </a:r>
            <a:r>
              <a:rPr lang="en-IN" sz="1600" dirty="0" smtClean="0"/>
              <a:t> </a:t>
            </a:r>
            <a:r>
              <a:rPr lang="en-IN" sz="1600" dirty="0"/>
              <a:t>(rotation=45)</a:t>
            </a:r>
          </a:p>
          <a:p>
            <a:r>
              <a:rPr lang="en-IN" sz="1600" dirty="0" err="1" smtClean="0"/>
              <a:t>plt.show</a:t>
            </a:r>
            <a:r>
              <a:rPr lang="en-IN" sz="1600" dirty="0"/>
              <a:t>()</a:t>
            </a:r>
          </a:p>
          <a:p>
            <a:r>
              <a:rPr lang="en-IN" sz="1600" dirty="0"/>
              <a:t/>
            </a:r>
            <a:br>
              <a:rPr lang="en-IN" sz="1600" dirty="0"/>
            </a:br>
            <a:r>
              <a:rPr lang="en-IN" sz="1600" dirty="0"/>
              <a:t>print("Total Purchase Amount per Product Category:\n", </a:t>
            </a:r>
            <a:r>
              <a:rPr lang="en-IN" sz="1600" dirty="0" err="1"/>
              <a:t>total_purchase_per_category</a:t>
            </a:r>
            <a:r>
              <a:rPr lang="en-IN" sz="1600" dirty="0"/>
              <a:t>)</a:t>
            </a:r>
          </a:p>
          <a:p>
            <a:endParaRPr lang="en-IN" dirty="0"/>
          </a:p>
        </p:txBody>
      </p:sp>
    </p:spTree>
    <p:extLst>
      <p:ext uri="{BB962C8B-B14F-4D97-AF65-F5344CB8AC3E}">
        <p14:creationId xmlns:p14="http://schemas.microsoft.com/office/powerpoint/2010/main" val="1438241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46" y="765031"/>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794108" y="1829622"/>
            <a:ext cx="6558814" cy="4533702"/>
          </a:xfrm>
          <a:prstGeom prst="rect">
            <a:avLst/>
          </a:prstGeom>
        </p:spPr>
      </p:pic>
    </p:spTree>
    <p:extLst>
      <p:ext uri="{BB962C8B-B14F-4D97-AF65-F5344CB8AC3E}">
        <p14:creationId xmlns:p14="http://schemas.microsoft.com/office/powerpoint/2010/main" val="1368331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570" y="937418"/>
            <a:ext cx="9086289" cy="1325563"/>
          </a:xfrm>
        </p:spPr>
        <p:txBody>
          <a:bodyPr>
            <a:normAutofit fontScale="90000"/>
          </a:bodyPr>
          <a:lstStyle/>
          <a:p>
            <a:r>
              <a:rPr lang="en-IN" dirty="0" smtClean="0"/>
              <a:t>              Problem statement-14</a:t>
            </a:r>
            <a:br>
              <a:rPr lang="en-IN" dirty="0" smtClean="0"/>
            </a:br>
            <a:r>
              <a:rPr lang="en-IN" dirty="0" smtClean="0"/>
              <a:t/>
            </a:r>
            <a:br>
              <a:rPr lang="en-IN" dirty="0" smtClean="0"/>
            </a:br>
            <a:r>
              <a:rPr lang="en-US" sz="2000" b="1" dirty="0"/>
              <a:t>Implement the data warehouse using SQL. Optionally, use a cloud-based solution like Amazon RDS for better persistence.</a:t>
            </a:r>
            <a:endParaRPr lang="en-IN" sz="2000" b="1" dirty="0"/>
          </a:p>
        </p:txBody>
      </p:sp>
      <p:sp>
        <p:nvSpPr>
          <p:cNvPr id="3" name="TextBox 2"/>
          <p:cNvSpPr txBox="1"/>
          <p:nvPr/>
        </p:nvSpPr>
        <p:spPr>
          <a:xfrm>
            <a:off x="2211049" y="3949909"/>
            <a:ext cx="8649324" cy="2185214"/>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Implement </a:t>
            </a:r>
            <a:r>
              <a:rPr lang="en-US" dirty="0"/>
              <a:t>the data warehouse schema in a SQL database management system</a:t>
            </a:r>
            <a:r>
              <a:rPr lang="en-US" dirty="0" smtClean="0"/>
              <a:t>.</a:t>
            </a:r>
          </a:p>
          <a:p>
            <a:pPr marL="342900" indent="-342900">
              <a:buFont typeface="+mj-lt"/>
              <a:buAutoNum type="arabicPeriod"/>
            </a:pPr>
            <a:r>
              <a:rPr lang="en-US" dirty="0" smtClean="0"/>
              <a:t>Optionally</a:t>
            </a:r>
            <a:r>
              <a:rPr lang="en-US" dirty="0"/>
              <a:t>, deploy the data warehouse on a cloud-based solution like Amazon RDS for better </a:t>
            </a:r>
            <a:r>
              <a:rPr lang="en-US" dirty="0" smtClean="0"/>
              <a:t>scalability </a:t>
            </a:r>
            <a:r>
              <a:rPr lang="en-US" dirty="0"/>
              <a:t>and persistence.</a:t>
            </a:r>
            <a:endParaRPr lang="en-IN" dirty="0"/>
          </a:p>
        </p:txBody>
      </p:sp>
    </p:spTree>
    <p:extLst>
      <p:ext uri="{BB962C8B-B14F-4D97-AF65-F5344CB8AC3E}">
        <p14:creationId xmlns:p14="http://schemas.microsoft.com/office/powerpoint/2010/main" val="285830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531" y="487713"/>
            <a:ext cx="7524564" cy="1325563"/>
          </a:xfrm>
        </p:spPr>
        <p:txBody>
          <a:bodyPr/>
          <a:lstStyle/>
          <a:p>
            <a:r>
              <a:rPr lang="en-IN" dirty="0" smtClean="0"/>
              <a:t>Code</a:t>
            </a:r>
            <a:endParaRPr lang="en-IN" dirty="0"/>
          </a:p>
        </p:txBody>
      </p:sp>
      <p:sp>
        <p:nvSpPr>
          <p:cNvPr id="3" name="TextBox 2"/>
          <p:cNvSpPr txBox="1"/>
          <p:nvPr/>
        </p:nvSpPr>
        <p:spPr>
          <a:xfrm>
            <a:off x="2188564" y="2083633"/>
            <a:ext cx="8971613" cy="3693319"/>
          </a:xfrm>
          <a:prstGeom prst="rect">
            <a:avLst/>
          </a:prstGeom>
          <a:noFill/>
        </p:spPr>
        <p:txBody>
          <a:bodyPr wrap="square" rtlCol="0">
            <a:spAutoFit/>
          </a:bodyPr>
          <a:lstStyle/>
          <a:p>
            <a:r>
              <a:rPr lang="en-US" dirty="0">
                <a:solidFill>
                  <a:srgbClr val="FF0000"/>
                </a:solidFill>
              </a:rPr>
              <a:t>#Problem Statement </a:t>
            </a:r>
            <a:r>
              <a:rPr lang="en-US" dirty="0" smtClean="0">
                <a:solidFill>
                  <a:srgbClr val="FF0000"/>
                </a:solidFill>
              </a:rPr>
              <a:t>14</a:t>
            </a:r>
          </a:p>
          <a:p>
            <a:endParaRPr lang="en-US" dirty="0">
              <a:solidFill>
                <a:srgbClr val="FF0000"/>
              </a:solidFill>
            </a:endParaRPr>
          </a:p>
          <a:p>
            <a:r>
              <a:rPr lang="en-IN" dirty="0">
                <a:solidFill>
                  <a:srgbClr val="00B050"/>
                </a:solidFill>
              </a:rPr>
              <a:t># Implement the data warehouse using SQL (example using SQLite)</a:t>
            </a:r>
          </a:p>
          <a:p>
            <a:r>
              <a:rPr lang="en-IN" dirty="0">
                <a:solidFill>
                  <a:srgbClr val="00B050"/>
                </a:solidFill>
              </a:rPr>
              <a:t># Assuming transformed data is in '</a:t>
            </a:r>
            <a:r>
              <a:rPr lang="en-IN" dirty="0" err="1">
                <a:solidFill>
                  <a:srgbClr val="00B050"/>
                </a:solidFill>
              </a:rPr>
              <a:t>transformed_sales_df</a:t>
            </a:r>
            <a:r>
              <a:rPr lang="en-IN" dirty="0">
                <a:solidFill>
                  <a:srgbClr val="00B050"/>
                </a:solidFill>
              </a:rPr>
              <a:t>'</a:t>
            </a:r>
          </a:p>
          <a:p>
            <a:r>
              <a:rPr lang="en-IN" dirty="0" err="1"/>
              <a:t>transformed_sales_df</a:t>
            </a:r>
            <a:r>
              <a:rPr lang="en-IN" dirty="0"/>
              <a:t> = data  # Placeholder for transformed data</a:t>
            </a:r>
          </a:p>
          <a:p>
            <a:r>
              <a:rPr lang="en-IN" dirty="0"/>
              <a:t/>
            </a:r>
            <a:br>
              <a:rPr lang="en-IN" dirty="0"/>
            </a:br>
            <a:r>
              <a:rPr lang="en-IN" dirty="0"/>
              <a:t>engine = </a:t>
            </a:r>
            <a:r>
              <a:rPr lang="en-IN" dirty="0" err="1"/>
              <a:t>create_engine</a:t>
            </a:r>
            <a:r>
              <a:rPr lang="en-IN" dirty="0"/>
              <a:t>('</a:t>
            </a:r>
            <a:r>
              <a:rPr lang="en-IN" dirty="0" err="1"/>
              <a:t>sqlite</a:t>
            </a:r>
            <a:r>
              <a:rPr lang="en-IN" dirty="0"/>
              <a:t>:///</a:t>
            </a:r>
            <a:r>
              <a:rPr lang="en-IN" dirty="0" err="1"/>
              <a:t>data_warehouse.db</a:t>
            </a:r>
            <a:r>
              <a:rPr lang="en-IN" dirty="0"/>
              <a:t>')</a:t>
            </a:r>
          </a:p>
          <a:p>
            <a:r>
              <a:rPr lang="en-IN" dirty="0" err="1"/>
              <a:t>transformed_sales_df.to_sql</a:t>
            </a:r>
            <a:r>
              <a:rPr lang="en-IN" dirty="0"/>
              <a:t>('</a:t>
            </a:r>
            <a:r>
              <a:rPr lang="en-IN" dirty="0" err="1"/>
              <a:t>salesfact</a:t>
            </a:r>
            <a:r>
              <a:rPr lang="en-IN" dirty="0"/>
              <a:t>', engine, </a:t>
            </a:r>
            <a:r>
              <a:rPr lang="en-IN" dirty="0" err="1"/>
              <a:t>if_exists</a:t>
            </a:r>
            <a:r>
              <a:rPr lang="en-IN" dirty="0"/>
              <a:t>='replace', index=False)</a:t>
            </a:r>
          </a:p>
          <a:p>
            <a:r>
              <a:rPr lang="en-IN" dirty="0"/>
              <a:t/>
            </a:r>
            <a:br>
              <a:rPr lang="en-IN" dirty="0"/>
            </a:br>
            <a:r>
              <a:rPr lang="en-IN" dirty="0">
                <a:solidFill>
                  <a:srgbClr val="00B050"/>
                </a:solidFill>
              </a:rPr>
              <a:t># Verify the data was written</a:t>
            </a:r>
          </a:p>
          <a:p>
            <a:r>
              <a:rPr lang="en-IN" dirty="0" err="1"/>
              <a:t>query_result</a:t>
            </a:r>
            <a:r>
              <a:rPr lang="en-IN" dirty="0"/>
              <a:t> = </a:t>
            </a:r>
            <a:r>
              <a:rPr lang="en-IN" dirty="0" err="1"/>
              <a:t>pd.read_sql</a:t>
            </a:r>
            <a:r>
              <a:rPr lang="en-IN" dirty="0"/>
              <a:t>('SELECT * FROM </a:t>
            </a:r>
            <a:r>
              <a:rPr lang="en-IN" dirty="0" err="1"/>
              <a:t>salesfact</a:t>
            </a:r>
            <a:r>
              <a:rPr lang="en-IN" dirty="0"/>
              <a:t> LIMIT 5', engine)</a:t>
            </a:r>
          </a:p>
          <a:p>
            <a:r>
              <a:rPr lang="en-IN" dirty="0"/>
              <a:t>print(</a:t>
            </a:r>
            <a:r>
              <a:rPr lang="en-IN" dirty="0" err="1"/>
              <a:t>query_result</a:t>
            </a:r>
            <a:r>
              <a:rPr lang="en-IN" dirty="0"/>
              <a:t>)</a:t>
            </a:r>
          </a:p>
          <a:p>
            <a:endParaRPr lang="en-IN" dirty="0"/>
          </a:p>
        </p:txBody>
      </p:sp>
    </p:spTree>
    <p:extLst>
      <p:ext uri="{BB962C8B-B14F-4D97-AF65-F5344CB8AC3E}">
        <p14:creationId xmlns:p14="http://schemas.microsoft.com/office/powerpoint/2010/main" val="1845944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0505" y="547673"/>
            <a:ext cx="7524564" cy="1325563"/>
          </a:xfrm>
        </p:spPr>
        <p:txBody>
          <a:bodyPr/>
          <a:lstStyle/>
          <a:p>
            <a:r>
              <a:rPr lang="en-US" dirty="0"/>
              <a:t>Results(Screenshot)</a:t>
            </a:r>
            <a:endParaRPr lang="en-IN" dirty="0"/>
          </a:p>
        </p:txBody>
      </p:sp>
      <p:pic>
        <p:nvPicPr>
          <p:cNvPr id="4" name="Picture 3"/>
          <p:cNvPicPr>
            <a:picLocks noChangeAspect="1"/>
          </p:cNvPicPr>
          <p:nvPr/>
        </p:nvPicPr>
        <p:blipFill>
          <a:blip r:embed="rId2"/>
          <a:stretch>
            <a:fillRect/>
          </a:stretch>
        </p:blipFill>
        <p:spPr>
          <a:xfrm>
            <a:off x="2843808" y="1621834"/>
            <a:ext cx="6504384" cy="4794869"/>
          </a:xfrm>
          <a:prstGeom prst="rect">
            <a:avLst/>
          </a:prstGeom>
        </p:spPr>
      </p:pic>
    </p:spTree>
    <p:extLst>
      <p:ext uri="{BB962C8B-B14F-4D97-AF65-F5344CB8AC3E}">
        <p14:creationId xmlns:p14="http://schemas.microsoft.com/office/powerpoint/2010/main" val="3920548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997" y="1057338"/>
            <a:ext cx="9521003" cy="1325563"/>
          </a:xfrm>
        </p:spPr>
        <p:txBody>
          <a:bodyPr>
            <a:normAutofit fontScale="90000"/>
          </a:bodyPr>
          <a:lstStyle/>
          <a:p>
            <a:r>
              <a:rPr lang="en-IN" dirty="0" smtClean="0"/>
              <a:t>           Problem statement-15</a:t>
            </a:r>
            <a:br>
              <a:rPr lang="en-IN" dirty="0" smtClean="0"/>
            </a:br>
            <a:r>
              <a:rPr lang="en-IN" dirty="0" smtClean="0"/>
              <a:t/>
            </a:r>
            <a:br>
              <a:rPr lang="en-IN" dirty="0" smtClean="0"/>
            </a:br>
            <a:r>
              <a:rPr lang="en-US" sz="2000" b="1" dirty="0"/>
              <a:t>Load the transformed data into the data warehouse, ensuring data integrity and consistency.</a:t>
            </a:r>
            <a:endParaRPr lang="en-IN" sz="2000" b="1" dirty="0"/>
          </a:p>
        </p:txBody>
      </p:sp>
      <p:sp>
        <p:nvSpPr>
          <p:cNvPr id="3" name="TextBox 2"/>
          <p:cNvSpPr txBox="1"/>
          <p:nvPr/>
        </p:nvSpPr>
        <p:spPr>
          <a:xfrm>
            <a:off x="2203554" y="3889947"/>
            <a:ext cx="8626839" cy="2185214"/>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Develop </a:t>
            </a:r>
            <a:r>
              <a:rPr lang="en-US" dirty="0"/>
              <a:t>an ETL (Extract, Transform, Load) process to transfer the transformed data into the </a:t>
            </a:r>
            <a:r>
              <a:rPr lang="en-US" dirty="0" smtClean="0"/>
              <a:t>data </a:t>
            </a:r>
            <a:r>
              <a:rPr lang="en-US" dirty="0"/>
              <a:t>warehouse</a:t>
            </a:r>
            <a:r>
              <a:rPr lang="en-US" dirty="0" smtClean="0"/>
              <a:t>.</a:t>
            </a:r>
          </a:p>
          <a:p>
            <a:pPr marL="342900" indent="-342900">
              <a:buFont typeface="+mj-lt"/>
              <a:buAutoNum type="arabicPeriod"/>
            </a:pPr>
            <a:r>
              <a:rPr lang="en-US" dirty="0" smtClean="0"/>
              <a:t>Ensure </a:t>
            </a:r>
            <a:r>
              <a:rPr lang="en-US" dirty="0"/>
              <a:t>data integrity and consistency during the loading process by validating data against </a:t>
            </a:r>
            <a:r>
              <a:rPr lang="en-US" dirty="0" smtClean="0"/>
              <a:t>predefined </a:t>
            </a:r>
            <a:r>
              <a:rPr lang="en-US" dirty="0"/>
              <a:t>rules and constraints.</a:t>
            </a:r>
            <a:endParaRPr lang="en-IN" dirty="0"/>
          </a:p>
        </p:txBody>
      </p:sp>
    </p:spTree>
    <p:extLst>
      <p:ext uri="{BB962C8B-B14F-4D97-AF65-F5344CB8AC3E}">
        <p14:creationId xmlns:p14="http://schemas.microsoft.com/office/powerpoint/2010/main" val="189284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096" y="600140"/>
            <a:ext cx="7524564" cy="1325563"/>
          </a:xfrm>
        </p:spPr>
        <p:txBody>
          <a:bodyPr/>
          <a:lstStyle/>
          <a:p>
            <a:r>
              <a:rPr lang="en-IN" dirty="0" smtClean="0"/>
              <a:t>Code</a:t>
            </a:r>
            <a:endParaRPr lang="en-IN" dirty="0"/>
          </a:p>
        </p:txBody>
      </p:sp>
      <p:sp>
        <p:nvSpPr>
          <p:cNvPr id="3" name="TextBox 2"/>
          <p:cNvSpPr txBox="1"/>
          <p:nvPr/>
        </p:nvSpPr>
        <p:spPr>
          <a:xfrm>
            <a:off x="2074191" y="1821987"/>
            <a:ext cx="10590550" cy="4247317"/>
          </a:xfrm>
          <a:prstGeom prst="rect">
            <a:avLst/>
          </a:prstGeom>
          <a:noFill/>
        </p:spPr>
        <p:txBody>
          <a:bodyPr wrap="square" rtlCol="0">
            <a:spAutoFit/>
          </a:bodyPr>
          <a:lstStyle/>
          <a:p>
            <a:r>
              <a:rPr lang="en-IN" dirty="0">
                <a:solidFill>
                  <a:srgbClr val="FF0000"/>
                </a:solidFill>
              </a:rPr>
              <a:t>#Problem Statement </a:t>
            </a:r>
            <a:r>
              <a:rPr lang="en-IN" dirty="0" smtClean="0">
                <a:solidFill>
                  <a:srgbClr val="FF0000"/>
                </a:solidFill>
              </a:rPr>
              <a:t>15</a:t>
            </a:r>
          </a:p>
          <a:p>
            <a:endParaRPr lang="en-IN" dirty="0">
              <a:solidFill>
                <a:srgbClr val="FF0000"/>
              </a:solidFill>
            </a:endParaRPr>
          </a:p>
          <a:p>
            <a:r>
              <a:rPr lang="en-IN" dirty="0"/>
              <a:t>import pandas as </a:t>
            </a:r>
            <a:r>
              <a:rPr lang="en-IN" dirty="0" err="1"/>
              <a:t>pd</a:t>
            </a:r>
            <a:endParaRPr lang="en-IN" dirty="0"/>
          </a:p>
          <a:p>
            <a:r>
              <a:rPr lang="en-IN" dirty="0"/>
              <a:t>import </a:t>
            </a:r>
            <a:r>
              <a:rPr lang="en-IN" dirty="0" err="1"/>
              <a:t>matplotlib.pyplot</a:t>
            </a:r>
            <a:r>
              <a:rPr lang="en-IN" dirty="0"/>
              <a:t> as </a:t>
            </a:r>
            <a:r>
              <a:rPr lang="en-IN" dirty="0" err="1" smtClean="0"/>
              <a:t>plt</a:t>
            </a:r>
            <a:endParaRPr lang="en-IN" dirty="0" smtClean="0"/>
          </a:p>
          <a:p>
            <a:endParaRPr lang="en-IN" dirty="0"/>
          </a:p>
          <a:p>
            <a:r>
              <a:rPr lang="en-IN" dirty="0">
                <a:solidFill>
                  <a:srgbClr val="00B050"/>
                </a:solidFill>
              </a:rPr>
              <a:t>#Total purchase amount per payment method</a:t>
            </a:r>
          </a:p>
          <a:p>
            <a:r>
              <a:rPr lang="en-IN" dirty="0" err="1"/>
              <a:t>total_purchase_per_payment_method</a:t>
            </a:r>
            <a:r>
              <a:rPr lang="en-IN" dirty="0"/>
              <a:t> = </a:t>
            </a:r>
            <a:r>
              <a:rPr lang="en-IN" dirty="0" err="1"/>
              <a:t>sales_df.groupby</a:t>
            </a:r>
            <a:r>
              <a:rPr lang="en-IN" dirty="0"/>
              <a:t>('</a:t>
            </a:r>
            <a:r>
              <a:rPr lang="en-IN" dirty="0" err="1"/>
              <a:t>PaymentMethod</a:t>
            </a:r>
            <a:r>
              <a:rPr lang="en-IN" dirty="0"/>
              <a:t>') ['</a:t>
            </a:r>
            <a:r>
              <a:rPr lang="en-IN" dirty="0" err="1"/>
              <a:t>PurchaseAmount</a:t>
            </a:r>
            <a:r>
              <a:rPr lang="en-IN" dirty="0"/>
              <a:t>'].sum()</a:t>
            </a:r>
          </a:p>
          <a:p>
            <a:r>
              <a:rPr lang="en-IN" dirty="0" err="1"/>
              <a:t>plt.figure</a:t>
            </a:r>
            <a:r>
              <a:rPr lang="en-IN" dirty="0"/>
              <a:t>(</a:t>
            </a:r>
            <a:r>
              <a:rPr lang="en-IN" dirty="0" err="1"/>
              <a:t>figsize</a:t>
            </a:r>
            <a:r>
              <a:rPr lang="en-IN" dirty="0"/>
              <a:t>=(8, 6))</a:t>
            </a:r>
          </a:p>
          <a:p>
            <a:r>
              <a:rPr lang="en-IN" dirty="0" err="1"/>
              <a:t>total_purchase_per_payment_method.plot</a:t>
            </a:r>
            <a:r>
              <a:rPr lang="en-IN" dirty="0"/>
              <a:t>(kind='pie', </a:t>
            </a:r>
            <a:r>
              <a:rPr lang="en-IN" dirty="0" err="1"/>
              <a:t>autopct</a:t>
            </a:r>
            <a:r>
              <a:rPr lang="en-IN" dirty="0"/>
              <a:t>='%1.1f%%', </a:t>
            </a:r>
            <a:r>
              <a:rPr lang="en-IN" dirty="0" err="1"/>
              <a:t>startangle</a:t>
            </a:r>
            <a:r>
              <a:rPr lang="en-IN" dirty="0"/>
              <a:t>=90)</a:t>
            </a:r>
          </a:p>
          <a:p>
            <a:r>
              <a:rPr lang="en-IN" dirty="0" err="1"/>
              <a:t>plt.title</a:t>
            </a:r>
            <a:r>
              <a:rPr lang="en-IN" dirty="0"/>
              <a:t>('Total Purchase Amount by Payment Method')</a:t>
            </a:r>
          </a:p>
          <a:p>
            <a:r>
              <a:rPr lang="en-IN" dirty="0" err="1"/>
              <a:t>plt.ylabel</a:t>
            </a:r>
            <a:r>
              <a:rPr lang="en-IN" dirty="0"/>
              <a:t>('')</a:t>
            </a:r>
          </a:p>
          <a:p>
            <a:r>
              <a:rPr lang="en-IN" dirty="0" err="1"/>
              <a:t>plt.show</a:t>
            </a:r>
            <a:r>
              <a:rPr lang="en-IN" dirty="0"/>
              <a:t>()</a:t>
            </a:r>
          </a:p>
          <a:p>
            <a:r>
              <a:rPr lang="en-IN" dirty="0"/>
              <a:t>print("Total Purchase Amount per Payment Method:\n", </a:t>
            </a:r>
            <a:r>
              <a:rPr lang="en-IN" dirty="0" err="1"/>
              <a:t>total_purchase_per_payment_method</a:t>
            </a:r>
            <a:r>
              <a:rPr lang="en-IN" dirty="0"/>
              <a:t>)</a:t>
            </a:r>
          </a:p>
          <a:p>
            <a:endParaRPr lang="en-IN" dirty="0"/>
          </a:p>
        </p:txBody>
      </p:sp>
    </p:spTree>
    <p:extLst>
      <p:ext uri="{BB962C8B-B14F-4D97-AF65-F5344CB8AC3E}">
        <p14:creationId xmlns:p14="http://schemas.microsoft.com/office/powerpoint/2010/main" val="1667832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593" y="532683"/>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967055" y="1758118"/>
            <a:ext cx="5952092" cy="4436045"/>
          </a:xfrm>
          <a:prstGeom prst="rect">
            <a:avLst/>
          </a:prstGeom>
        </p:spPr>
      </p:pic>
    </p:spTree>
    <p:extLst>
      <p:ext uri="{BB962C8B-B14F-4D97-AF65-F5344CB8AC3E}">
        <p14:creationId xmlns:p14="http://schemas.microsoft.com/office/powerpoint/2010/main" val="2334867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531" y="974894"/>
            <a:ext cx="9521003" cy="1325563"/>
          </a:xfrm>
        </p:spPr>
        <p:txBody>
          <a:bodyPr>
            <a:normAutofit fontScale="90000"/>
          </a:bodyPr>
          <a:lstStyle/>
          <a:p>
            <a:r>
              <a:rPr lang="en-IN" dirty="0" smtClean="0"/>
              <a:t>             Problem statement-16</a:t>
            </a:r>
            <a:br>
              <a:rPr lang="en-IN" dirty="0" smtClean="0"/>
            </a:br>
            <a:r>
              <a:rPr lang="en-IN" dirty="0" smtClean="0"/>
              <a:t/>
            </a:r>
            <a:br>
              <a:rPr lang="en-IN" dirty="0" smtClean="0"/>
            </a:br>
            <a:r>
              <a:rPr lang="en-US" sz="2000" b="1" dirty="0" smtClean="0"/>
              <a:t>Analyze </a:t>
            </a:r>
            <a:r>
              <a:rPr lang="en-US" sz="2000" b="1" dirty="0"/>
              <a:t>purchase amounts over time. Create a plot to show the trend of purchase amounts over the months and extract insights.</a:t>
            </a:r>
            <a:endParaRPr lang="en-IN" sz="2000" b="1" dirty="0"/>
          </a:p>
        </p:txBody>
      </p:sp>
      <p:sp>
        <p:nvSpPr>
          <p:cNvPr id="3" name="TextBox 2"/>
          <p:cNvSpPr txBox="1"/>
          <p:nvPr/>
        </p:nvSpPr>
        <p:spPr>
          <a:xfrm>
            <a:off x="2205803" y="3837482"/>
            <a:ext cx="8791731" cy="2185214"/>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Analyze </a:t>
            </a:r>
            <a:r>
              <a:rPr lang="en-US" dirty="0"/>
              <a:t>the trend of purchase amounts over different months</a:t>
            </a:r>
            <a:r>
              <a:rPr lang="en-US" dirty="0" smtClean="0"/>
              <a:t>.</a:t>
            </a:r>
          </a:p>
          <a:p>
            <a:pPr marL="342900" indent="-342900">
              <a:buFont typeface="+mj-lt"/>
              <a:buAutoNum type="arabicPeriod"/>
            </a:pPr>
            <a:r>
              <a:rPr lang="en-US" dirty="0" smtClean="0"/>
              <a:t>Create </a:t>
            </a:r>
            <a:r>
              <a:rPr lang="en-US" dirty="0"/>
              <a:t>a line plot or bar plot to visualize the trend of purchase amounts over time</a:t>
            </a:r>
            <a:r>
              <a:rPr lang="en-US" dirty="0" smtClean="0"/>
              <a:t>.</a:t>
            </a:r>
          </a:p>
          <a:p>
            <a:pPr marL="342900" indent="-342900">
              <a:buFont typeface="+mj-lt"/>
              <a:buAutoNum type="arabicPeriod"/>
            </a:pPr>
            <a:r>
              <a:rPr lang="en-US" dirty="0" smtClean="0"/>
              <a:t>Extract </a:t>
            </a:r>
            <a:r>
              <a:rPr lang="en-US" dirty="0"/>
              <a:t>insights from the visualization, such as seasonal trends or changes in purchasing behavior</a:t>
            </a:r>
            <a:endParaRPr lang="en-IN" dirty="0"/>
          </a:p>
        </p:txBody>
      </p:sp>
    </p:spTree>
    <p:extLst>
      <p:ext uri="{BB962C8B-B14F-4D97-AF65-F5344CB8AC3E}">
        <p14:creationId xmlns:p14="http://schemas.microsoft.com/office/powerpoint/2010/main" val="3249308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4414" y="540179"/>
            <a:ext cx="7524564" cy="1325563"/>
          </a:xfrm>
        </p:spPr>
        <p:txBody>
          <a:bodyPr/>
          <a:lstStyle/>
          <a:p>
            <a:r>
              <a:rPr lang="en-IN" dirty="0" smtClean="0"/>
              <a:t>Code</a:t>
            </a:r>
            <a:endParaRPr lang="en-IN" dirty="0"/>
          </a:p>
        </p:txBody>
      </p:sp>
      <p:sp>
        <p:nvSpPr>
          <p:cNvPr id="3" name="TextBox 2"/>
          <p:cNvSpPr txBox="1"/>
          <p:nvPr/>
        </p:nvSpPr>
        <p:spPr>
          <a:xfrm>
            <a:off x="2121108" y="1401580"/>
            <a:ext cx="10148341" cy="5509200"/>
          </a:xfrm>
          <a:prstGeom prst="rect">
            <a:avLst/>
          </a:prstGeom>
          <a:noFill/>
        </p:spPr>
        <p:txBody>
          <a:bodyPr wrap="square" rtlCol="0">
            <a:spAutoFit/>
          </a:bodyPr>
          <a:lstStyle/>
          <a:p>
            <a:r>
              <a:rPr lang="en-IN" sz="1600" dirty="0">
                <a:solidFill>
                  <a:srgbClr val="FF0000"/>
                </a:solidFill>
              </a:rPr>
              <a:t>#</a:t>
            </a:r>
            <a:r>
              <a:rPr lang="en-IN" sz="1600" dirty="0" smtClean="0">
                <a:solidFill>
                  <a:srgbClr val="FF0000"/>
                </a:solidFill>
              </a:rPr>
              <a:t>problem statement 16</a:t>
            </a:r>
            <a:endParaRPr lang="en-IN" sz="1600" dirty="0">
              <a:solidFill>
                <a:srgbClr val="FF0000"/>
              </a:solidFill>
            </a:endParaRPr>
          </a:p>
          <a:p>
            <a:r>
              <a:rPr lang="en-IN" sz="1600" dirty="0"/>
              <a:t/>
            </a:r>
            <a:br>
              <a:rPr lang="en-IN" sz="1600" dirty="0"/>
            </a:br>
            <a:r>
              <a:rPr lang="en-IN" sz="1600" dirty="0"/>
              <a:t>import pandas as </a:t>
            </a:r>
            <a:r>
              <a:rPr lang="en-IN" sz="1600" dirty="0" err="1"/>
              <a:t>pd</a:t>
            </a:r>
            <a:endParaRPr lang="en-IN" sz="1600" dirty="0"/>
          </a:p>
          <a:p>
            <a:r>
              <a:rPr lang="en-IN" sz="1600" dirty="0"/>
              <a:t>import </a:t>
            </a:r>
            <a:r>
              <a:rPr lang="en-IN" sz="1600" dirty="0" err="1"/>
              <a:t>matplotlib.pyplot</a:t>
            </a:r>
            <a:r>
              <a:rPr lang="en-IN" sz="1600" dirty="0"/>
              <a:t> as </a:t>
            </a:r>
            <a:r>
              <a:rPr lang="en-IN" sz="1600" dirty="0" err="1"/>
              <a:t>plt</a:t>
            </a:r>
            <a:endParaRPr lang="en-IN" sz="1600" dirty="0"/>
          </a:p>
          <a:p>
            <a:r>
              <a:rPr lang="en-IN" sz="1600" dirty="0"/>
              <a:t/>
            </a:r>
            <a:br>
              <a:rPr lang="en-IN" sz="1600" dirty="0"/>
            </a:br>
            <a:r>
              <a:rPr lang="en-IN" sz="1600" dirty="0">
                <a:solidFill>
                  <a:srgbClr val="00B050"/>
                </a:solidFill>
              </a:rPr>
              <a:t># Load the dataset</a:t>
            </a:r>
          </a:p>
          <a:p>
            <a:r>
              <a:rPr lang="en-IN" sz="1600" dirty="0" err="1"/>
              <a:t>sales_data</a:t>
            </a:r>
            <a:r>
              <a:rPr lang="en-IN" sz="1600" dirty="0"/>
              <a:t> = </a:t>
            </a:r>
            <a:r>
              <a:rPr lang="en-IN" sz="1600" dirty="0" err="1"/>
              <a:t>pd.read_csv</a:t>
            </a:r>
            <a:r>
              <a:rPr lang="en-IN" sz="1600" dirty="0"/>
              <a:t>('sales Data.csv')</a:t>
            </a:r>
          </a:p>
          <a:p>
            <a:r>
              <a:rPr lang="en-IN" sz="1600" dirty="0"/>
              <a:t/>
            </a:r>
            <a:br>
              <a:rPr lang="en-IN" sz="1600" dirty="0"/>
            </a:br>
            <a:r>
              <a:rPr lang="en-IN" sz="1600" dirty="0">
                <a:solidFill>
                  <a:srgbClr val="00B050"/>
                </a:solidFill>
              </a:rPr>
              <a:t># Ensure the </a:t>
            </a:r>
            <a:r>
              <a:rPr lang="en-IN" sz="1600" dirty="0" err="1">
                <a:solidFill>
                  <a:srgbClr val="00B050"/>
                </a:solidFill>
              </a:rPr>
              <a:t>PurchaseDate</a:t>
            </a:r>
            <a:r>
              <a:rPr lang="en-IN" sz="1600" dirty="0">
                <a:solidFill>
                  <a:srgbClr val="00B050"/>
                </a:solidFill>
              </a:rPr>
              <a:t> column is correctly parsed as </a:t>
            </a:r>
            <a:r>
              <a:rPr lang="en-IN" sz="1600" dirty="0" err="1">
                <a:solidFill>
                  <a:srgbClr val="00B050"/>
                </a:solidFill>
              </a:rPr>
              <a:t>datetime</a:t>
            </a:r>
            <a:endParaRPr lang="en-IN" sz="1600" dirty="0">
              <a:solidFill>
                <a:srgbClr val="00B050"/>
              </a:solidFill>
            </a:endParaRPr>
          </a:p>
          <a:p>
            <a:r>
              <a:rPr lang="en-IN" sz="1600" dirty="0" err="1"/>
              <a:t>sales_data</a:t>
            </a:r>
            <a:r>
              <a:rPr lang="en-IN" sz="1600" dirty="0"/>
              <a:t>['</a:t>
            </a:r>
            <a:r>
              <a:rPr lang="en-IN" sz="1600" dirty="0" err="1"/>
              <a:t>PurchaseDate</a:t>
            </a:r>
            <a:r>
              <a:rPr lang="en-IN" sz="1600" dirty="0"/>
              <a:t>'] = </a:t>
            </a:r>
            <a:r>
              <a:rPr lang="en-IN" sz="1600" dirty="0" err="1"/>
              <a:t>pd.to_datetime</a:t>
            </a:r>
            <a:r>
              <a:rPr lang="en-IN" sz="1600" dirty="0"/>
              <a:t>(</a:t>
            </a:r>
            <a:r>
              <a:rPr lang="en-IN" sz="1600" dirty="0" err="1"/>
              <a:t>sales_data</a:t>
            </a:r>
            <a:r>
              <a:rPr lang="en-IN" sz="1600" dirty="0"/>
              <a:t>['</a:t>
            </a:r>
            <a:r>
              <a:rPr lang="en-IN" sz="1600" dirty="0" err="1"/>
              <a:t>PurchaseDate</a:t>
            </a:r>
            <a:r>
              <a:rPr lang="en-IN" sz="1600" dirty="0"/>
              <a:t>'], errors='coerce')</a:t>
            </a:r>
          </a:p>
          <a:p>
            <a:r>
              <a:rPr lang="en-IN" sz="1600" dirty="0"/>
              <a:t/>
            </a:r>
            <a:br>
              <a:rPr lang="en-IN" sz="1600" dirty="0"/>
            </a:br>
            <a:r>
              <a:rPr lang="en-IN" sz="1600" dirty="0">
                <a:solidFill>
                  <a:srgbClr val="00B050"/>
                </a:solidFill>
              </a:rPr>
              <a:t># Drop any rows where </a:t>
            </a:r>
            <a:r>
              <a:rPr lang="en-IN" sz="1600" dirty="0" err="1">
                <a:solidFill>
                  <a:srgbClr val="00B050"/>
                </a:solidFill>
              </a:rPr>
              <a:t>PurchaseDate</a:t>
            </a:r>
            <a:r>
              <a:rPr lang="en-IN" sz="1600" dirty="0">
                <a:solidFill>
                  <a:srgbClr val="00B050"/>
                </a:solidFill>
              </a:rPr>
              <a:t> could not be parsed</a:t>
            </a:r>
          </a:p>
          <a:p>
            <a:r>
              <a:rPr lang="en-IN" sz="1600" dirty="0" err="1"/>
              <a:t>sales_data</a:t>
            </a:r>
            <a:r>
              <a:rPr lang="en-IN" sz="1600" dirty="0"/>
              <a:t> = </a:t>
            </a:r>
            <a:r>
              <a:rPr lang="en-IN" sz="1600" dirty="0" err="1"/>
              <a:t>sales_data.dropna</a:t>
            </a:r>
            <a:r>
              <a:rPr lang="en-IN" sz="1600" dirty="0"/>
              <a:t>(subset=['</a:t>
            </a:r>
            <a:r>
              <a:rPr lang="en-IN" sz="1600" dirty="0" err="1"/>
              <a:t>PurchaseDate</a:t>
            </a:r>
            <a:r>
              <a:rPr lang="en-IN" sz="1600" dirty="0"/>
              <a:t>'])</a:t>
            </a:r>
          </a:p>
          <a:p>
            <a:r>
              <a:rPr lang="en-IN" sz="1600" dirty="0"/>
              <a:t/>
            </a:r>
            <a:br>
              <a:rPr lang="en-IN" sz="1600" dirty="0"/>
            </a:br>
            <a:r>
              <a:rPr lang="en-IN" sz="1600" dirty="0">
                <a:solidFill>
                  <a:srgbClr val="00B050"/>
                </a:solidFill>
              </a:rPr>
              <a:t># Remove the highest purchase amount to address the outlier</a:t>
            </a:r>
          </a:p>
          <a:p>
            <a:r>
              <a:rPr lang="en-IN" sz="1600" dirty="0" err="1"/>
              <a:t>sales_data</a:t>
            </a:r>
            <a:r>
              <a:rPr lang="en-IN" sz="1600" dirty="0"/>
              <a:t> = </a:t>
            </a:r>
            <a:r>
              <a:rPr lang="en-IN" sz="1600" dirty="0" err="1"/>
              <a:t>sales_data</a:t>
            </a:r>
            <a:r>
              <a:rPr lang="en-IN" sz="1600" dirty="0"/>
              <a:t>[</a:t>
            </a:r>
            <a:r>
              <a:rPr lang="en-IN" sz="1600" dirty="0" err="1"/>
              <a:t>sales_data</a:t>
            </a:r>
            <a:r>
              <a:rPr lang="en-IN" sz="1600" dirty="0"/>
              <a:t>['</a:t>
            </a:r>
            <a:r>
              <a:rPr lang="en-IN" sz="1600" dirty="0" err="1"/>
              <a:t>PurchaseAmount</a:t>
            </a:r>
            <a:r>
              <a:rPr lang="en-IN" sz="1600" dirty="0"/>
              <a:t>'] != </a:t>
            </a:r>
            <a:r>
              <a:rPr lang="en-IN" sz="1600" dirty="0" err="1"/>
              <a:t>sales_data</a:t>
            </a:r>
            <a:r>
              <a:rPr lang="en-IN" sz="1600" dirty="0"/>
              <a:t>['</a:t>
            </a:r>
            <a:r>
              <a:rPr lang="en-IN" sz="1600" dirty="0" err="1"/>
              <a:t>PurchaseAmount</a:t>
            </a:r>
            <a:r>
              <a:rPr lang="en-IN" sz="1600" dirty="0"/>
              <a:t>'].max()]</a:t>
            </a:r>
          </a:p>
          <a:p>
            <a:r>
              <a:rPr lang="en-IN" sz="1600" dirty="0"/>
              <a:t/>
            </a:r>
            <a:br>
              <a:rPr lang="en-IN" sz="1600" dirty="0"/>
            </a:br>
            <a:r>
              <a:rPr lang="en-IN" sz="1600" dirty="0">
                <a:solidFill>
                  <a:srgbClr val="00B050"/>
                </a:solidFill>
              </a:rPr>
              <a:t># Group by year and month, then sum the </a:t>
            </a:r>
            <a:r>
              <a:rPr lang="en-IN" sz="1600" dirty="0" err="1">
                <a:solidFill>
                  <a:srgbClr val="00B050"/>
                </a:solidFill>
              </a:rPr>
              <a:t>PurchaseAmount</a:t>
            </a:r>
            <a:endParaRPr lang="en-IN" sz="1600" dirty="0">
              <a:solidFill>
                <a:srgbClr val="00B050"/>
              </a:solidFill>
            </a:endParaRPr>
          </a:p>
          <a:p>
            <a:r>
              <a:rPr lang="en-IN" sz="1600" dirty="0" err="1"/>
              <a:t>sales_data</a:t>
            </a:r>
            <a:r>
              <a:rPr lang="en-IN" sz="1600" dirty="0"/>
              <a:t>['</a:t>
            </a:r>
            <a:r>
              <a:rPr lang="en-IN" sz="1600" dirty="0" err="1"/>
              <a:t>YearMonth</a:t>
            </a:r>
            <a:r>
              <a:rPr lang="en-IN" sz="1600" dirty="0"/>
              <a:t>'] = </a:t>
            </a:r>
            <a:r>
              <a:rPr lang="en-IN" sz="1600" dirty="0" err="1"/>
              <a:t>sales_data</a:t>
            </a:r>
            <a:r>
              <a:rPr lang="en-IN" sz="1600" dirty="0"/>
              <a:t>['</a:t>
            </a:r>
            <a:r>
              <a:rPr lang="en-IN" sz="1600" dirty="0" err="1"/>
              <a:t>PurchaseDate</a:t>
            </a:r>
            <a:r>
              <a:rPr lang="en-IN" sz="1600" dirty="0"/>
              <a:t>'].</a:t>
            </a:r>
            <a:r>
              <a:rPr lang="en-IN" sz="1600" dirty="0" err="1"/>
              <a:t>dt.to_period</a:t>
            </a:r>
            <a:r>
              <a:rPr lang="en-IN" sz="1600" dirty="0"/>
              <a:t>('M')</a:t>
            </a:r>
          </a:p>
          <a:p>
            <a:r>
              <a:rPr lang="en-IN" sz="1600" dirty="0" err="1"/>
              <a:t>monthly_purchase_amounts</a:t>
            </a:r>
            <a:r>
              <a:rPr lang="en-IN" sz="1600" dirty="0"/>
              <a:t> = </a:t>
            </a:r>
            <a:r>
              <a:rPr lang="en-IN" sz="1600" dirty="0" err="1"/>
              <a:t>sales_data.groupby</a:t>
            </a:r>
            <a:r>
              <a:rPr lang="en-IN" sz="1600" dirty="0"/>
              <a:t>('</a:t>
            </a:r>
            <a:r>
              <a:rPr lang="en-IN" sz="1600" dirty="0" err="1"/>
              <a:t>YearMonth</a:t>
            </a:r>
            <a:r>
              <a:rPr lang="en-IN" sz="1600" dirty="0"/>
              <a:t>')['</a:t>
            </a:r>
            <a:r>
              <a:rPr lang="en-IN" sz="1600" dirty="0" err="1"/>
              <a:t>PurchaseAmount</a:t>
            </a:r>
            <a:r>
              <a:rPr lang="en-IN" sz="1600" dirty="0"/>
              <a:t>'].sum().</a:t>
            </a:r>
            <a:r>
              <a:rPr lang="en-IN" sz="1600" dirty="0" err="1"/>
              <a:t>reset_index</a:t>
            </a:r>
            <a:r>
              <a:rPr lang="en-IN" sz="1600" dirty="0"/>
              <a:t>()</a:t>
            </a:r>
          </a:p>
          <a:p>
            <a:r>
              <a:rPr lang="en-IN" sz="1600" dirty="0"/>
              <a:t/>
            </a:r>
            <a:br>
              <a:rPr lang="en-IN" sz="1600" dirty="0"/>
            </a:br>
            <a:endParaRPr lang="en-IN" sz="1600" dirty="0"/>
          </a:p>
        </p:txBody>
      </p:sp>
    </p:spTree>
    <p:extLst>
      <p:ext uri="{BB962C8B-B14F-4D97-AF65-F5344CB8AC3E}">
        <p14:creationId xmlns:p14="http://schemas.microsoft.com/office/powerpoint/2010/main" val="37369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498592"/>
            <a:ext cx="7524564" cy="1325563"/>
          </a:xfrm>
        </p:spPr>
        <p:txBody>
          <a:bodyPr/>
          <a:lstStyle/>
          <a:p>
            <a:pPr algn="ctr"/>
            <a:r>
              <a:rPr lang="en-US" dirty="0"/>
              <a:t>Results(Screenshot)</a:t>
            </a:r>
            <a:endParaRPr lang="en-IN" dirty="0"/>
          </a:p>
        </p:txBody>
      </p:sp>
      <p:pic>
        <p:nvPicPr>
          <p:cNvPr id="3" name="Picture 2"/>
          <p:cNvPicPr>
            <a:picLocks noChangeAspect="1"/>
          </p:cNvPicPr>
          <p:nvPr/>
        </p:nvPicPr>
        <p:blipFill>
          <a:blip r:embed="rId2"/>
          <a:stretch>
            <a:fillRect/>
          </a:stretch>
        </p:blipFill>
        <p:spPr>
          <a:xfrm>
            <a:off x="2474591" y="1707968"/>
            <a:ext cx="7486373" cy="4520446"/>
          </a:xfrm>
          <a:prstGeom prst="rect">
            <a:avLst/>
          </a:prstGeom>
        </p:spPr>
      </p:pic>
    </p:spTree>
    <p:extLst>
      <p:ext uri="{BB962C8B-B14F-4D97-AF65-F5344CB8AC3E}">
        <p14:creationId xmlns:p14="http://schemas.microsoft.com/office/powerpoint/2010/main" val="1446275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0951" y="996846"/>
            <a:ext cx="7345180" cy="5632311"/>
          </a:xfrm>
          <a:prstGeom prst="rect">
            <a:avLst/>
          </a:prstGeom>
          <a:noFill/>
        </p:spPr>
        <p:txBody>
          <a:bodyPr wrap="square" rtlCol="0">
            <a:spAutoFit/>
          </a:bodyPr>
          <a:lstStyle/>
          <a:p>
            <a:r>
              <a:rPr lang="en-IN" dirty="0">
                <a:solidFill>
                  <a:srgbClr val="00B050"/>
                </a:solidFill>
              </a:rPr>
              <a:t># Ensure the </a:t>
            </a:r>
            <a:r>
              <a:rPr lang="en-IN" dirty="0" err="1">
                <a:solidFill>
                  <a:srgbClr val="00B050"/>
                </a:solidFill>
              </a:rPr>
              <a:t>YearMonth</a:t>
            </a:r>
            <a:r>
              <a:rPr lang="en-IN" dirty="0">
                <a:solidFill>
                  <a:srgbClr val="00B050"/>
                </a:solidFill>
              </a:rPr>
              <a:t> is sorted</a:t>
            </a:r>
          </a:p>
          <a:p>
            <a:r>
              <a:rPr lang="en-IN" dirty="0" err="1"/>
              <a:t>monthly_purchase_amounts</a:t>
            </a:r>
            <a:r>
              <a:rPr lang="en-IN" dirty="0"/>
              <a:t> = </a:t>
            </a:r>
            <a:r>
              <a:rPr lang="en-IN" dirty="0" err="1"/>
              <a:t>monthly_purchase_amounts.sort_values</a:t>
            </a:r>
            <a:r>
              <a:rPr lang="en-IN" dirty="0"/>
              <a:t>('</a:t>
            </a:r>
            <a:r>
              <a:rPr lang="en-IN" dirty="0" err="1"/>
              <a:t>YearMonth</a:t>
            </a:r>
            <a:r>
              <a:rPr lang="en-IN" dirty="0"/>
              <a:t>')</a:t>
            </a:r>
          </a:p>
          <a:p>
            <a:r>
              <a:rPr lang="en-IN" dirty="0">
                <a:solidFill>
                  <a:srgbClr val="00B050"/>
                </a:solidFill>
              </a:rPr>
              <a:t/>
            </a:r>
            <a:br>
              <a:rPr lang="en-IN" dirty="0">
                <a:solidFill>
                  <a:srgbClr val="00B050"/>
                </a:solidFill>
              </a:rPr>
            </a:br>
            <a:r>
              <a:rPr lang="en-IN" dirty="0">
                <a:solidFill>
                  <a:srgbClr val="00B050"/>
                </a:solidFill>
              </a:rPr>
              <a:t># Convert </a:t>
            </a:r>
            <a:r>
              <a:rPr lang="en-IN" dirty="0" err="1">
                <a:solidFill>
                  <a:srgbClr val="00B050"/>
                </a:solidFill>
              </a:rPr>
              <a:t>YearMonth</a:t>
            </a:r>
            <a:r>
              <a:rPr lang="en-IN" dirty="0">
                <a:solidFill>
                  <a:srgbClr val="00B050"/>
                </a:solidFill>
              </a:rPr>
              <a:t> to string for better plotting</a:t>
            </a:r>
          </a:p>
          <a:p>
            <a:r>
              <a:rPr lang="en-IN" dirty="0" err="1"/>
              <a:t>monthly_purchase_amounts</a:t>
            </a:r>
            <a:r>
              <a:rPr lang="en-IN" dirty="0"/>
              <a:t>['</a:t>
            </a:r>
            <a:r>
              <a:rPr lang="en-IN" dirty="0" err="1"/>
              <a:t>YearMonth</a:t>
            </a:r>
            <a:r>
              <a:rPr lang="en-IN" dirty="0"/>
              <a:t>'] = </a:t>
            </a:r>
            <a:r>
              <a:rPr lang="en-IN" dirty="0" err="1"/>
              <a:t>monthly_purchase_amounts</a:t>
            </a:r>
            <a:r>
              <a:rPr lang="en-IN" dirty="0"/>
              <a:t>['</a:t>
            </a:r>
            <a:r>
              <a:rPr lang="en-IN" dirty="0" err="1"/>
              <a:t>YearMonth</a:t>
            </a:r>
            <a:r>
              <a:rPr lang="en-IN" dirty="0"/>
              <a:t>'].</a:t>
            </a:r>
            <a:r>
              <a:rPr lang="en-IN" dirty="0" err="1"/>
              <a:t>astype</a:t>
            </a:r>
            <a:r>
              <a:rPr lang="en-IN" dirty="0"/>
              <a:t>(</a:t>
            </a:r>
            <a:r>
              <a:rPr lang="en-IN" dirty="0" err="1"/>
              <a:t>str</a:t>
            </a:r>
            <a:r>
              <a:rPr lang="en-IN" dirty="0"/>
              <a:t>)</a:t>
            </a:r>
          </a:p>
          <a:p>
            <a:r>
              <a:rPr lang="en-IN" dirty="0"/>
              <a:t/>
            </a:r>
            <a:br>
              <a:rPr lang="en-IN" dirty="0"/>
            </a:br>
            <a:r>
              <a:rPr lang="en-IN" dirty="0">
                <a:solidFill>
                  <a:srgbClr val="00B050"/>
                </a:solidFill>
              </a:rPr>
              <a:t># Plot the trend</a:t>
            </a:r>
          </a:p>
          <a:p>
            <a:r>
              <a:rPr lang="en-IN" dirty="0" err="1"/>
              <a:t>plt.figure</a:t>
            </a:r>
            <a:r>
              <a:rPr lang="en-IN" dirty="0"/>
              <a:t>(</a:t>
            </a:r>
            <a:r>
              <a:rPr lang="en-IN" dirty="0" err="1"/>
              <a:t>figsize</a:t>
            </a:r>
            <a:r>
              <a:rPr lang="en-IN" dirty="0"/>
              <a:t>=(12, 6))</a:t>
            </a:r>
          </a:p>
          <a:p>
            <a:r>
              <a:rPr lang="en-IN" dirty="0" err="1"/>
              <a:t>plt.plot</a:t>
            </a:r>
            <a:r>
              <a:rPr lang="en-IN" dirty="0"/>
              <a:t>(</a:t>
            </a:r>
            <a:r>
              <a:rPr lang="en-IN" dirty="0" err="1"/>
              <a:t>monthly_purchase_amounts</a:t>
            </a:r>
            <a:r>
              <a:rPr lang="en-IN" dirty="0"/>
              <a:t>['</a:t>
            </a:r>
            <a:r>
              <a:rPr lang="en-IN" dirty="0" err="1"/>
              <a:t>YearMonth</a:t>
            </a:r>
            <a:r>
              <a:rPr lang="en-IN" dirty="0"/>
              <a:t>'], </a:t>
            </a:r>
            <a:r>
              <a:rPr lang="en-IN" dirty="0" err="1"/>
              <a:t>monthly_purchase_amounts</a:t>
            </a:r>
            <a:r>
              <a:rPr lang="en-IN" dirty="0"/>
              <a:t>['</a:t>
            </a:r>
            <a:r>
              <a:rPr lang="en-IN" dirty="0" err="1"/>
              <a:t>PurchaseAmount</a:t>
            </a:r>
            <a:r>
              <a:rPr lang="en-IN" dirty="0"/>
              <a:t>'], marker='o')</a:t>
            </a:r>
          </a:p>
          <a:p>
            <a:r>
              <a:rPr lang="en-IN" dirty="0" err="1"/>
              <a:t>plt.xlabel</a:t>
            </a:r>
            <a:r>
              <a:rPr lang="en-IN" dirty="0"/>
              <a:t>('Month-Year')</a:t>
            </a:r>
          </a:p>
          <a:p>
            <a:r>
              <a:rPr lang="en-IN" dirty="0" err="1"/>
              <a:t>plt.ylabel</a:t>
            </a:r>
            <a:r>
              <a:rPr lang="en-IN" dirty="0"/>
              <a:t>('Total Purchase Amount')</a:t>
            </a:r>
          </a:p>
          <a:p>
            <a:r>
              <a:rPr lang="en-IN" dirty="0" err="1"/>
              <a:t>plt.title</a:t>
            </a:r>
            <a:r>
              <a:rPr lang="en-IN" dirty="0"/>
              <a:t>('Trend of Purchase Amounts Over Time')</a:t>
            </a:r>
          </a:p>
          <a:p>
            <a:r>
              <a:rPr lang="en-IN" dirty="0" err="1"/>
              <a:t>plt.xticks</a:t>
            </a:r>
            <a:r>
              <a:rPr lang="en-IN" dirty="0"/>
              <a:t>(rotation=45)</a:t>
            </a:r>
          </a:p>
          <a:p>
            <a:r>
              <a:rPr lang="en-IN" dirty="0" err="1"/>
              <a:t>plt.grid</a:t>
            </a:r>
            <a:r>
              <a:rPr lang="en-IN" dirty="0"/>
              <a:t>(True)</a:t>
            </a:r>
          </a:p>
          <a:p>
            <a:r>
              <a:rPr lang="en-IN" dirty="0" err="1"/>
              <a:t>plt.tight_layout</a:t>
            </a:r>
            <a:r>
              <a:rPr lang="en-IN" dirty="0"/>
              <a:t>()  # Adjust the padding to prevent clipping</a:t>
            </a:r>
          </a:p>
          <a:p>
            <a:r>
              <a:rPr lang="en-IN" dirty="0" err="1"/>
              <a:t>plt.show</a:t>
            </a:r>
            <a:r>
              <a:rPr lang="en-IN" dirty="0"/>
              <a:t>()</a:t>
            </a:r>
          </a:p>
          <a:p>
            <a:endParaRPr lang="en-IN" dirty="0"/>
          </a:p>
        </p:txBody>
      </p:sp>
    </p:spTree>
    <p:extLst>
      <p:ext uri="{BB962C8B-B14F-4D97-AF65-F5344CB8AC3E}">
        <p14:creationId xmlns:p14="http://schemas.microsoft.com/office/powerpoint/2010/main" val="3299768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475" y="570159"/>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193840" y="1895722"/>
            <a:ext cx="9378288" cy="4359843"/>
          </a:xfrm>
          <a:prstGeom prst="rect">
            <a:avLst/>
          </a:prstGeom>
        </p:spPr>
      </p:pic>
    </p:spTree>
    <p:extLst>
      <p:ext uri="{BB962C8B-B14F-4D97-AF65-F5344CB8AC3E}">
        <p14:creationId xmlns:p14="http://schemas.microsoft.com/office/powerpoint/2010/main" val="1003943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243" y="1214735"/>
            <a:ext cx="9693390" cy="1325563"/>
          </a:xfrm>
        </p:spPr>
        <p:txBody>
          <a:bodyPr>
            <a:normAutofit fontScale="90000"/>
          </a:bodyPr>
          <a:lstStyle/>
          <a:p>
            <a:r>
              <a:rPr lang="en-IN" dirty="0" smtClean="0"/>
              <a:t>                Problem statement-17</a:t>
            </a:r>
            <a:br>
              <a:rPr lang="en-IN" dirty="0" smtClean="0"/>
            </a:br>
            <a:r>
              <a:rPr lang="en-IN" dirty="0" smtClean="0"/>
              <a:t/>
            </a:r>
            <a:br>
              <a:rPr lang="en-IN" dirty="0" smtClean="0"/>
            </a:br>
            <a:r>
              <a:rPr lang="en-US" sz="2000" b="1" dirty="0"/>
              <a:t>Investigate the relationship between purchase amount and discount percentage. Create a scatter plot and calculate the correlation.</a:t>
            </a:r>
            <a:r>
              <a:rPr lang="en-IN" sz="2000" b="1" dirty="0" smtClean="0"/>
              <a:t> </a:t>
            </a:r>
            <a:endParaRPr lang="en-IN" sz="2000" b="1" dirty="0"/>
          </a:p>
        </p:txBody>
      </p:sp>
      <p:sp>
        <p:nvSpPr>
          <p:cNvPr id="3" name="TextBox 2"/>
          <p:cNvSpPr txBox="1"/>
          <p:nvPr/>
        </p:nvSpPr>
        <p:spPr>
          <a:xfrm>
            <a:off x="2158584" y="3837482"/>
            <a:ext cx="9144000" cy="2185214"/>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Analyze </a:t>
            </a:r>
            <a:r>
              <a:rPr lang="en-US" dirty="0"/>
              <a:t>the correlation between purchase amount and discount percentage</a:t>
            </a:r>
            <a:r>
              <a:rPr lang="en-US" dirty="0" smtClean="0"/>
              <a:t>.</a:t>
            </a:r>
          </a:p>
          <a:p>
            <a:pPr marL="342900" indent="-342900">
              <a:buFont typeface="+mj-lt"/>
              <a:buAutoNum type="arabicPeriod"/>
            </a:pPr>
            <a:r>
              <a:rPr lang="en-US" dirty="0" smtClean="0"/>
              <a:t>Create </a:t>
            </a:r>
            <a:r>
              <a:rPr lang="en-US" dirty="0"/>
              <a:t>a scatter plot to visualize the relationship between the two variables</a:t>
            </a:r>
            <a:r>
              <a:rPr lang="en-US" dirty="0" smtClean="0"/>
              <a:t>.</a:t>
            </a:r>
          </a:p>
          <a:p>
            <a:pPr marL="342900" indent="-342900">
              <a:buFont typeface="+mj-lt"/>
              <a:buAutoNum type="arabicPeriod"/>
            </a:pPr>
            <a:r>
              <a:rPr lang="en-US" dirty="0" smtClean="0"/>
              <a:t>Calculate </a:t>
            </a:r>
            <a:r>
              <a:rPr lang="en-US" dirty="0"/>
              <a:t>the correlation coefficient to quantify the strength and direction of the relationship</a:t>
            </a:r>
            <a:endParaRPr lang="en-IN" dirty="0"/>
          </a:p>
        </p:txBody>
      </p:sp>
    </p:spTree>
    <p:extLst>
      <p:ext uri="{BB962C8B-B14F-4D97-AF65-F5344CB8AC3E}">
        <p14:creationId xmlns:p14="http://schemas.microsoft.com/office/powerpoint/2010/main" val="3981951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9462" y="712566"/>
            <a:ext cx="7524564" cy="1325563"/>
          </a:xfrm>
        </p:spPr>
        <p:txBody>
          <a:bodyPr/>
          <a:lstStyle/>
          <a:p>
            <a:r>
              <a:rPr lang="en-IN" dirty="0" smtClean="0"/>
              <a:t>Code</a:t>
            </a:r>
            <a:endParaRPr lang="en-IN" dirty="0"/>
          </a:p>
        </p:txBody>
      </p:sp>
      <p:sp>
        <p:nvSpPr>
          <p:cNvPr id="3" name="TextBox 2"/>
          <p:cNvSpPr txBox="1"/>
          <p:nvPr/>
        </p:nvSpPr>
        <p:spPr>
          <a:xfrm>
            <a:off x="2166078" y="2160591"/>
            <a:ext cx="10367948" cy="3139321"/>
          </a:xfrm>
          <a:prstGeom prst="rect">
            <a:avLst/>
          </a:prstGeom>
          <a:noFill/>
        </p:spPr>
        <p:txBody>
          <a:bodyPr wrap="square" rtlCol="0">
            <a:spAutoFit/>
          </a:bodyPr>
          <a:lstStyle/>
          <a:p>
            <a:r>
              <a:rPr lang="en-IN" dirty="0" smtClean="0">
                <a:solidFill>
                  <a:srgbClr val="FF0000"/>
                </a:solidFill>
              </a:rPr>
              <a:t>#</a:t>
            </a:r>
            <a:r>
              <a:rPr lang="en-IN" dirty="0">
                <a:solidFill>
                  <a:srgbClr val="FF0000"/>
                </a:solidFill>
              </a:rPr>
              <a:t>problem statement </a:t>
            </a:r>
            <a:r>
              <a:rPr lang="en-IN" dirty="0" smtClean="0">
                <a:solidFill>
                  <a:srgbClr val="FF0000"/>
                </a:solidFill>
              </a:rPr>
              <a:t>17</a:t>
            </a:r>
          </a:p>
          <a:p>
            <a:endParaRPr lang="en-IN" dirty="0">
              <a:solidFill>
                <a:srgbClr val="FF0000"/>
              </a:solidFill>
            </a:endParaRPr>
          </a:p>
          <a:p>
            <a:r>
              <a:rPr lang="en-IN" dirty="0">
                <a:solidFill>
                  <a:srgbClr val="00B050"/>
                </a:solidFill>
              </a:rPr>
              <a:t># Scatter plot and correlation between purchase amount and discount percentage</a:t>
            </a:r>
          </a:p>
          <a:p>
            <a:r>
              <a:rPr lang="en-IN" dirty="0" err="1"/>
              <a:t>plt.figure</a:t>
            </a:r>
            <a:r>
              <a:rPr lang="en-IN" dirty="0"/>
              <a:t>(</a:t>
            </a:r>
            <a:r>
              <a:rPr lang="en-IN" dirty="0" err="1"/>
              <a:t>figsize</a:t>
            </a:r>
            <a:r>
              <a:rPr lang="en-IN" dirty="0"/>
              <a:t>=(10, 6))</a:t>
            </a:r>
          </a:p>
          <a:p>
            <a:r>
              <a:rPr lang="en-IN" dirty="0" err="1"/>
              <a:t>sns.scatterplot</a:t>
            </a:r>
            <a:r>
              <a:rPr lang="en-IN" dirty="0"/>
              <a:t>(x='</a:t>
            </a:r>
            <a:r>
              <a:rPr lang="en-IN" dirty="0" err="1"/>
              <a:t>DiscountPercentage</a:t>
            </a:r>
            <a:r>
              <a:rPr lang="en-IN" dirty="0"/>
              <a:t>', y='</a:t>
            </a:r>
            <a:r>
              <a:rPr lang="en-IN" dirty="0" err="1"/>
              <a:t>PurchaseAmount</a:t>
            </a:r>
            <a:r>
              <a:rPr lang="en-IN" dirty="0"/>
              <a:t>', data=data)</a:t>
            </a:r>
          </a:p>
          <a:p>
            <a:r>
              <a:rPr lang="en-IN" dirty="0" err="1"/>
              <a:t>plt.title</a:t>
            </a:r>
            <a:r>
              <a:rPr lang="en-IN" dirty="0"/>
              <a:t>('Purchase Amount vs. Discount Percentage')</a:t>
            </a:r>
          </a:p>
          <a:p>
            <a:r>
              <a:rPr lang="en-IN" dirty="0" err="1"/>
              <a:t>plt.show</a:t>
            </a:r>
            <a:r>
              <a:rPr lang="en-IN" dirty="0"/>
              <a:t>()</a:t>
            </a:r>
          </a:p>
          <a:p>
            <a:r>
              <a:rPr lang="en-IN" dirty="0"/>
              <a:t/>
            </a:r>
            <a:br>
              <a:rPr lang="en-IN" dirty="0"/>
            </a:br>
            <a:r>
              <a:rPr lang="en-IN" dirty="0"/>
              <a:t>correlation = data[['</a:t>
            </a:r>
            <a:r>
              <a:rPr lang="en-IN" dirty="0" err="1"/>
              <a:t>DiscountPercentage</a:t>
            </a:r>
            <a:r>
              <a:rPr lang="en-IN" dirty="0"/>
              <a:t>', '</a:t>
            </a:r>
            <a:r>
              <a:rPr lang="en-IN" dirty="0" err="1"/>
              <a:t>PurchaseAmount</a:t>
            </a:r>
            <a:r>
              <a:rPr lang="en-IN" dirty="0"/>
              <a:t>']].</a:t>
            </a:r>
            <a:r>
              <a:rPr lang="en-IN" dirty="0" err="1"/>
              <a:t>corr</a:t>
            </a:r>
            <a:r>
              <a:rPr lang="en-IN" dirty="0"/>
              <a:t>()</a:t>
            </a:r>
          </a:p>
          <a:p>
            <a:r>
              <a:rPr lang="en-IN" dirty="0"/>
              <a:t>print("Correlation between Discount Percentage and Purchase Amount:\n", correlation)</a:t>
            </a:r>
          </a:p>
          <a:p>
            <a:endParaRPr lang="en-IN" dirty="0"/>
          </a:p>
        </p:txBody>
      </p:sp>
    </p:spTree>
    <p:extLst>
      <p:ext uri="{BB962C8B-B14F-4D97-AF65-F5344CB8AC3E}">
        <p14:creationId xmlns:p14="http://schemas.microsoft.com/office/powerpoint/2010/main" val="2676388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148" y="570159"/>
            <a:ext cx="7524564" cy="1325563"/>
          </a:xfrm>
        </p:spPr>
        <p:txBody>
          <a:bodyPr/>
          <a:lstStyle/>
          <a:p>
            <a:r>
              <a:rPr lang="en-US" dirty="0"/>
              <a:t>Results(Screenshot)</a:t>
            </a:r>
            <a:endParaRPr lang="en-IN" dirty="0"/>
          </a:p>
        </p:txBody>
      </p:sp>
      <p:pic>
        <p:nvPicPr>
          <p:cNvPr id="4" name="Picture 3"/>
          <p:cNvPicPr>
            <a:picLocks noChangeAspect="1"/>
          </p:cNvPicPr>
          <p:nvPr/>
        </p:nvPicPr>
        <p:blipFill>
          <a:blip r:embed="rId2"/>
          <a:stretch>
            <a:fillRect/>
          </a:stretch>
        </p:blipFill>
        <p:spPr>
          <a:xfrm>
            <a:off x="2158267" y="1685677"/>
            <a:ext cx="8463864" cy="4715124"/>
          </a:xfrm>
          <a:prstGeom prst="rect">
            <a:avLst/>
          </a:prstGeom>
        </p:spPr>
      </p:pic>
    </p:spTree>
    <p:extLst>
      <p:ext uri="{BB962C8B-B14F-4D97-AF65-F5344CB8AC3E}">
        <p14:creationId xmlns:p14="http://schemas.microsoft.com/office/powerpoint/2010/main" val="4062107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550" y="1004874"/>
            <a:ext cx="9401082" cy="1325563"/>
          </a:xfrm>
        </p:spPr>
        <p:txBody>
          <a:bodyPr>
            <a:normAutofit fontScale="90000"/>
          </a:bodyPr>
          <a:lstStyle/>
          <a:p>
            <a:r>
              <a:rPr lang="en-IN" dirty="0" smtClean="0"/>
              <a:t>             Problem statement-18</a:t>
            </a:r>
            <a:br>
              <a:rPr lang="en-IN" dirty="0" smtClean="0"/>
            </a:br>
            <a:r>
              <a:rPr lang="en-IN" dirty="0" smtClean="0"/>
              <a:t/>
            </a:r>
            <a:br>
              <a:rPr lang="en-IN" dirty="0" smtClean="0"/>
            </a:br>
            <a:r>
              <a:rPr lang="en-US" sz="2000" b="1" dirty="0"/>
              <a:t>Identify instances of multiple purchases on the same day. Create a new column to flag these instances and visualize the findings.</a:t>
            </a:r>
            <a:endParaRPr lang="en-IN" sz="2000" b="1" dirty="0"/>
          </a:p>
        </p:txBody>
      </p:sp>
      <p:sp>
        <p:nvSpPr>
          <p:cNvPr id="3" name="TextBox 2"/>
          <p:cNvSpPr txBox="1"/>
          <p:nvPr/>
        </p:nvSpPr>
        <p:spPr>
          <a:xfrm>
            <a:off x="2173574" y="4017364"/>
            <a:ext cx="8476938" cy="2185214"/>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Identify </a:t>
            </a:r>
            <a:r>
              <a:rPr lang="en-US" dirty="0"/>
              <a:t>instances where multiple purchases occur on the same day</a:t>
            </a:r>
            <a:r>
              <a:rPr lang="en-US" dirty="0" smtClean="0"/>
              <a:t>.</a:t>
            </a:r>
          </a:p>
          <a:p>
            <a:pPr marL="342900" indent="-342900">
              <a:buFont typeface="+mj-lt"/>
              <a:buAutoNum type="arabicPeriod"/>
            </a:pPr>
            <a:r>
              <a:rPr lang="en-US" dirty="0" smtClean="0"/>
              <a:t>Create </a:t>
            </a:r>
            <a:r>
              <a:rPr lang="en-US" dirty="0"/>
              <a:t>a new column in the dataset to flag these instances</a:t>
            </a:r>
            <a:r>
              <a:rPr lang="en-US" dirty="0" smtClean="0"/>
              <a:t>.</a:t>
            </a:r>
          </a:p>
          <a:p>
            <a:pPr marL="342900" indent="-342900">
              <a:buFont typeface="+mj-lt"/>
              <a:buAutoNum type="arabicPeriod"/>
            </a:pPr>
            <a:r>
              <a:rPr lang="en-US" dirty="0" smtClean="0"/>
              <a:t>Visualize </a:t>
            </a:r>
            <a:r>
              <a:rPr lang="en-US" dirty="0"/>
              <a:t>the findings to understand the frequency and distribution of multiple purchases on the same day.</a:t>
            </a:r>
            <a:endParaRPr lang="en-IN" dirty="0"/>
          </a:p>
        </p:txBody>
      </p:sp>
    </p:spTree>
    <p:extLst>
      <p:ext uri="{BB962C8B-B14F-4D97-AF65-F5344CB8AC3E}">
        <p14:creationId xmlns:p14="http://schemas.microsoft.com/office/powerpoint/2010/main" val="2809184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9423" y="667595"/>
            <a:ext cx="7524564" cy="1325563"/>
          </a:xfrm>
        </p:spPr>
        <p:txBody>
          <a:bodyPr/>
          <a:lstStyle/>
          <a:p>
            <a:r>
              <a:rPr lang="en-IN" dirty="0" smtClean="0"/>
              <a:t>Code</a:t>
            </a:r>
            <a:endParaRPr lang="en-IN" dirty="0"/>
          </a:p>
        </p:txBody>
      </p:sp>
      <p:sp>
        <p:nvSpPr>
          <p:cNvPr id="3" name="TextBox 2"/>
          <p:cNvSpPr txBox="1"/>
          <p:nvPr/>
        </p:nvSpPr>
        <p:spPr>
          <a:xfrm>
            <a:off x="2233534" y="1671404"/>
            <a:ext cx="10770433" cy="4801314"/>
          </a:xfrm>
          <a:prstGeom prst="rect">
            <a:avLst/>
          </a:prstGeom>
          <a:noFill/>
        </p:spPr>
        <p:txBody>
          <a:bodyPr wrap="square" rtlCol="0">
            <a:spAutoFit/>
          </a:bodyPr>
          <a:lstStyle/>
          <a:p>
            <a:r>
              <a:rPr lang="en-IN" sz="1600" dirty="0">
                <a:solidFill>
                  <a:srgbClr val="FF0000"/>
                </a:solidFill>
              </a:rPr>
              <a:t>#</a:t>
            </a:r>
            <a:r>
              <a:rPr lang="en-IN" sz="1600" dirty="0" smtClean="0">
                <a:solidFill>
                  <a:srgbClr val="FF0000"/>
                </a:solidFill>
              </a:rPr>
              <a:t>problem statement18</a:t>
            </a:r>
          </a:p>
          <a:p>
            <a:endParaRPr lang="en-IN" sz="1600" dirty="0"/>
          </a:p>
          <a:p>
            <a:r>
              <a:rPr lang="en-IN" sz="1600" dirty="0"/>
              <a:t>import pandas as </a:t>
            </a:r>
            <a:r>
              <a:rPr lang="en-IN" sz="1600" dirty="0" err="1"/>
              <a:t>pd</a:t>
            </a:r>
            <a:endParaRPr lang="en-IN" sz="1600" dirty="0"/>
          </a:p>
          <a:p>
            <a:r>
              <a:rPr lang="en-IN" sz="1600" dirty="0"/>
              <a:t>import </a:t>
            </a:r>
            <a:r>
              <a:rPr lang="en-IN" sz="1600" dirty="0" err="1"/>
              <a:t>matplotlib.pyplot</a:t>
            </a:r>
            <a:r>
              <a:rPr lang="en-IN" sz="1600" dirty="0"/>
              <a:t> as </a:t>
            </a:r>
            <a:r>
              <a:rPr lang="en-IN" sz="1600" dirty="0" err="1"/>
              <a:t>plt</a:t>
            </a:r>
            <a:endParaRPr lang="en-IN" sz="1600" dirty="0"/>
          </a:p>
          <a:p>
            <a:r>
              <a:rPr lang="en-IN" sz="1600" dirty="0"/>
              <a:t/>
            </a:r>
            <a:br>
              <a:rPr lang="en-IN" sz="1600" dirty="0"/>
            </a:br>
            <a:r>
              <a:rPr lang="en-IN" sz="1600" dirty="0">
                <a:solidFill>
                  <a:srgbClr val="00B050"/>
                </a:solidFill>
              </a:rPr>
              <a:t># Load the dataset</a:t>
            </a:r>
          </a:p>
          <a:p>
            <a:r>
              <a:rPr lang="en-IN" sz="1600" dirty="0" err="1"/>
              <a:t>sales_data</a:t>
            </a:r>
            <a:r>
              <a:rPr lang="en-IN" sz="1600" dirty="0"/>
              <a:t> = </a:t>
            </a:r>
            <a:r>
              <a:rPr lang="en-IN" sz="1600" dirty="0" err="1"/>
              <a:t>pd.read_csv</a:t>
            </a:r>
            <a:r>
              <a:rPr lang="en-IN" sz="1600" dirty="0"/>
              <a:t>('sales Data.csv')</a:t>
            </a:r>
          </a:p>
          <a:p>
            <a:r>
              <a:rPr lang="en-IN" sz="1600" dirty="0"/>
              <a:t/>
            </a:r>
            <a:br>
              <a:rPr lang="en-IN" sz="1600" dirty="0"/>
            </a:br>
            <a:r>
              <a:rPr lang="en-IN" sz="1600" dirty="0">
                <a:solidFill>
                  <a:srgbClr val="00B050"/>
                </a:solidFill>
              </a:rPr>
              <a:t># Ensure the </a:t>
            </a:r>
            <a:r>
              <a:rPr lang="en-IN" sz="1600" dirty="0" err="1">
                <a:solidFill>
                  <a:srgbClr val="00B050"/>
                </a:solidFill>
              </a:rPr>
              <a:t>PurchaseDate</a:t>
            </a:r>
            <a:r>
              <a:rPr lang="en-IN" sz="1600" dirty="0">
                <a:solidFill>
                  <a:srgbClr val="00B050"/>
                </a:solidFill>
              </a:rPr>
              <a:t> column is correctly parsed as </a:t>
            </a:r>
            <a:r>
              <a:rPr lang="en-IN" sz="1600" dirty="0" err="1">
                <a:solidFill>
                  <a:srgbClr val="00B050"/>
                </a:solidFill>
              </a:rPr>
              <a:t>datetime</a:t>
            </a:r>
            <a:endParaRPr lang="en-IN" sz="1600" dirty="0">
              <a:solidFill>
                <a:srgbClr val="00B050"/>
              </a:solidFill>
            </a:endParaRPr>
          </a:p>
          <a:p>
            <a:r>
              <a:rPr lang="en-IN" sz="1600" dirty="0" err="1"/>
              <a:t>sales_data</a:t>
            </a:r>
            <a:r>
              <a:rPr lang="en-IN" sz="1600" dirty="0"/>
              <a:t>['</a:t>
            </a:r>
            <a:r>
              <a:rPr lang="en-IN" sz="1600" dirty="0" err="1"/>
              <a:t>PurchaseDate</a:t>
            </a:r>
            <a:r>
              <a:rPr lang="en-IN" sz="1600" dirty="0"/>
              <a:t>'] = </a:t>
            </a:r>
            <a:r>
              <a:rPr lang="en-IN" sz="1600" dirty="0" err="1"/>
              <a:t>pd.to_datetime</a:t>
            </a:r>
            <a:r>
              <a:rPr lang="en-IN" sz="1600" dirty="0"/>
              <a:t>(</a:t>
            </a:r>
            <a:r>
              <a:rPr lang="en-IN" sz="1600" dirty="0" err="1"/>
              <a:t>sales_data</a:t>
            </a:r>
            <a:r>
              <a:rPr lang="en-IN" sz="1600" dirty="0"/>
              <a:t>['</a:t>
            </a:r>
            <a:r>
              <a:rPr lang="en-IN" sz="1600" dirty="0" err="1"/>
              <a:t>PurchaseDate</a:t>
            </a:r>
            <a:r>
              <a:rPr lang="en-IN" sz="1600" dirty="0"/>
              <a:t>'], errors='coerce')</a:t>
            </a:r>
          </a:p>
          <a:p>
            <a:r>
              <a:rPr lang="en-IN" sz="1600" dirty="0"/>
              <a:t/>
            </a:r>
            <a:br>
              <a:rPr lang="en-IN" sz="1600" dirty="0"/>
            </a:br>
            <a:r>
              <a:rPr lang="en-IN" sz="1600" dirty="0">
                <a:solidFill>
                  <a:srgbClr val="00B050"/>
                </a:solidFill>
              </a:rPr>
              <a:t># Drop any rows where </a:t>
            </a:r>
            <a:r>
              <a:rPr lang="en-IN" sz="1600" dirty="0" err="1">
                <a:solidFill>
                  <a:srgbClr val="00B050"/>
                </a:solidFill>
              </a:rPr>
              <a:t>PurchaseDate</a:t>
            </a:r>
            <a:r>
              <a:rPr lang="en-IN" sz="1600" dirty="0">
                <a:solidFill>
                  <a:srgbClr val="00B050"/>
                </a:solidFill>
              </a:rPr>
              <a:t> could not be parsed</a:t>
            </a:r>
          </a:p>
          <a:p>
            <a:r>
              <a:rPr lang="en-IN" sz="1600" dirty="0" err="1"/>
              <a:t>sales_data</a:t>
            </a:r>
            <a:r>
              <a:rPr lang="en-IN" sz="1600" dirty="0"/>
              <a:t> = </a:t>
            </a:r>
            <a:r>
              <a:rPr lang="en-IN" sz="1600" dirty="0" err="1"/>
              <a:t>sales_data.dropna</a:t>
            </a:r>
            <a:r>
              <a:rPr lang="en-IN" sz="1600" dirty="0"/>
              <a:t>(subset=['</a:t>
            </a:r>
            <a:r>
              <a:rPr lang="en-IN" sz="1600" dirty="0" err="1"/>
              <a:t>PurchaseDate</a:t>
            </a:r>
            <a:r>
              <a:rPr lang="en-IN" sz="1600" dirty="0"/>
              <a:t>'])</a:t>
            </a:r>
          </a:p>
          <a:p>
            <a:r>
              <a:rPr lang="en-IN" sz="1600" dirty="0"/>
              <a:t/>
            </a:r>
            <a:br>
              <a:rPr lang="en-IN" sz="1600" dirty="0"/>
            </a:br>
            <a:r>
              <a:rPr lang="en-IN" sz="1600" dirty="0">
                <a:solidFill>
                  <a:srgbClr val="00B050"/>
                </a:solidFill>
              </a:rPr>
              <a:t># Identify and flag multiple purchases on the same day</a:t>
            </a:r>
          </a:p>
          <a:p>
            <a:r>
              <a:rPr lang="en-IN" sz="1600" dirty="0" err="1"/>
              <a:t>sales_data</a:t>
            </a:r>
            <a:r>
              <a:rPr lang="en-IN" sz="1600" dirty="0"/>
              <a:t>['</a:t>
            </a:r>
            <a:r>
              <a:rPr lang="en-IN" sz="1600" dirty="0" err="1"/>
              <a:t>PurchaseDay</a:t>
            </a:r>
            <a:r>
              <a:rPr lang="en-IN" sz="1600" dirty="0"/>
              <a:t>'] = </a:t>
            </a:r>
            <a:r>
              <a:rPr lang="en-IN" sz="1600" dirty="0" err="1"/>
              <a:t>sales_data</a:t>
            </a:r>
            <a:r>
              <a:rPr lang="en-IN" sz="1600" dirty="0"/>
              <a:t>['</a:t>
            </a:r>
            <a:r>
              <a:rPr lang="en-IN" sz="1600" dirty="0" err="1"/>
              <a:t>PurchaseDate</a:t>
            </a:r>
            <a:r>
              <a:rPr lang="en-IN" sz="1600" dirty="0"/>
              <a:t>'].</a:t>
            </a:r>
            <a:r>
              <a:rPr lang="en-IN" sz="1600" dirty="0" err="1"/>
              <a:t>dt.date</a:t>
            </a:r>
            <a:endParaRPr lang="en-IN" sz="1600" dirty="0"/>
          </a:p>
          <a:p>
            <a:r>
              <a:rPr lang="en-IN" sz="1600" dirty="0" err="1"/>
              <a:t>purchase_counts</a:t>
            </a:r>
            <a:r>
              <a:rPr lang="en-IN" sz="1600" dirty="0"/>
              <a:t> = </a:t>
            </a:r>
            <a:r>
              <a:rPr lang="en-IN" sz="1600" dirty="0" err="1"/>
              <a:t>sales_data.groupby</a:t>
            </a:r>
            <a:r>
              <a:rPr lang="en-IN" sz="1600" dirty="0"/>
              <a:t>(['</a:t>
            </a:r>
            <a:r>
              <a:rPr lang="en-IN" sz="1600" dirty="0" err="1"/>
              <a:t>CustomerID</a:t>
            </a:r>
            <a:r>
              <a:rPr lang="en-IN" sz="1600" dirty="0"/>
              <a:t>', '</a:t>
            </a:r>
            <a:r>
              <a:rPr lang="en-IN" sz="1600" dirty="0" err="1"/>
              <a:t>PurchaseDay</a:t>
            </a:r>
            <a:r>
              <a:rPr lang="en-IN" sz="1600" dirty="0"/>
              <a:t>']).size().</a:t>
            </a:r>
            <a:r>
              <a:rPr lang="en-IN" sz="1600" dirty="0" err="1"/>
              <a:t>reset_index</a:t>
            </a:r>
            <a:r>
              <a:rPr lang="en-IN" sz="1600" dirty="0"/>
              <a:t>(name='</a:t>
            </a:r>
            <a:r>
              <a:rPr lang="en-IN" sz="1600" dirty="0" err="1"/>
              <a:t>PurchaseCount</a:t>
            </a:r>
            <a:r>
              <a:rPr lang="en-IN" sz="1600" dirty="0"/>
              <a:t>')</a:t>
            </a:r>
          </a:p>
          <a:p>
            <a:r>
              <a:rPr lang="en-IN" sz="1600" dirty="0"/>
              <a:t/>
            </a:r>
            <a:br>
              <a:rPr lang="en-IN" sz="1600" dirty="0"/>
            </a:br>
            <a:endParaRPr lang="en-IN" dirty="0"/>
          </a:p>
        </p:txBody>
      </p:sp>
    </p:spTree>
    <p:extLst>
      <p:ext uri="{BB962C8B-B14F-4D97-AF65-F5344CB8AC3E}">
        <p14:creationId xmlns:p14="http://schemas.microsoft.com/office/powerpoint/2010/main" val="2567599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1030" y="1491522"/>
            <a:ext cx="9578714" cy="4247317"/>
          </a:xfrm>
          <a:prstGeom prst="rect">
            <a:avLst/>
          </a:prstGeom>
          <a:noFill/>
        </p:spPr>
        <p:txBody>
          <a:bodyPr wrap="square" rtlCol="0">
            <a:spAutoFit/>
          </a:bodyPr>
          <a:lstStyle/>
          <a:p>
            <a:r>
              <a:rPr lang="en-IN" dirty="0">
                <a:solidFill>
                  <a:srgbClr val="00B050"/>
                </a:solidFill>
              </a:rPr>
              <a:t># Flag instances of multiple purchases</a:t>
            </a:r>
          </a:p>
          <a:p>
            <a:r>
              <a:rPr lang="en-IN" dirty="0" err="1"/>
              <a:t>purchase_counts</a:t>
            </a:r>
            <a:r>
              <a:rPr lang="en-IN" dirty="0"/>
              <a:t>['</a:t>
            </a:r>
            <a:r>
              <a:rPr lang="en-IN" dirty="0" err="1"/>
              <a:t>MultiplePurchases</a:t>
            </a:r>
            <a:r>
              <a:rPr lang="en-IN" dirty="0"/>
              <a:t>'] = </a:t>
            </a:r>
            <a:r>
              <a:rPr lang="en-IN" dirty="0" err="1"/>
              <a:t>purchase_counts</a:t>
            </a:r>
            <a:r>
              <a:rPr lang="en-IN" dirty="0"/>
              <a:t>['</a:t>
            </a:r>
            <a:r>
              <a:rPr lang="en-IN" dirty="0" err="1"/>
              <a:t>PurchaseCount</a:t>
            </a:r>
            <a:r>
              <a:rPr lang="en-IN" dirty="0"/>
              <a:t>'] &gt; 1</a:t>
            </a:r>
          </a:p>
          <a:p>
            <a:r>
              <a:rPr lang="en-IN" dirty="0"/>
              <a:t/>
            </a:r>
            <a:br>
              <a:rPr lang="en-IN" dirty="0"/>
            </a:br>
            <a:r>
              <a:rPr lang="en-IN" dirty="0">
                <a:solidFill>
                  <a:srgbClr val="00B050"/>
                </a:solidFill>
              </a:rPr>
              <a:t># Visualize the findings</a:t>
            </a:r>
          </a:p>
          <a:p>
            <a:r>
              <a:rPr lang="en-IN" dirty="0" err="1"/>
              <a:t>multiple_purchase_counts</a:t>
            </a:r>
            <a:r>
              <a:rPr lang="en-IN" dirty="0"/>
              <a:t> = </a:t>
            </a:r>
            <a:r>
              <a:rPr lang="en-IN" dirty="0" err="1"/>
              <a:t>purchase_counts</a:t>
            </a:r>
            <a:r>
              <a:rPr lang="en-IN" dirty="0"/>
              <a:t>['</a:t>
            </a:r>
            <a:r>
              <a:rPr lang="en-IN" dirty="0" err="1"/>
              <a:t>MultiplePurchases</a:t>
            </a:r>
            <a:r>
              <a:rPr lang="en-IN" dirty="0"/>
              <a:t>'].</a:t>
            </a:r>
            <a:r>
              <a:rPr lang="en-IN" dirty="0" err="1"/>
              <a:t>value_counts</a:t>
            </a:r>
            <a:r>
              <a:rPr lang="en-IN" dirty="0"/>
              <a:t>()</a:t>
            </a:r>
          </a:p>
          <a:p>
            <a:r>
              <a:rPr lang="en-IN" dirty="0"/>
              <a:t/>
            </a:r>
            <a:br>
              <a:rPr lang="en-IN" dirty="0"/>
            </a:br>
            <a:r>
              <a:rPr lang="en-IN" dirty="0" err="1"/>
              <a:t>plt.figure</a:t>
            </a:r>
            <a:r>
              <a:rPr lang="en-IN" dirty="0"/>
              <a:t>(</a:t>
            </a:r>
            <a:r>
              <a:rPr lang="en-IN" dirty="0" err="1"/>
              <a:t>figsize</a:t>
            </a:r>
            <a:r>
              <a:rPr lang="en-IN" dirty="0"/>
              <a:t>=(6, 4))</a:t>
            </a:r>
          </a:p>
          <a:p>
            <a:r>
              <a:rPr lang="en-IN" dirty="0" err="1"/>
              <a:t>multiple_purchase_counts.plot</a:t>
            </a:r>
            <a:r>
              <a:rPr lang="en-IN" dirty="0"/>
              <a:t>(kind='bar', </a:t>
            </a:r>
            <a:r>
              <a:rPr lang="en-IN" dirty="0" err="1"/>
              <a:t>color</a:t>
            </a:r>
            <a:r>
              <a:rPr lang="en-IN" dirty="0"/>
              <a:t>=['blue', 'orange'])</a:t>
            </a:r>
          </a:p>
          <a:p>
            <a:r>
              <a:rPr lang="en-IN" dirty="0" err="1"/>
              <a:t>plt.xlabel</a:t>
            </a:r>
            <a:r>
              <a:rPr lang="en-IN" dirty="0"/>
              <a:t>('Multiple Purchases')</a:t>
            </a:r>
          </a:p>
          <a:p>
            <a:r>
              <a:rPr lang="en-IN" dirty="0" err="1"/>
              <a:t>plt.ylabel</a:t>
            </a:r>
            <a:r>
              <a:rPr lang="en-IN" dirty="0"/>
              <a:t>('Count')</a:t>
            </a:r>
          </a:p>
          <a:p>
            <a:r>
              <a:rPr lang="en-IN" dirty="0" err="1"/>
              <a:t>plt.title</a:t>
            </a:r>
            <a:r>
              <a:rPr lang="en-IN" dirty="0"/>
              <a:t>('Count of Multiple Purchases on the Same Day')</a:t>
            </a:r>
          </a:p>
          <a:p>
            <a:r>
              <a:rPr lang="en-IN" dirty="0" err="1"/>
              <a:t>plt.xticks</a:t>
            </a:r>
            <a:r>
              <a:rPr lang="en-IN" dirty="0"/>
              <a:t>(ticks=[0, 1], labels=['False', 'True'], rotation=0)</a:t>
            </a:r>
          </a:p>
          <a:p>
            <a:r>
              <a:rPr lang="en-IN" dirty="0" err="1"/>
              <a:t>plt.grid</a:t>
            </a:r>
            <a:r>
              <a:rPr lang="en-IN" dirty="0"/>
              <a:t>(True)</a:t>
            </a:r>
          </a:p>
          <a:p>
            <a:r>
              <a:rPr lang="en-IN" dirty="0" err="1"/>
              <a:t>plt.show</a:t>
            </a:r>
            <a:r>
              <a:rPr lang="en-IN" dirty="0"/>
              <a:t>()</a:t>
            </a:r>
          </a:p>
          <a:p>
            <a:endParaRPr lang="en-IN" dirty="0"/>
          </a:p>
        </p:txBody>
      </p:sp>
    </p:spTree>
    <p:extLst>
      <p:ext uri="{BB962C8B-B14F-4D97-AF65-F5344CB8AC3E}">
        <p14:creationId xmlns:p14="http://schemas.microsoft.com/office/powerpoint/2010/main" val="3460137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0564" y="510198"/>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768837" y="1835761"/>
            <a:ext cx="6742422" cy="4356912"/>
          </a:xfrm>
          <a:prstGeom prst="rect">
            <a:avLst/>
          </a:prstGeom>
        </p:spPr>
      </p:pic>
    </p:spTree>
    <p:extLst>
      <p:ext uri="{BB962C8B-B14F-4D97-AF65-F5344CB8AC3E}">
        <p14:creationId xmlns:p14="http://schemas.microsoft.com/office/powerpoint/2010/main" val="3399433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102" y="1072329"/>
            <a:ext cx="9461042" cy="1325563"/>
          </a:xfrm>
        </p:spPr>
        <p:txBody>
          <a:bodyPr>
            <a:normAutofit fontScale="90000"/>
          </a:bodyPr>
          <a:lstStyle/>
          <a:p>
            <a:r>
              <a:rPr lang="en-IN" dirty="0" smtClean="0"/>
              <a:t>                Problem statement-19</a:t>
            </a:r>
            <a:br>
              <a:rPr lang="en-IN" dirty="0" smtClean="0"/>
            </a:br>
            <a:r>
              <a:rPr lang="en-IN" dirty="0" smtClean="0"/>
              <a:t/>
            </a:r>
            <a:br>
              <a:rPr lang="en-IN" dirty="0" smtClean="0"/>
            </a:br>
            <a:r>
              <a:rPr lang="en-US" sz="2000" b="1" dirty="0"/>
              <a:t>Calculate the total purchase amount for each customer segment and product category. Create a pivot table and visualize the results.</a:t>
            </a:r>
            <a:endParaRPr lang="en-IN" sz="2000" b="1" dirty="0"/>
          </a:p>
        </p:txBody>
      </p:sp>
      <p:sp>
        <p:nvSpPr>
          <p:cNvPr id="3" name="TextBox 2"/>
          <p:cNvSpPr txBox="1"/>
          <p:nvPr/>
        </p:nvSpPr>
        <p:spPr>
          <a:xfrm>
            <a:off x="2226039" y="3672590"/>
            <a:ext cx="8776741" cy="2462213"/>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Calculate </a:t>
            </a:r>
            <a:r>
              <a:rPr lang="en-US" dirty="0"/>
              <a:t>the total purchase amount for each customer segment and product category</a:t>
            </a:r>
            <a:r>
              <a:rPr lang="en-US" dirty="0" smtClean="0"/>
              <a:t>.</a:t>
            </a:r>
          </a:p>
          <a:p>
            <a:pPr marL="342900" indent="-342900">
              <a:buFont typeface="+mj-lt"/>
              <a:buAutoNum type="arabicPeriod"/>
            </a:pPr>
            <a:r>
              <a:rPr lang="en-US" dirty="0" smtClean="0"/>
              <a:t>Create </a:t>
            </a:r>
            <a:r>
              <a:rPr lang="en-US" dirty="0"/>
              <a:t>a pivot table to summarize the total purchase amounts</a:t>
            </a:r>
            <a:r>
              <a:rPr lang="en-US" dirty="0" smtClean="0"/>
              <a:t>.</a:t>
            </a:r>
          </a:p>
          <a:p>
            <a:pPr marL="342900" indent="-342900">
              <a:buFont typeface="+mj-lt"/>
              <a:buAutoNum type="arabicPeriod"/>
            </a:pPr>
            <a:r>
              <a:rPr lang="en-US" dirty="0" smtClean="0"/>
              <a:t>Visualize </a:t>
            </a:r>
            <a:r>
              <a:rPr lang="en-US" dirty="0"/>
              <a:t>the results using appropriate charts or graphs to compare purchase amounts across </a:t>
            </a:r>
            <a:r>
              <a:rPr lang="en-US" dirty="0" smtClean="0"/>
              <a:t>different </a:t>
            </a:r>
            <a:r>
              <a:rPr lang="en-US" dirty="0"/>
              <a:t>segments and categories</a:t>
            </a:r>
            <a:endParaRPr lang="en-IN" dirty="0"/>
          </a:p>
        </p:txBody>
      </p:sp>
    </p:spTree>
    <p:extLst>
      <p:ext uri="{BB962C8B-B14F-4D97-AF65-F5344CB8AC3E}">
        <p14:creationId xmlns:p14="http://schemas.microsoft.com/office/powerpoint/2010/main" val="8014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351" y="1357143"/>
            <a:ext cx="9356112" cy="1325563"/>
          </a:xfrm>
        </p:spPr>
        <p:txBody>
          <a:bodyPr>
            <a:normAutofit fontScale="90000"/>
          </a:bodyPr>
          <a:lstStyle/>
          <a:p>
            <a:r>
              <a:rPr lang="en-US" dirty="0" smtClean="0"/>
              <a:t>                Problem Statement-2</a:t>
            </a:r>
            <a:br>
              <a:rPr lang="en-US" dirty="0" smtClean="0"/>
            </a:br>
            <a:r>
              <a:rPr lang="en-US" dirty="0"/>
              <a:t/>
            </a:r>
            <a:br>
              <a:rPr lang="en-US" dirty="0"/>
            </a:br>
            <a:r>
              <a:rPr lang="en-US" sz="2000" b="1" dirty="0" smtClean="0"/>
              <a:t>How </a:t>
            </a:r>
            <a:r>
              <a:rPr lang="en-US" sz="2000" b="1" dirty="0"/>
              <a:t>do ratings vary based on customer segments? What is the average rating for each customer segment? Which customer segment has the highest and lowest ratings? Create a bar plot to compare the average ratings across customer segments.</a:t>
            </a:r>
            <a:endParaRPr lang="en-IN" sz="2000" b="1" dirty="0"/>
          </a:p>
        </p:txBody>
      </p:sp>
      <p:sp>
        <p:nvSpPr>
          <p:cNvPr id="3" name="TextBox 2"/>
          <p:cNvSpPr txBox="1"/>
          <p:nvPr/>
        </p:nvSpPr>
        <p:spPr>
          <a:xfrm>
            <a:off x="2330971" y="3575154"/>
            <a:ext cx="8919148" cy="2739211"/>
          </a:xfrm>
          <a:prstGeom prst="rect">
            <a:avLst/>
          </a:prstGeom>
          <a:noFill/>
        </p:spPr>
        <p:txBody>
          <a:bodyPr wrap="square" rtlCol="0">
            <a:spAutoFit/>
          </a:bodyPr>
          <a:lstStyle/>
          <a:p>
            <a:r>
              <a:rPr lang="en-IN" sz="3200" b="1" dirty="0" smtClean="0"/>
              <a:t>DESCRIPTION</a:t>
            </a:r>
          </a:p>
          <a:p>
            <a:endParaRPr lang="en-IN" sz="3200" b="1" dirty="0" smtClean="0"/>
          </a:p>
          <a:p>
            <a:pPr marL="342900" indent="-342900">
              <a:buFont typeface="+mj-lt"/>
              <a:buAutoNum type="arabicPeriod"/>
            </a:pPr>
            <a:r>
              <a:rPr lang="en-US" dirty="0" smtClean="0"/>
              <a:t>Need </a:t>
            </a:r>
            <a:r>
              <a:rPr lang="en-US" dirty="0"/>
              <a:t>to analyze how ratings vary based on customer segments, calculate the average rating for each customer segment, and visualize these findings using a bar plot</a:t>
            </a:r>
            <a:r>
              <a:rPr lang="en-US" dirty="0" smtClean="0"/>
              <a:t>.</a:t>
            </a:r>
          </a:p>
          <a:p>
            <a:pPr marL="342900" indent="-342900">
              <a:buFont typeface="+mj-lt"/>
              <a:buAutoNum type="arabicPeriod"/>
            </a:pPr>
            <a:r>
              <a:rPr lang="en-US" dirty="0" smtClean="0"/>
              <a:t>This </a:t>
            </a:r>
            <a:r>
              <a:rPr lang="en-US" dirty="0"/>
              <a:t>approach, you can effectively analyze and visualize how ratings vary based on customer segments, providing valuable insights into customer satisfaction and areas for improvement.</a:t>
            </a:r>
            <a:endParaRPr lang="en-IN" dirty="0"/>
          </a:p>
        </p:txBody>
      </p:sp>
    </p:spTree>
    <p:extLst>
      <p:ext uri="{BB962C8B-B14F-4D97-AF65-F5344CB8AC3E}">
        <p14:creationId xmlns:p14="http://schemas.microsoft.com/office/powerpoint/2010/main" val="1347913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590" y="757536"/>
            <a:ext cx="7524564" cy="1325563"/>
          </a:xfrm>
        </p:spPr>
        <p:txBody>
          <a:bodyPr/>
          <a:lstStyle/>
          <a:p>
            <a:r>
              <a:rPr lang="en-IN" dirty="0" smtClean="0"/>
              <a:t>Code</a:t>
            </a:r>
            <a:endParaRPr lang="en-IN" dirty="0"/>
          </a:p>
        </p:txBody>
      </p:sp>
      <p:sp>
        <p:nvSpPr>
          <p:cNvPr id="3" name="TextBox 2"/>
          <p:cNvSpPr txBox="1"/>
          <p:nvPr/>
        </p:nvSpPr>
        <p:spPr>
          <a:xfrm>
            <a:off x="2443396" y="1828800"/>
            <a:ext cx="9593705" cy="5047536"/>
          </a:xfrm>
          <a:prstGeom prst="rect">
            <a:avLst/>
          </a:prstGeom>
          <a:noFill/>
        </p:spPr>
        <p:txBody>
          <a:bodyPr wrap="square" rtlCol="0">
            <a:spAutoFit/>
          </a:bodyPr>
          <a:lstStyle/>
          <a:p>
            <a:r>
              <a:rPr lang="en-IN" sz="1600" dirty="0">
                <a:solidFill>
                  <a:srgbClr val="FF0000"/>
                </a:solidFill>
              </a:rPr>
              <a:t>#</a:t>
            </a:r>
            <a:r>
              <a:rPr lang="en-IN" sz="1600" dirty="0" smtClean="0">
                <a:solidFill>
                  <a:srgbClr val="FF0000"/>
                </a:solidFill>
              </a:rPr>
              <a:t>problem statement 19</a:t>
            </a:r>
          </a:p>
          <a:p>
            <a:endParaRPr lang="en-IN" sz="1600" dirty="0">
              <a:solidFill>
                <a:srgbClr val="FF0000"/>
              </a:solidFill>
            </a:endParaRPr>
          </a:p>
          <a:p>
            <a:r>
              <a:rPr lang="en-IN" sz="1600" dirty="0"/>
              <a:t>import pandas as </a:t>
            </a:r>
            <a:r>
              <a:rPr lang="en-IN" sz="1600" dirty="0" err="1"/>
              <a:t>pd</a:t>
            </a:r>
            <a:endParaRPr lang="en-IN" sz="1600" dirty="0"/>
          </a:p>
          <a:p>
            <a:r>
              <a:rPr lang="en-IN" sz="1600" dirty="0"/>
              <a:t>import </a:t>
            </a:r>
            <a:r>
              <a:rPr lang="en-IN" sz="1600" dirty="0" err="1"/>
              <a:t>matplotlib.pyplot</a:t>
            </a:r>
            <a:r>
              <a:rPr lang="en-IN" sz="1600" dirty="0"/>
              <a:t> as </a:t>
            </a:r>
            <a:r>
              <a:rPr lang="en-IN" sz="1600" dirty="0" err="1"/>
              <a:t>plt</a:t>
            </a:r>
            <a:endParaRPr lang="en-IN" sz="1600" dirty="0"/>
          </a:p>
          <a:p>
            <a:r>
              <a:rPr lang="en-IN" sz="1600" dirty="0"/>
              <a:t/>
            </a:r>
            <a:br>
              <a:rPr lang="en-IN" sz="1600" dirty="0"/>
            </a:br>
            <a:r>
              <a:rPr lang="en-IN" sz="1600" dirty="0">
                <a:solidFill>
                  <a:srgbClr val="00B050"/>
                </a:solidFill>
              </a:rPr>
              <a:t># Step 1: Load the sales data from the CSV file</a:t>
            </a:r>
          </a:p>
          <a:p>
            <a:r>
              <a:rPr lang="en-IN" sz="1600" dirty="0" err="1"/>
              <a:t>sales_data</a:t>
            </a:r>
            <a:r>
              <a:rPr lang="en-IN" sz="1600" dirty="0"/>
              <a:t> = </a:t>
            </a:r>
            <a:r>
              <a:rPr lang="en-IN" sz="1600" dirty="0" err="1"/>
              <a:t>pd.read_csv</a:t>
            </a:r>
            <a:r>
              <a:rPr lang="en-IN" sz="1600" dirty="0"/>
              <a:t>('sales Data.csv')</a:t>
            </a:r>
          </a:p>
          <a:p>
            <a:r>
              <a:rPr lang="en-IN" sz="1600" dirty="0"/>
              <a:t/>
            </a:r>
            <a:br>
              <a:rPr lang="en-IN" sz="1600" dirty="0"/>
            </a:br>
            <a:r>
              <a:rPr lang="en-IN" sz="1600" dirty="0">
                <a:solidFill>
                  <a:srgbClr val="00B050"/>
                </a:solidFill>
              </a:rPr>
              <a:t># Step 2: Create a pivot table to calculate the total purchase amount for each customer segment and product </a:t>
            </a:r>
            <a:r>
              <a:rPr lang="en-IN" sz="1600" dirty="0" smtClean="0">
                <a:solidFill>
                  <a:srgbClr val="00B050"/>
                </a:solidFill>
              </a:rPr>
              <a:t>category</a:t>
            </a:r>
          </a:p>
          <a:p>
            <a:endParaRPr lang="en-IN" sz="1600" dirty="0">
              <a:solidFill>
                <a:srgbClr val="00B050"/>
              </a:solidFill>
            </a:endParaRPr>
          </a:p>
          <a:p>
            <a:r>
              <a:rPr lang="en-IN" sz="1600" dirty="0" err="1"/>
              <a:t>pivot_table</a:t>
            </a:r>
            <a:r>
              <a:rPr lang="en-IN" sz="1600" dirty="0"/>
              <a:t> = </a:t>
            </a:r>
            <a:r>
              <a:rPr lang="en-IN" sz="1600" dirty="0" err="1" smtClean="0"/>
              <a:t>pd.pivot_table</a:t>
            </a:r>
            <a:r>
              <a:rPr lang="en-IN" sz="1600" dirty="0" smtClean="0"/>
              <a:t>(</a:t>
            </a:r>
            <a:r>
              <a:rPr lang="en-IN" sz="1600" dirty="0" err="1" smtClean="0"/>
              <a:t>sales_data</a:t>
            </a:r>
            <a:r>
              <a:rPr lang="en-IN" sz="1600" dirty="0"/>
              <a:t>,</a:t>
            </a:r>
          </a:p>
          <a:p>
            <a:r>
              <a:rPr lang="en-IN" sz="1600" dirty="0"/>
              <a:t>                             values='</a:t>
            </a:r>
            <a:r>
              <a:rPr lang="en-IN" sz="1600" dirty="0" err="1"/>
              <a:t>PurchaseAmount</a:t>
            </a:r>
            <a:r>
              <a:rPr lang="en-IN" sz="1600" dirty="0"/>
              <a:t>',</a:t>
            </a:r>
          </a:p>
          <a:p>
            <a:r>
              <a:rPr lang="en-IN" sz="1600" dirty="0"/>
              <a:t>                             index='</a:t>
            </a:r>
            <a:r>
              <a:rPr lang="en-IN" sz="1600" dirty="0" err="1"/>
              <a:t>CustomerSegment</a:t>
            </a:r>
            <a:r>
              <a:rPr lang="en-IN" sz="1600" dirty="0"/>
              <a:t>',</a:t>
            </a:r>
          </a:p>
          <a:p>
            <a:r>
              <a:rPr lang="en-IN" sz="1600" dirty="0"/>
              <a:t>                             columns='</a:t>
            </a:r>
            <a:r>
              <a:rPr lang="en-IN" sz="1600" dirty="0" err="1"/>
              <a:t>ProductCategory</a:t>
            </a:r>
            <a:r>
              <a:rPr lang="en-IN" sz="1600" dirty="0"/>
              <a:t>',</a:t>
            </a:r>
          </a:p>
          <a:p>
            <a:r>
              <a:rPr lang="en-IN" sz="1600" dirty="0"/>
              <a:t>                             </a:t>
            </a:r>
            <a:r>
              <a:rPr lang="en-IN" sz="1600" dirty="0" err="1"/>
              <a:t>aggfunc</a:t>
            </a:r>
            <a:r>
              <a:rPr lang="en-IN" sz="1600" dirty="0"/>
              <a:t>='sum',</a:t>
            </a:r>
          </a:p>
          <a:p>
            <a:r>
              <a:rPr lang="en-IN" sz="1600" dirty="0"/>
              <a:t>                             margins=True,</a:t>
            </a:r>
          </a:p>
          <a:p>
            <a:r>
              <a:rPr lang="en-IN" sz="1600" dirty="0"/>
              <a:t>                             </a:t>
            </a:r>
            <a:r>
              <a:rPr lang="en-IN" sz="1600" dirty="0" err="1"/>
              <a:t>margins_name</a:t>
            </a:r>
            <a:r>
              <a:rPr lang="en-IN" sz="1600" dirty="0"/>
              <a:t>='Total')</a:t>
            </a:r>
          </a:p>
          <a:p>
            <a:r>
              <a:rPr lang="en-IN" sz="1600" dirty="0"/>
              <a:t/>
            </a:r>
            <a:br>
              <a:rPr lang="en-IN" sz="1600" dirty="0"/>
            </a:br>
            <a:endParaRPr lang="en-IN" dirty="0"/>
          </a:p>
        </p:txBody>
      </p:sp>
    </p:spTree>
    <p:extLst>
      <p:ext uri="{BB962C8B-B14F-4D97-AF65-F5344CB8AC3E}">
        <p14:creationId xmlns:p14="http://schemas.microsoft.com/office/powerpoint/2010/main" val="1662465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593" y="1499016"/>
            <a:ext cx="8709286" cy="3139321"/>
          </a:xfrm>
          <a:prstGeom prst="rect">
            <a:avLst/>
          </a:prstGeom>
          <a:noFill/>
        </p:spPr>
        <p:txBody>
          <a:bodyPr wrap="square" rtlCol="0">
            <a:spAutoFit/>
          </a:bodyPr>
          <a:lstStyle/>
          <a:p>
            <a:r>
              <a:rPr lang="en-IN" dirty="0">
                <a:solidFill>
                  <a:srgbClr val="00B050"/>
                </a:solidFill>
              </a:rPr>
              <a:t># Step 3: Visualize the pivot table</a:t>
            </a:r>
          </a:p>
          <a:p>
            <a:r>
              <a:rPr lang="en-IN" dirty="0" err="1"/>
              <a:t>plt.figure</a:t>
            </a:r>
            <a:r>
              <a:rPr lang="en-IN" dirty="0"/>
              <a:t>(</a:t>
            </a:r>
            <a:r>
              <a:rPr lang="en-IN" dirty="0" err="1"/>
              <a:t>figsize</a:t>
            </a:r>
            <a:r>
              <a:rPr lang="en-IN" dirty="0"/>
              <a:t>=(10, 6))</a:t>
            </a:r>
          </a:p>
          <a:p>
            <a:r>
              <a:rPr lang="en-IN" dirty="0" err="1"/>
              <a:t>pivot_table.plot</a:t>
            </a:r>
            <a:r>
              <a:rPr lang="en-IN" dirty="0"/>
              <a:t>(kind='bar', stacked=True)</a:t>
            </a:r>
          </a:p>
          <a:p>
            <a:r>
              <a:rPr lang="en-IN" dirty="0" err="1"/>
              <a:t>plt.title</a:t>
            </a:r>
            <a:r>
              <a:rPr lang="en-IN" dirty="0"/>
              <a:t>('Total Purchase Amount by Customer Segment and Product Category')</a:t>
            </a:r>
          </a:p>
          <a:p>
            <a:r>
              <a:rPr lang="en-IN" dirty="0" err="1"/>
              <a:t>plt.xlabel</a:t>
            </a:r>
            <a:r>
              <a:rPr lang="en-IN" dirty="0"/>
              <a:t>('Customer Segment')</a:t>
            </a:r>
          </a:p>
          <a:p>
            <a:r>
              <a:rPr lang="en-IN" dirty="0" err="1"/>
              <a:t>plt.ylabel</a:t>
            </a:r>
            <a:r>
              <a:rPr lang="en-IN" dirty="0"/>
              <a:t>('Total Purchase Amount')</a:t>
            </a:r>
          </a:p>
          <a:p>
            <a:r>
              <a:rPr lang="en-IN" dirty="0" err="1"/>
              <a:t>plt.xticks</a:t>
            </a:r>
            <a:r>
              <a:rPr lang="en-IN" dirty="0"/>
              <a:t>(rotation=45)</a:t>
            </a:r>
          </a:p>
          <a:p>
            <a:r>
              <a:rPr lang="en-IN" dirty="0" err="1"/>
              <a:t>plt.legend</a:t>
            </a:r>
            <a:r>
              <a:rPr lang="en-IN" dirty="0"/>
              <a:t>(title='Product Category')</a:t>
            </a:r>
          </a:p>
          <a:p>
            <a:r>
              <a:rPr lang="en-IN" dirty="0" err="1"/>
              <a:t>plt.grid</a:t>
            </a:r>
            <a:r>
              <a:rPr lang="en-IN" dirty="0"/>
              <a:t>(axis='y')</a:t>
            </a:r>
          </a:p>
          <a:p>
            <a:r>
              <a:rPr lang="en-IN" dirty="0" err="1"/>
              <a:t>plt.show</a:t>
            </a:r>
            <a:r>
              <a:rPr lang="en-IN" dirty="0"/>
              <a:t>()</a:t>
            </a:r>
          </a:p>
          <a:p>
            <a:endParaRPr lang="en-IN" dirty="0"/>
          </a:p>
        </p:txBody>
      </p:sp>
    </p:spTree>
    <p:extLst>
      <p:ext uri="{BB962C8B-B14F-4D97-AF65-F5344CB8AC3E}">
        <p14:creationId xmlns:p14="http://schemas.microsoft.com/office/powerpoint/2010/main" val="867515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5554" y="585149"/>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742466" y="1684112"/>
            <a:ext cx="6416524" cy="4866590"/>
          </a:xfrm>
          <a:prstGeom prst="rect">
            <a:avLst/>
          </a:prstGeom>
        </p:spPr>
      </p:pic>
    </p:spTree>
    <p:extLst>
      <p:ext uri="{BB962C8B-B14F-4D97-AF65-F5344CB8AC3E}">
        <p14:creationId xmlns:p14="http://schemas.microsoft.com/office/powerpoint/2010/main" val="1912841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905" y="1094815"/>
            <a:ext cx="9303646" cy="1325563"/>
          </a:xfrm>
        </p:spPr>
        <p:txBody>
          <a:bodyPr>
            <a:normAutofit fontScale="90000"/>
          </a:bodyPr>
          <a:lstStyle/>
          <a:p>
            <a:r>
              <a:rPr lang="en-IN" dirty="0" smtClean="0"/>
              <a:t>              Problem statement-20</a:t>
            </a:r>
            <a:br>
              <a:rPr lang="en-IN" dirty="0" smtClean="0"/>
            </a:br>
            <a:r>
              <a:rPr lang="en-IN" dirty="0" smtClean="0"/>
              <a:t/>
            </a:r>
            <a:br>
              <a:rPr lang="en-IN" dirty="0" smtClean="0"/>
            </a:br>
            <a:r>
              <a:rPr lang="en-US" sz="2000" b="1" dirty="0"/>
              <a:t>Calculate the average purchase amount per customer for each region. Create a new column and visualize the top 5 records.</a:t>
            </a:r>
            <a:endParaRPr lang="en-IN" sz="2000" b="1" dirty="0"/>
          </a:p>
        </p:txBody>
      </p:sp>
      <p:sp>
        <p:nvSpPr>
          <p:cNvPr id="3" name="TextBox 2"/>
          <p:cNvSpPr txBox="1"/>
          <p:nvPr/>
        </p:nvSpPr>
        <p:spPr>
          <a:xfrm>
            <a:off x="2278505" y="3680085"/>
            <a:ext cx="8229600" cy="2462213"/>
          </a:xfrm>
          <a:prstGeom prst="rect">
            <a:avLst/>
          </a:prstGeom>
          <a:noFill/>
        </p:spPr>
        <p:txBody>
          <a:bodyPr wrap="square" rtlCol="0">
            <a:spAutoFit/>
          </a:bodyPr>
          <a:lstStyle/>
          <a:p>
            <a:r>
              <a:rPr lang="en-US" sz="3200" b="1" dirty="0" smtClean="0"/>
              <a:t>DESCRIPTION</a:t>
            </a:r>
          </a:p>
          <a:p>
            <a:endParaRPr lang="en-US" sz="3200" b="1" dirty="0" smtClean="0"/>
          </a:p>
          <a:p>
            <a:pPr marL="342900" indent="-342900">
              <a:buFont typeface="+mj-lt"/>
              <a:buAutoNum type="arabicPeriod"/>
            </a:pPr>
            <a:r>
              <a:rPr lang="en-US" dirty="0" smtClean="0"/>
              <a:t>Calculate </a:t>
            </a:r>
            <a:r>
              <a:rPr lang="en-US" dirty="0"/>
              <a:t>the total purchase amount for each customer segment and product category</a:t>
            </a:r>
            <a:r>
              <a:rPr lang="en-US" dirty="0" smtClean="0"/>
              <a:t>.</a:t>
            </a:r>
          </a:p>
          <a:p>
            <a:pPr marL="342900" indent="-342900">
              <a:buFont typeface="+mj-lt"/>
              <a:buAutoNum type="arabicPeriod"/>
            </a:pPr>
            <a:r>
              <a:rPr lang="en-US" dirty="0" smtClean="0"/>
              <a:t>Create </a:t>
            </a:r>
            <a:r>
              <a:rPr lang="en-US" dirty="0"/>
              <a:t>a pivot table to summarize the total purchase amounts</a:t>
            </a:r>
            <a:r>
              <a:rPr lang="en-US" dirty="0" smtClean="0"/>
              <a:t>.</a:t>
            </a:r>
          </a:p>
          <a:p>
            <a:pPr marL="342900" indent="-342900">
              <a:buFont typeface="+mj-lt"/>
              <a:buAutoNum type="arabicPeriod"/>
            </a:pPr>
            <a:r>
              <a:rPr lang="en-US" dirty="0" smtClean="0"/>
              <a:t>Visualize </a:t>
            </a:r>
            <a:r>
              <a:rPr lang="en-US" dirty="0"/>
              <a:t>the results using appropriate charts or graphs to compare purchase amounts across </a:t>
            </a:r>
            <a:r>
              <a:rPr lang="en-US" dirty="0" smtClean="0"/>
              <a:t>different </a:t>
            </a:r>
            <a:r>
              <a:rPr lang="en-US" dirty="0"/>
              <a:t>segments and categories</a:t>
            </a:r>
            <a:endParaRPr lang="en-IN" dirty="0"/>
          </a:p>
        </p:txBody>
      </p:sp>
    </p:spTree>
    <p:extLst>
      <p:ext uri="{BB962C8B-B14F-4D97-AF65-F5344CB8AC3E}">
        <p14:creationId xmlns:p14="http://schemas.microsoft.com/office/powerpoint/2010/main" val="2527694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095" y="607634"/>
            <a:ext cx="7524564" cy="1325563"/>
          </a:xfrm>
        </p:spPr>
        <p:txBody>
          <a:bodyPr/>
          <a:lstStyle/>
          <a:p>
            <a:r>
              <a:rPr lang="en-IN" dirty="0" smtClean="0"/>
              <a:t>Code</a:t>
            </a:r>
            <a:endParaRPr lang="en-IN" dirty="0"/>
          </a:p>
        </p:txBody>
      </p:sp>
      <p:sp>
        <p:nvSpPr>
          <p:cNvPr id="3" name="TextBox 2"/>
          <p:cNvSpPr txBox="1"/>
          <p:nvPr/>
        </p:nvSpPr>
        <p:spPr>
          <a:xfrm>
            <a:off x="2151089" y="1588957"/>
            <a:ext cx="9758597" cy="5509200"/>
          </a:xfrm>
          <a:prstGeom prst="rect">
            <a:avLst/>
          </a:prstGeom>
          <a:noFill/>
        </p:spPr>
        <p:txBody>
          <a:bodyPr wrap="square" rtlCol="0">
            <a:spAutoFit/>
          </a:bodyPr>
          <a:lstStyle/>
          <a:p>
            <a:r>
              <a:rPr lang="en-IN" sz="1600" dirty="0">
                <a:solidFill>
                  <a:srgbClr val="FF0000"/>
                </a:solidFill>
              </a:rPr>
              <a:t>#</a:t>
            </a:r>
            <a:r>
              <a:rPr lang="en-IN" sz="1600" dirty="0" smtClean="0">
                <a:solidFill>
                  <a:srgbClr val="FF0000"/>
                </a:solidFill>
              </a:rPr>
              <a:t>problem statement 20</a:t>
            </a:r>
          </a:p>
          <a:p>
            <a:endParaRPr lang="en-IN" sz="1600" dirty="0"/>
          </a:p>
          <a:p>
            <a:r>
              <a:rPr lang="en-IN" sz="1600" dirty="0"/>
              <a:t>import pandas as </a:t>
            </a:r>
            <a:r>
              <a:rPr lang="en-IN" sz="1600" dirty="0" err="1"/>
              <a:t>pd</a:t>
            </a:r>
            <a:endParaRPr lang="en-IN" sz="1600" dirty="0"/>
          </a:p>
          <a:p>
            <a:r>
              <a:rPr lang="en-IN" sz="1600" dirty="0"/>
              <a:t>import </a:t>
            </a:r>
            <a:r>
              <a:rPr lang="en-IN" sz="1600" dirty="0" err="1"/>
              <a:t>matplotlib.pyplot</a:t>
            </a:r>
            <a:r>
              <a:rPr lang="en-IN" sz="1600" dirty="0"/>
              <a:t> as </a:t>
            </a:r>
            <a:r>
              <a:rPr lang="en-IN" sz="1600" dirty="0" err="1"/>
              <a:t>plt</a:t>
            </a:r>
            <a:endParaRPr lang="en-IN" sz="1600" dirty="0"/>
          </a:p>
          <a:p>
            <a:r>
              <a:rPr lang="en-IN" sz="1600" dirty="0"/>
              <a:t/>
            </a:r>
            <a:br>
              <a:rPr lang="en-IN" sz="1600" dirty="0"/>
            </a:br>
            <a:r>
              <a:rPr lang="en-IN" sz="1600" dirty="0">
                <a:solidFill>
                  <a:srgbClr val="00B050"/>
                </a:solidFill>
              </a:rPr>
              <a:t># Step 1: Load the sales data from the CSV file</a:t>
            </a:r>
          </a:p>
          <a:p>
            <a:r>
              <a:rPr lang="en-IN" sz="1600" dirty="0" err="1"/>
              <a:t>sales_data</a:t>
            </a:r>
            <a:r>
              <a:rPr lang="en-IN" sz="1600" dirty="0"/>
              <a:t> = </a:t>
            </a:r>
            <a:r>
              <a:rPr lang="en-IN" sz="1600" dirty="0" err="1"/>
              <a:t>pd.read_csv</a:t>
            </a:r>
            <a:r>
              <a:rPr lang="en-IN" sz="1600" dirty="0"/>
              <a:t>('sales Data.csv')</a:t>
            </a:r>
          </a:p>
          <a:p>
            <a:r>
              <a:rPr lang="en-IN" sz="1600" dirty="0"/>
              <a:t/>
            </a:r>
            <a:br>
              <a:rPr lang="en-IN" sz="1600" dirty="0"/>
            </a:br>
            <a:r>
              <a:rPr lang="en-IN" sz="1600" dirty="0">
                <a:solidFill>
                  <a:srgbClr val="00B050"/>
                </a:solidFill>
              </a:rPr>
              <a:t># Step 2: Group the data by 'Region' and '</a:t>
            </a:r>
            <a:r>
              <a:rPr lang="en-IN" sz="1600" dirty="0" err="1">
                <a:solidFill>
                  <a:srgbClr val="00B050"/>
                </a:solidFill>
              </a:rPr>
              <a:t>CustomerID</a:t>
            </a:r>
            <a:r>
              <a:rPr lang="en-IN" sz="1600" dirty="0">
                <a:solidFill>
                  <a:srgbClr val="00B050"/>
                </a:solidFill>
              </a:rPr>
              <a:t>' and calculate the total purchase amount per customer</a:t>
            </a:r>
          </a:p>
          <a:p>
            <a:r>
              <a:rPr lang="en-IN" sz="1600" dirty="0" err="1"/>
              <a:t>total_purchase_per_customer</a:t>
            </a:r>
            <a:r>
              <a:rPr lang="en-IN" sz="1600" dirty="0"/>
              <a:t> = </a:t>
            </a:r>
            <a:r>
              <a:rPr lang="en-IN" sz="1600" dirty="0" err="1"/>
              <a:t>sales_data.groupby</a:t>
            </a:r>
            <a:r>
              <a:rPr lang="en-IN" sz="1600" dirty="0"/>
              <a:t>(['Region', '</a:t>
            </a:r>
            <a:r>
              <a:rPr lang="en-IN" sz="1600" dirty="0" err="1"/>
              <a:t>CustomerID</a:t>
            </a:r>
            <a:r>
              <a:rPr lang="en-IN" sz="1600" dirty="0"/>
              <a:t>'])['</a:t>
            </a:r>
            <a:r>
              <a:rPr lang="en-IN" sz="1600" dirty="0" err="1"/>
              <a:t>PurchaseAmount</a:t>
            </a:r>
            <a:r>
              <a:rPr lang="en-IN" sz="1600" dirty="0"/>
              <a:t>'].sum().</a:t>
            </a:r>
            <a:r>
              <a:rPr lang="en-IN" sz="1600" dirty="0" err="1"/>
              <a:t>reset_index</a:t>
            </a:r>
            <a:r>
              <a:rPr lang="en-IN" sz="1600" dirty="0"/>
              <a:t>()</a:t>
            </a:r>
          </a:p>
          <a:p>
            <a:r>
              <a:rPr lang="en-IN" sz="1600" dirty="0"/>
              <a:t/>
            </a:r>
            <a:br>
              <a:rPr lang="en-IN" sz="1600" dirty="0"/>
            </a:br>
            <a:r>
              <a:rPr lang="en-IN" sz="1600" dirty="0">
                <a:solidFill>
                  <a:srgbClr val="00B050"/>
                </a:solidFill>
              </a:rPr>
              <a:t># Step 3: Calculate the average purchase amount per customer for each region</a:t>
            </a:r>
          </a:p>
          <a:p>
            <a:r>
              <a:rPr lang="en-IN" sz="1600" dirty="0" err="1"/>
              <a:t>average_purchase_per_customer</a:t>
            </a:r>
            <a:r>
              <a:rPr lang="en-IN" sz="1600" dirty="0"/>
              <a:t> = </a:t>
            </a:r>
            <a:r>
              <a:rPr lang="en-IN" sz="1600" dirty="0" err="1"/>
              <a:t>total_purchase_per_customer.groupby</a:t>
            </a:r>
            <a:r>
              <a:rPr lang="en-IN" sz="1600" dirty="0"/>
              <a:t>('Region')['</a:t>
            </a:r>
            <a:r>
              <a:rPr lang="en-IN" sz="1600" dirty="0" err="1"/>
              <a:t>PurchaseAmount</a:t>
            </a:r>
            <a:r>
              <a:rPr lang="en-IN" sz="1600" dirty="0"/>
              <a:t>'].mean().</a:t>
            </a:r>
            <a:r>
              <a:rPr lang="en-IN" sz="1600" dirty="0" err="1"/>
              <a:t>reset_index</a:t>
            </a:r>
            <a:r>
              <a:rPr lang="en-IN" sz="1600" dirty="0"/>
              <a:t>()</a:t>
            </a:r>
          </a:p>
          <a:p>
            <a:r>
              <a:rPr lang="en-IN" sz="1600" dirty="0"/>
              <a:t/>
            </a:r>
            <a:br>
              <a:rPr lang="en-IN" sz="1600" dirty="0"/>
            </a:br>
            <a:r>
              <a:rPr lang="en-IN" sz="1600" dirty="0">
                <a:solidFill>
                  <a:srgbClr val="00B050"/>
                </a:solidFill>
              </a:rPr>
              <a:t># Step 4: Create a new column to store the average purchase amount per customer</a:t>
            </a:r>
          </a:p>
          <a:p>
            <a:r>
              <a:rPr lang="en-IN" sz="1600" dirty="0" err="1"/>
              <a:t>average_purchase_per_customer.rename</a:t>
            </a:r>
            <a:r>
              <a:rPr lang="en-IN" sz="1600" dirty="0"/>
              <a:t>(columns={'</a:t>
            </a:r>
            <a:r>
              <a:rPr lang="en-IN" sz="1600" dirty="0" err="1"/>
              <a:t>PurchaseAmount</a:t>
            </a:r>
            <a:r>
              <a:rPr lang="en-IN" sz="1600" dirty="0"/>
              <a:t>': '</a:t>
            </a:r>
            <a:r>
              <a:rPr lang="en-IN" sz="1600" dirty="0" err="1"/>
              <a:t>AvgPurchasePerCustomer</a:t>
            </a:r>
            <a:r>
              <a:rPr lang="en-IN" sz="1600" dirty="0"/>
              <a:t>'}, </a:t>
            </a:r>
            <a:r>
              <a:rPr lang="en-IN" sz="1600" dirty="0" err="1"/>
              <a:t>inplace</a:t>
            </a:r>
            <a:r>
              <a:rPr lang="en-IN" sz="1600" dirty="0"/>
              <a:t>=True)</a:t>
            </a:r>
          </a:p>
          <a:p>
            <a:r>
              <a:rPr lang="en-IN" sz="1600" dirty="0"/>
              <a:t/>
            </a:r>
            <a:br>
              <a:rPr lang="en-IN" sz="1600" dirty="0"/>
            </a:br>
            <a:endParaRPr lang="en-IN" sz="1600" dirty="0"/>
          </a:p>
        </p:txBody>
      </p:sp>
    </p:spTree>
    <p:extLst>
      <p:ext uri="{BB962C8B-B14F-4D97-AF65-F5344CB8AC3E}">
        <p14:creationId xmlns:p14="http://schemas.microsoft.com/office/powerpoint/2010/main" val="32595008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1108" y="1791325"/>
            <a:ext cx="9421318" cy="4524315"/>
          </a:xfrm>
          <a:prstGeom prst="rect">
            <a:avLst/>
          </a:prstGeom>
          <a:noFill/>
        </p:spPr>
        <p:txBody>
          <a:bodyPr wrap="square" rtlCol="0">
            <a:spAutoFit/>
          </a:bodyPr>
          <a:lstStyle/>
          <a:p>
            <a:r>
              <a:rPr lang="en-IN" dirty="0">
                <a:solidFill>
                  <a:srgbClr val="00B050"/>
                </a:solidFill>
              </a:rPr>
              <a:t># Step 5: Visualize the top 5 records</a:t>
            </a:r>
          </a:p>
          <a:p>
            <a:r>
              <a:rPr lang="en-IN" dirty="0">
                <a:solidFill>
                  <a:srgbClr val="00B050"/>
                </a:solidFill>
              </a:rPr>
              <a:t>top_5_records = </a:t>
            </a:r>
            <a:r>
              <a:rPr lang="en-IN" dirty="0" err="1">
                <a:solidFill>
                  <a:srgbClr val="00B050"/>
                </a:solidFill>
              </a:rPr>
              <a:t>average_purchase_per_customer.nlargest</a:t>
            </a:r>
            <a:r>
              <a:rPr lang="en-IN" dirty="0">
                <a:solidFill>
                  <a:srgbClr val="00B050"/>
                </a:solidFill>
              </a:rPr>
              <a:t>(5, '</a:t>
            </a:r>
            <a:r>
              <a:rPr lang="en-IN" dirty="0" err="1">
                <a:solidFill>
                  <a:srgbClr val="00B050"/>
                </a:solidFill>
              </a:rPr>
              <a:t>AvgPurchasePerCustomer</a:t>
            </a:r>
            <a:r>
              <a:rPr lang="en-IN" dirty="0">
                <a:solidFill>
                  <a:srgbClr val="00B050"/>
                </a:solidFill>
              </a:rPr>
              <a:t>')</a:t>
            </a:r>
          </a:p>
          <a:p>
            <a:r>
              <a:rPr lang="en-IN" dirty="0"/>
              <a:t/>
            </a:r>
            <a:br>
              <a:rPr lang="en-IN" dirty="0"/>
            </a:br>
            <a:r>
              <a:rPr lang="en-IN" dirty="0"/>
              <a:t>print(top_5_records)</a:t>
            </a:r>
          </a:p>
          <a:p>
            <a:r>
              <a:rPr lang="en-IN" dirty="0"/>
              <a:t/>
            </a:r>
            <a:br>
              <a:rPr lang="en-IN" dirty="0"/>
            </a:br>
            <a:r>
              <a:rPr lang="en-IN" dirty="0">
                <a:solidFill>
                  <a:srgbClr val="00B050"/>
                </a:solidFill>
              </a:rPr>
              <a:t># Optionally, you can visualize the top 5 records using a bar plot</a:t>
            </a:r>
          </a:p>
          <a:p>
            <a:r>
              <a:rPr lang="en-IN" dirty="0" err="1"/>
              <a:t>plt.figure</a:t>
            </a:r>
            <a:r>
              <a:rPr lang="en-IN" dirty="0"/>
              <a:t>(</a:t>
            </a:r>
            <a:r>
              <a:rPr lang="en-IN" dirty="0" err="1"/>
              <a:t>figsize</a:t>
            </a:r>
            <a:r>
              <a:rPr lang="en-IN" dirty="0"/>
              <a:t>=(10, 6))</a:t>
            </a:r>
          </a:p>
          <a:p>
            <a:r>
              <a:rPr lang="en-IN" dirty="0" err="1"/>
              <a:t>plt.bar</a:t>
            </a:r>
            <a:r>
              <a:rPr lang="en-IN" dirty="0"/>
              <a:t>(top_5_records['Region'], top_5_records['</a:t>
            </a:r>
            <a:r>
              <a:rPr lang="en-IN" dirty="0" err="1"/>
              <a:t>AvgPurchasePerCustomer</a:t>
            </a:r>
            <a:r>
              <a:rPr lang="en-IN" dirty="0"/>
              <a:t>'], </a:t>
            </a:r>
            <a:r>
              <a:rPr lang="en-IN" dirty="0" err="1"/>
              <a:t>color</a:t>
            </a:r>
            <a:r>
              <a:rPr lang="en-IN" dirty="0"/>
              <a:t>='</a:t>
            </a:r>
            <a:r>
              <a:rPr lang="en-IN" dirty="0" err="1"/>
              <a:t>skyblue</a:t>
            </a:r>
            <a:r>
              <a:rPr lang="en-IN" dirty="0"/>
              <a:t>')</a:t>
            </a:r>
          </a:p>
          <a:p>
            <a:r>
              <a:rPr lang="en-IN" dirty="0" err="1"/>
              <a:t>plt.title</a:t>
            </a:r>
            <a:r>
              <a:rPr lang="en-IN" dirty="0"/>
              <a:t>('Top 5 Regions by Average Purchase Amount per Customer')</a:t>
            </a:r>
          </a:p>
          <a:p>
            <a:r>
              <a:rPr lang="en-IN" dirty="0" err="1"/>
              <a:t>plt.xlabel</a:t>
            </a:r>
            <a:r>
              <a:rPr lang="en-IN" dirty="0"/>
              <a:t>('Region')</a:t>
            </a:r>
          </a:p>
          <a:p>
            <a:r>
              <a:rPr lang="en-IN" dirty="0" err="1"/>
              <a:t>plt.ylabel</a:t>
            </a:r>
            <a:r>
              <a:rPr lang="en-IN" dirty="0"/>
              <a:t>('Average Purchase Amount per Customer')</a:t>
            </a:r>
          </a:p>
          <a:p>
            <a:r>
              <a:rPr lang="en-IN" dirty="0" err="1"/>
              <a:t>plt.xticks</a:t>
            </a:r>
            <a:r>
              <a:rPr lang="en-IN" dirty="0"/>
              <a:t>(rotation=45)</a:t>
            </a:r>
          </a:p>
          <a:p>
            <a:r>
              <a:rPr lang="en-IN" dirty="0" err="1"/>
              <a:t>plt.grid</a:t>
            </a:r>
            <a:r>
              <a:rPr lang="en-IN" dirty="0"/>
              <a:t>(axis='y')</a:t>
            </a:r>
          </a:p>
          <a:p>
            <a:r>
              <a:rPr lang="en-IN" dirty="0" err="1"/>
              <a:t>plt.show</a:t>
            </a:r>
            <a:r>
              <a:rPr lang="en-IN" dirty="0"/>
              <a:t>()</a:t>
            </a:r>
          </a:p>
          <a:p>
            <a:endParaRPr lang="en-IN" dirty="0"/>
          </a:p>
        </p:txBody>
      </p:sp>
    </p:spTree>
    <p:extLst>
      <p:ext uri="{BB962C8B-B14F-4D97-AF65-F5344CB8AC3E}">
        <p14:creationId xmlns:p14="http://schemas.microsoft.com/office/powerpoint/2010/main" val="1749572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2951" y="562664"/>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478689" y="1888227"/>
            <a:ext cx="6635016" cy="4422339"/>
          </a:xfrm>
          <a:prstGeom prst="rect">
            <a:avLst/>
          </a:prstGeom>
        </p:spPr>
      </p:pic>
    </p:spTree>
    <p:extLst>
      <p:ext uri="{BB962C8B-B14F-4D97-AF65-F5344CB8AC3E}">
        <p14:creationId xmlns:p14="http://schemas.microsoft.com/office/powerpoint/2010/main" val="29565270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Conclusion</a:t>
            </a:r>
            <a:endParaRPr lang="en-IN" dirty="0"/>
          </a:p>
        </p:txBody>
      </p:sp>
      <p:sp>
        <p:nvSpPr>
          <p:cNvPr id="3" name="TextBox 2"/>
          <p:cNvSpPr txBox="1"/>
          <p:nvPr/>
        </p:nvSpPr>
        <p:spPr>
          <a:xfrm>
            <a:off x="2176402" y="1798820"/>
            <a:ext cx="8414149" cy="466281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distribution of purchase amounts varies across different product categories.</a:t>
            </a:r>
          </a:p>
          <a:p>
            <a:pPr marL="342900" indent="-34290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Ratings </a:t>
            </a:r>
            <a:r>
              <a:rPr lang="en-IN" dirty="0">
                <a:latin typeface="Times New Roman" panose="02020603050405020304" pitchFamily="18" charset="0"/>
                <a:cs typeface="Times New Roman" panose="02020603050405020304" pitchFamily="18" charset="0"/>
              </a:rPr>
              <a:t>vary across different customer segments.</a:t>
            </a:r>
          </a:p>
          <a:p>
            <a:pPr marL="342900" indent="-34290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heatmap</a:t>
            </a:r>
            <a:r>
              <a:rPr lang="en-IN" dirty="0">
                <a:latin typeface="Times New Roman" panose="02020603050405020304" pitchFamily="18" charset="0"/>
                <a:cs typeface="Times New Roman" panose="02020603050405020304" pitchFamily="18" charset="0"/>
              </a:rPr>
              <a:t> and scatter plot reveal insights into the correlation between age and purchase </a:t>
            </a:r>
            <a:r>
              <a:rPr lang="en-IN" dirty="0" smtClean="0">
                <a:latin typeface="Times New Roman" panose="02020603050405020304" pitchFamily="18" charset="0"/>
                <a:cs typeface="Times New Roman" panose="02020603050405020304" pitchFamily="18" charset="0"/>
              </a:rPr>
              <a:t>amount</a:t>
            </a:r>
          </a:p>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Analysis shows the number of unique customers in each region and overall.</a:t>
            </a:r>
          </a:p>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Pie chart visualization illustrates the distribution of total purchase amounts across payment </a:t>
            </a:r>
            <a:r>
              <a:rPr lang="en-IN" dirty="0" smtClean="0">
                <a:latin typeface="Times New Roman" panose="02020603050405020304" pitchFamily="18" charset="0"/>
                <a:cs typeface="Times New Roman" panose="02020603050405020304" pitchFamily="18" charset="0"/>
              </a:rPr>
              <a:t>methods</a:t>
            </a:r>
          </a:p>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well-designed data ingestion pipeline ensures efficient and scalable data acquisition from various sources</a:t>
            </a:r>
          </a:p>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Implementation of the ingestion pipeline facilitates the transfer of data from source to database for further </a:t>
            </a:r>
            <a:r>
              <a:rPr lang="en-IN" dirty="0" smtClean="0">
                <a:latin typeface="Times New Roman" panose="02020603050405020304" pitchFamily="18" charset="0"/>
                <a:cs typeface="Times New Roman" panose="02020603050405020304" pitchFamily="18" charset="0"/>
              </a:rPr>
              <a:t>processing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2641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0550" y="1466821"/>
            <a:ext cx="8909958" cy="480131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Optimization of the ingestion pipeline enhances performance and reduces resource utilization for efficient data processing</a:t>
            </a:r>
          </a:p>
          <a:p>
            <a:pPr marL="342900" indent="-342900">
              <a:lnSpc>
                <a:spcPct val="150000"/>
              </a:lnSpc>
              <a:buFont typeface="Wingdings" panose="05000000000000000000" pitchFamily="2" charset="2"/>
              <a:buChar char="Ø"/>
            </a:pPr>
            <a:endParaRPr lang="en-IN"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Analysis </a:t>
            </a:r>
            <a:r>
              <a:rPr lang="en-IN" dirty="0">
                <a:latin typeface="Times New Roman" panose="02020603050405020304" pitchFamily="18" charset="0"/>
                <a:cs typeface="Times New Roman" panose="02020603050405020304" pitchFamily="18" charset="0"/>
              </a:rPr>
              <a:t>provides insights into the average shipping durations for different locations</a:t>
            </a:r>
          </a:p>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Visualization aids in identifying categories with higher return rates</a:t>
            </a:r>
          </a:p>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Statistical analysis determines if there is a significant difference in purchase amounts between male and </a:t>
            </a:r>
            <a:r>
              <a:rPr lang="en-IN" dirty="0" smtClean="0">
                <a:latin typeface="Times New Roman" panose="02020603050405020304" pitchFamily="18" charset="0"/>
                <a:cs typeface="Times New Roman" panose="02020603050405020304" pitchFamily="18" charset="0"/>
              </a:rPr>
              <a:t>female customers</a:t>
            </a: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Visualization aids in comparing purchase amounts between weekends and weekdays</a:t>
            </a:r>
          </a:p>
          <a:p>
            <a:pPr marL="342900" indent="-3429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designed data warehouse schema provides a blueprint for organizing and storing data efficiently, ensuring easy retrieval and analysis.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0714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C10B-F465-4658-8993-BC77E3E90B9E}"/>
              </a:ext>
            </a:extLst>
          </p:cNvPr>
          <p:cNvSpPr>
            <a:spLocks noGrp="1"/>
          </p:cNvSpPr>
          <p:nvPr>
            <p:ph type="title"/>
          </p:nvPr>
        </p:nvSpPr>
        <p:spPr>
          <a:xfrm>
            <a:off x="2176402" y="730940"/>
            <a:ext cx="7524564" cy="1325563"/>
          </a:xfrm>
        </p:spPr>
        <p:txBody>
          <a:bodyPr/>
          <a:lstStyle/>
          <a:p>
            <a:pPr algn="ctr"/>
            <a:r>
              <a:rPr lang="en-US" dirty="0"/>
              <a:t>References</a:t>
            </a:r>
            <a:endParaRPr lang="en-IN" dirty="0"/>
          </a:p>
        </p:txBody>
      </p:sp>
      <p:sp>
        <p:nvSpPr>
          <p:cNvPr id="3" name="TextBox 2"/>
          <p:cNvSpPr txBox="1"/>
          <p:nvPr/>
        </p:nvSpPr>
        <p:spPr>
          <a:xfrm>
            <a:off x="2107095" y="2472855"/>
            <a:ext cx="7983110" cy="2031325"/>
          </a:xfrm>
          <a:prstGeom prst="rect">
            <a:avLst/>
          </a:prstGeom>
          <a:noFill/>
        </p:spPr>
        <p:txBody>
          <a:bodyPr wrap="square" rtlCol="0">
            <a:spAutoFit/>
          </a:bodyPr>
          <a:lstStyle/>
          <a:p>
            <a:r>
              <a:rPr lang="en-IN" dirty="0">
                <a:hlinkClick r:id="rId2"/>
              </a:rPr>
              <a:t>https://</a:t>
            </a:r>
            <a:r>
              <a:rPr lang="en-IN" dirty="0" smtClean="0">
                <a:hlinkClick r:id="rId2"/>
              </a:rPr>
              <a:t>github.com/sandhiputi-satya/futurense-intership/blob/main/GROUP-F%20PROJECT%20CODES.ipynb</a:t>
            </a:r>
            <a:endParaRPr lang="en-IN" dirty="0" smtClean="0"/>
          </a:p>
          <a:p>
            <a:endParaRPr lang="en-IN" dirty="0" smtClean="0"/>
          </a:p>
          <a:p>
            <a:endParaRPr lang="en-IN" dirty="0"/>
          </a:p>
          <a:p>
            <a:r>
              <a:rPr lang="en-IN" dirty="0">
                <a:hlinkClick r:id="rId3"/>
              </a:rPr>
              <a:t>https://</a:t>
            </a:r>
            <a:r>
              <a:rPr lang="en-IN" dirty="0" smtClean="0">
                <a:hlinkClick r:id="rId3"/>
              </a:rPr>
              <a:t>github.com/sandhiputi-satya/futurense-intership/blob/main/sales%20Data.csv</a:t>
            </a:r>
            <a:endParaRPr lang="en-IN" dirty="0" smtClean="0"/>
          </a:p>
          <a:p>
            <a:endParaRPr lang="en-IN" dirty="0"/>
          </a:p>
        </p:txBody>
      </p:sp>
    </p:spTree>
    <p:extLst>
      <p:ext uri="{BB962C8B-B14F-4D97-AF65-F5344CB8AC3E}">
        <p14:creationId xmlns:p14="http://schemas.microsoft.com/office/powerpoint/2010/main" val="5152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777" y="622625"/>
            <a:ext cx="7524564" cy="1325563"/>
          </a:xfrm>
        </p:spPr>
        <p:txBody>
          <a:bodyPr/>
          <a:lstStyle/>
          <a:p>
            <a:r>
              <a:rPr lang="en-IN" dirty="0" smtClean="0"/>
              <a:t>                   Code</a:t>
            </a:r>
            <a:endParaRPr lang="en-IN" dirty="0"/>
          </a:p>
        </p:txBody>
      </p:sp>
      <p:sp>
        <p:nvSpPr>
          <p:cNvPr id="3" name="TextBox 2"/>
          <p:cNvSpPr txBox="1"/>
          <p:nvPr/>
        </p:nvSpPr>
        <p:spPr>
          <a:xfrm>
            <a:off x="2300990" y="1738859"/>
            <a:ext cx="9541240" cy="2831544"/>
          </a:xfrm>
          <a:prstGeom prst="rect">
            <a:avLst/>
          </a:prstGeom>
          <a:noFill/>
        </p:spPr>
        <p:txBody>
          <a:bodyPr wrap="square" rtlCol="0">
            <a:spAutoFit/>
          </a:bodyPr>
          <a:lstStyle/>
          <a:p>
            <a:r>
              <a:rPr lang="en-IN" sz="1600" dirty="0">
                <a:solidFill>
                  <a:srgbClr val="7030A0"/>
                </a:solidFill>
              </a:rPr>
              <a:t># Problem Statement 2: Average ratings based on customer </a:t>
            </a:r>
            <a:r>
              <a:rPr lang="en-IN" sz="1600" dirty="0" smtClean="0">
                <a:solidFill>
                  <a:srgbClr val="7030A0"/>
                </a:solidFill>
              </a:rPr>
              <a:t>segments</a:t>
            </a:r>
          </a:p>
          <a:p>
            <a:endParaRPr lang="en-IN" sz="1600" dirty="0"/>
          </a:p>
          <a:p>
            <a:r>
              <a:rPr lang="en-IN" sz="1600" dirty="0" err="1"/>
              <a:t>avg_rating_per_segment</a:t>
            </a:r>
            <a:r>
              <a:rPr lang="en-IN" sz="1600" dirty="0"/>
              <a:t> = </a:t>
            </a:r>
            <a:r>
              <a:rPr lang="en-IN" sz="1600" dirty="0" err="1"/>
              <a:t>sales_df.groupby</a:t>
            </a:r>
            <a:r>
              <a:rPr lang="en-IN" sz="1600" dirty="0"/>
              <a:t>('</a:t>
            </a:r>
            <a:r>
              <a:rPr lang="en-IN" sz="1600" dirty="0" err="1"/>
              <a:t>CustomerSegment</a:t>
            </a:r>
            <a:r>
              <a:rPr lang="en-IN" sz="1600" dirty="0"/>
              <a:t>')['Rating'].mean().</a:t>
            </a:r>
            <a:r>
              <a:rPr lang="en-IN" sz="1600" dirty="0" err="1"/>
              <a:t>reset_index</a:t>
            </a:r>
            <a:r>
              <a:rPr lang="en-IN" sz="1600" dirty="0"/>
              <a:t>()</a:t>
            </a:r>
          </a:p>
          <a:p>
            <a:r>
              <a:rPr lang="en-IN" sz="1600" dirty="0" err="1"/>
              <a:t>sns.barplot</a:t>
            </a:r>
            <a:r>
              <a:rPr lang="en-IN" sz="1600" dirty="0"/>
              <a:t>(data=</a:t>
            </a:r>
            <a:r>
              <a:rPr lang="en-IN" sz="1600" dirty="0" err="1"/>
              <a:t>avg_rating_per_segment</a:t>
            </a:r>
            <a:r>
              <a:rPr lang="en-IN" sz="1600" dirty="0"/>
              <a:t>, x='</a:t>
            </a:r>
            <a:r>
              <a:rPr lang="en-IN" sz="1600" dirty="0" err="1"/>
              <a:t>CustomerSegment</a:t>
            </a:r>
            <a:r>
              <a:rPr lang="en-IN" sz="1600" dirty="0"/>
              <a:t>', y='Rating')</a:t>
            </a:r>
          </a:p>
          <a:p>
            <a:r>
              <a:rPr lang="en-IN" sz="1600" dirty="0" err="1"/>
              <a:t>plt.title</a:t>
            </a:r>
            <a:r>
              <a:rPr lang="en-IN" sz="1600" dirty="0"/>
              <a:t>('Average Rating by Customer Segment')</a:t>
            </a:r>
          </a:p>
          <a:p>
            <a:r>
              <a:rPr lang="en-IN" sz="1600" dirty="0" err="1"/>
              <a:t>plt.xlabel</a:t>
            </a:r>
            <a:r>
              <a:rPr lang="en-IN" sz="1600" dirty="0"/>
              <a:t>('Customer Segment')</a:t>
            </a:r>
          </a:p>
          <a:p>
            <a:r>
              <a:rPr lang="en-IN" sz="1600" dirty="0" err="1"/>
              <a:t>plt.ylabel</a:t>
            </a:r>
            <a:r>
              <a:rPr lang="en-IN" sz="1600" dirty="0"/>
              <a:t>('Average Rating')</a:t>
            </a:r>
          </a:p>
          <a:p>
            <a:r>
              <a:rPr lang="en-IN" sz="1600" dirty="0" err="1"/>
              <a:t>plt.show</a:t>
            </a:r>
            <a:r>
              <a:rPr lang="en-IN" sz="1600" dirty="0"/>
              <a:t>()</a:t>
            </a:r>
          </a:p>
          <a:p>
            <a:r>
              <a:rPr lang="en-IN" sz="1600" dirty="0"/>
              <a:t/>
            </a:r>
            <a:br>
              <a:rPr lang="en-IN" sz="1600" dirty="0"/>
            </a:br>
            <a:r>
              <a:rPr lang="en-IN" sz="1600" dirty="0"/>
              <a:t>print("Average Rating per Customer Segment:\n", </a:t>
            </a:r>
            <a:r>
              <a:rPr lang="en-IN" sz="1600" dirty="0" err="1"/>
              <a:t>avg_rating_per_segment</a:t>
            </a:r>
            <a:r>
              <a:rPr lang="en-IN" sz="1600" dirty="0"/>
              <a:t>)</a:t>
            </a:r>
          </a:p>
          <a:p>
            <a:endParaRPr lang="en-IN" dirty="0"/>
          </a:p>
        </p:txBody>
      </p:sp>
    </p:spTree>
    <p:extLst>
      <p:ext uri="{BB962C8B-B14F-4D97-AF65-F5344CB8AC3E}">
        <p14:creationId xmlns:p14="http://schemas.microsoft.com/office/powerpoint/2010/main" val="2304131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A7BF-A4A4-44AE-A5A8-311908CEF9E5}"/>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234512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436" y="630120"/>
            <a:ext cx="7524564" cy="1325563"/>
          </a:xfrm>
        </p:spPr>
        <p:txBody>
          <a:bodyPr/>
          <a:lstStyle/>
          <a:p>
            <a:r>
              <a:rPr lang="en-US" dirty="0"/>
              <a:t>Results(Screenshot)</a:t>
            </a:r>
            <a:endParaRPr lang="en-IN" dirty="0"/>
          </a:p>
        </p:txBody>
      </p:sp>
      <p:pic>
        <p:nvPicPr>
          <p:cNvPr id="3" name="Picture 2"/>
          <p:cNvPicPr>
            <a:picLocks noChangeAspect="1"/>
          </p:cNvPicPr>
          <p:nvPr/>
        </p:nvPicPr>
        <p:blipFill>
          <a:blip r:embed="rId2"/>
          <a:stretch>
            <a:fillRect/>
          </a:stretch>
        </p:blipFill>
        <p:spPr>
          <a:xfrm>
            <a:off x="2691296" y="1700851"/>
            <a:ext cx="7891760" cy="4550048"/>
          </a:xfrm>
          <a:prstGeom prst="rect">
            <a:avLst/>
          </a:prstGeom>
        </p:spPr>
      </p:pic>
    </p:spTree>
    <p:extLst>
      <p:ext uri="{BB962C8B-B14F-4D97-AF65-F5344CB8AC3E}">
        <p14:creationId xmlns:p14="http://schemas.microsoft.com/office/powerpoint/2010/main" val="116761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85" y="1027359"/>
            <a:ext cx="9431062" cy="1325563"/>
          </a:xfrm>
        </p:spPr>
        <p:txBody>
          <a:bodyPr>
            <a:normAutofit fontScale="90000"/>
          </a:bodyPr>
          <a:lstStyle/>
          <a:p>
            <a:r>
              <a:rPr lang="en-IN" dirty="0" smtClean="0"/>
              <a:t>               Problem statement -3</a:t>
            </a:r>
            <a:br>
              <a:rPr lang="en-IN" dirty="0" smtClean="0"/>
            </a:br>
            <a:r>
              <a:rPr lang="en-IN" dirty="0" smtClean="0"/>
              <a:t/>
            </a:r>
            <a:br>
              <a:rPr lang="en-IN" dirty="0" smtClean="0"/>
            </a:br>
            <a:r>
              <a:rPr lang="en-US" sz="2000" b="1" dirty="0"/>
              <a:t>Is there any correlation between age and purchase amount? Visualize the same using a </a:t>
            </a:r>
            <a:r>
              <a:rPr lang="en-US" sz="2000" b="1" dirty="0" err="1"/>
              <a:t>heatmap</a:t>
            </a:r>
            <a:r>
              <a:rPr lang="en-US" sz="2000" b="1" dirty="0"/>
              <a:t> correlation matrix and a scatter plot. Is the correlation between age and purchase amount statistically significant?</a:t>
            </a:r>
            <a:endParaRPr lang="en-IN" sz="2000" b="1" dirty="0"/>
          </a:p>
        </p:txBody>
      </p:sp>
      <p:sp>
        <p:nvSpPr>
          <p:cNvPr id="3" name="TextBox 2"/>
          <p:cNvSpPr txBox="1"/>
          <p:nvPr/>
        </p:nvSpPr>
        <p:spPr>
          <a:xfrm>
            <a:off x="2428407" y="3260361"/>
            <a:ext cx="9323882" cy="2739211"/>
          </a:xfrm>
          <a:prstGeom prst="rect">
            <a:avLst/>
          </a:prstGeom>
          <a:noFill/>
        </p:spPr>
        <p:txBody>
          <a:bodyPr wrap="square" rtlCol="0">
            <a:spAutoFit/>
          </a:bodyPr>
          <a:lstStyle/>
          <a:p>
            <a:r>
              <a:rPr lang="en-IN" sz="3200" b="1" dirty="0" smtClean="0"/>
              <a:t>DESCRIPTION</a:t>
            </a:r>
          </a:p>
          <a:p>
            <a:endParaRPr lang="en-IN" sz="3200" b="1" dirty="0" smtClean="0"/>
          </a:p>
          <a:p>
            <a:pPr marL="342900" indent="-342900">
              <a:buFont typeface="+mj-lt"/>
              <a:buAutoNum type="arabicPeriod"/>
            </a:pPr>
            <a:r>
              <a:rPr lang="en-US" dirty="0" smtClean="0"/>
              <a:t>Need </a:t>
            </a:r>
            <a:r>
              <a:rPr lang="en-US" dirty="0"/>
              <a:t>to determine if there is a correlation between age and purchase amount. We'll visualize this correlation using a </a:t>
            </a:r>
            <a:r>
              <a:rPr lang="en-US" dirty="0" err="1"/>
              <a:t>heatmap</a:t>
            </a:r>
            <a:r>
              <a:rPr lang="en-US" dirty="0"/>
              <a:t> correlation matrix and a scatter plot, and then determine if the correlation is statistically significant</a:t>
            </a:r>
            <a:r>
              <a:rPr lang="en-US" dirty="0" smtClean="0"/>
              <a:t>.</a:t>
            </a:r>
          </a:p>
          <a:p>
            <a:pPr marL="342900" indent="-342900">
              <a:buFont typeface="+mj-lt"/>
              <a:buAutoNum type="arabicPeriod"/>
            </a:pPr>
            <a:r>
              <a:rPr lang="en-US" dirty="0" smtClean="0"/>
              <a:t>This </a:t>
            </a:r>
            <a:r>
              <a:rPr lang="en-US" dirty="0"/>
              <a:t>approach, you can effectively analyze and visualize the correlation between age and purchase amount, providing valuable insights into how these two variables are related.</a:t>
            </a:r>
            <a:endParaRPr lang="en-IN" dirty="0"/>
          </a:p>
        </p:txBody>
      </p:sp>
    </p:spTree>
    <p:extLst>
      <p:ext uri="{BB962C8B-B14F-4D97-AF65-F5344CB8AC3E}">
        <p14:creationId xmlns:p14="http://schemas.microsoft.com/office/powerpoint/2010/main" val="577751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1843</Words>
  <Application>Microsoft Office PowerPoint</Application>
  <PresentationFormat>Widescreen</PresentationFormat>
  <Paragraphs>528</Paragraphs>
  <Slides>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Helvetica</vt:lpstr>
      <vt:lpstr>Metropolis</vt:lpstr>
      <vt:lpstr>Times New Roman</vt:lpstr>
      <vt:lpstr>Wingdings</vt:lpstr>
      <vt:lpstr>Office Theme</vt:lpstr>
      <vt:lpstr>PowerPoint Presentation</vt:lpstr>
      <vt:lpstr>Index</vt:lpstr>
      <vt:lpstr>Problem Statement-1</vt:lpstr>
      <vt:lpstr>Code</vt:lpstr>
      <vt:lpstr>Results(Screenshot)</vt:lpstr>
      <vt:lpstr>                Problem Statement-2  How do ratings vary based on customer segments? What is the average rating for each customer segment? Which customer segment has the highest and lowest ratings? Create a bar plot to compare the average ratings across customer segments.</vt:lpstr>
      <vt:lpstr>                   Code</vt:lpstr>
      <vt:lpstr>Results(Screenshot)</vt:lpstr>
      <vt:lpstr>               Problem statement -3  Is there any correlation between age and purchase amount? Visualize the same using a heatmap correlation matrix and a scatter plot. Is the correlation between age and purchase amount statistically significant?</vt:lpstr>
      <vt:lpstr>Code</vt:lpstr>
      <vt:lpstr>Results(Screenshot)</vt:lpstr>
      <vt:lpstr>             Problem statement-4  How many unique customers made purchases in each region? How many unique customers are there in total? Which region has the highest and lowest numbers of unique customers? Create any plot visualization to visualize the number of unique customers in each region.</vt:lpstr>
      <vt:lpstr>Code</vt:lpstr>
      <vt:lpstr>Results(Screenshot)</vt:lpstr>
      <vt:lpstr>               Problem statement-5  Calculate the total purchase amount for each payment method. What are the different payment methods available? What is the total purchase amount for each payment method? Create a pie chart to show the distribution of total purchase amounts across payment methods.</vt:lpstr>
      <vt:lpstr>Code</vt:lpstr>
      <vt:lpstr>Results(Screenshot)</vt:lpstr>
      <vt:lpstr>              Problem statement-6  Design a scalable data ingestion pipeline. Document the strategy, including data sources, formats, and frequency.</vt:lpstr>
      <vt:lpstr>Code</vt:lpstr>
      <vt:lpstr>PowerPoint Presentation</vt:lpstr>
      <vt:lpstr>Results(Screenshot)</vt:lpstr>
      <vt:lpstr>            Problem statement-7  Implement the data ingestion pipeline using Python and Pandas, connecting it to a SQL database for data storage.</vt:lpstr>
      <vt:lpstr>Code</vt:lpstr>
      <vt:lpstr>Results(Screenshot)</vt:lpstr>
      <vt:lpstr>              Problem statement-8  Optimize the ingestion pipeline for performance and storage efficiency. Document the optimization techniques used.</vt:lpstr>
      <vt:lpstr>Code</vt:lpstr>
      <vt:lpstr>             Problem statement-9  Calculate the average shipping duration for each location. What are the different locations available in the dataset? Create a bar plot to compare average shipping durations.</vt:lpstr>
      <vt:lpstr>Code</vt:lpstr>
      <vt:lpstr>Results(Screenshot)</vt:lpstr>
      <vt:lpstr>             Problem statement-10  What is the return rate for each product category? Calculate the percentage of purchases returned and visualize the findings.</vt:lpstr>
      <vt:lpstr>Code</vt:lpstr>
      <vt:lpstr>Results(Screenshot)</vt:lpstr>
      <vt:lpstr>               Problem statement-11  Analyze purchase amounts for male and female customers. Perform a statistical test to determine if there's a significant difference between the two groups.</vt:lpstr>
      <vt:lpstr>Code</vt:lpstr>
      <vt:lpstr>Results(Screenshot)</vt:lpstr>
      <vt:lpstr>           Problem statement-12  Analyze how purchase amounts vary based on the day of the week. Create a plot to visualize the trends and compare weekends versus weekdays.</vt:lpstr>
      <vt:lpstr>Code</vt:lpstr>
      <vt:lpstr>Results(Screenshot)</vt:lpstr>
      <vt:lpstr>               Problem statement-13  Design the data warehouse schema. Document the strategy, including tables, relationships, and indexing. </vt:lpstr>
      <vt:lpstr>Code</vt:lpstr>
      <vt:lpstr>Results(Screenshot)</vt:lpstr>
      <vt:lpstr>              Problem statement-14  Implement the data warehouse using SQL. Optionally, use a cloud-based solution like Amazon RDS for better persistence.</vt:lpstr>
      <vt:lpstr>Code</vt:lpstr>
      <vt:lpstr>Results(Screenshot)</vt:lpstr>
      <vt:lpstr>           Problem statement-15  Load the transformed data into the data warehouse, ensuring data integrity and consistency.</vt:lpstr>
      <vt:lpstr>Code</vt:lpstr>
      <vt:lpstr>Results(Screenshot)</vt:lpstr>
      <vt:lpstr>             Problem statement-16  Analyze purchase amounts over time. Create a plot to show the trend of purchase amounts over the months and extract insights.</vt:lpstr>
      <vt:lpstr>Code</vt:lpstr>
      <vt:lpstr>PowerPoint Presentation</vt:lpstr>
      <vt:lpstr>Results(Screenshot)</vt:lpstr>
      <vt:lpstr>                Problem statement-17  Investigate the relationship between purchase amount and discount percentage. Create a scatter plot and calculate the correlation. </vt:lpstr>
      <vt:lpstr>Code</vt:lpstr>
      <vt:lpstr>Results(Screenshot)</vt:lpstr>
      <vt:lpstr>             Problem statement-18  Identify instances of multiple purchases on the same day. Create a new column to flag these instances and visualize the findings.</vt:lpstr>
      <vt:lpstr>Code</vt:lpstr>
      <vt:lpstr>PowerPoint Presentation</vt:lpstr>
      <vt:lpstr>Results(Screenshot)</vt:lpstr>
      <vt:lpstr>                Problem statement-19  Calculate the total purchase amount for each customer segment and product category. Create a pivot table and visualize the results.</vt:lpstr>
      <vt:lpstr>Code</vt:lpstr>
      <vt:lpstr>PowerPoint Presentation</vt:lpstr>
      <vt:lpstr>Results(Screenshot)</vt:lpstr>
      <vt:lpstr>              Problem statement-20  Calculate the average purchase amount per customer for each region. Create a new column and visualize the top 5 records.</vt:lpstr>
      <vt:lpstr>Code</vt:lpstr>
      <vt:lpstr>PowerPoint Presentation</vt:lpstr>
      <vt:lpstr>Results(Screenshot)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Welcome</cp:lastModifiedBy>
  <cp:revision>42</cp:revision>
  <dcterms:created xsi:type="dcterms:W3CDTF">2022-12-05T10:10:22Z</dcterms:created>
  <dcterms:modified xsi:type="dcterms:W3CDTF">2024-06-06T04:44:31Z</dcterms:modified>
</cp:coreProperties>
</file>