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sldIdLst>
    <p:sldId id="257" r:id="rId5"/>
    <p:sldId id="270" r:id="rId6"/>
    <p:sldId id="258" r:id="rId7"/>
    <p:sldId id="259" r:id="rId8"/>
    <p:sldId id="260" r:id="rId9"/>
    <p:sldId id="261" r:id="rId10"/>
    <p:sldId id="262" r:id="rId11"/>
    <p:sldId id="263" r:id="rId12"/>
    <p:sldId id="264" r:id="rId13"/>
    <p:sldId id="265" r:id="rId14"/>
    <p:sldId id="266" r:id="rId15"/>
    <p:sldId id="267" r:id="rId16"/>
    <p:sldId id="268" r:id="rId17"/>
    <p:sldId id="269"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147ACCD-FDDD-422E-8DB2-EDB26FF1F039}" v="21" dt="2025-08-29T13:14:54.848"/>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19" autoAdjust="0"/>
  </p:normalViewPr>
  <p:slideViewPr>
    <p:cSldViewPr snapToGrid="0">
      <p:cViewPr varScale="1">
        <p:scale>
          <a:sx n="78" d="100"/>
          <a:sy n="78" d="100"/>
        </p:scale>
        <p:origin x="878"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microsoft.com/office/2015/10/relationships/revisionInfo" Target="revisionInfo.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6/11/relationships/changesInfo" Target="changesInfos/changesInfo1.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sindhu np" userId="016f32e34e3b0e16" providerId="LiveId" clId="{8147ACCD-FDDD-422E-8DB2-EDB26FF1F039}"/>
    <pc:docChg chg="undo custSel addSld delSld modSld">
      <pc:chgData name="sindhu np" userId="016f32e34e3b0e16" providerId="LiveId" clId="{8147ACCD-FDDD-422E-8DB2-EDB26FF1F039}" dt="2025-08-29T13:15:11.779" v="74" actId="2711"/>
      <pc:docMkLst>
        <pc:docMk/>
      </pc:docMkLst>
      <pc:sldChg chg="modSp mod">
        <pc:chgData name="sindhu np" userId="016f32e34e3b0e16" providerId="LiveId" clId="{8147ACCD-FDDD-422E-8DB2-EDB26FF1F039}" dt="2025-08-29T12:59:58.599" v="2" actId="255"/>
        <pc:sldMkLst>
          <pc:docMk/>
          <pc:sldMk cId="2475805559" sldId="257"/>
        </pc:sldMkLst>
        <pc:spChg chg="mod">
          <ac:chgData name="sindhu np" userId="016f32e34e3b0e16" providerId="LiveId" clId="{8147ACCD-FDDD-422E-8DB2-EDB26FF1F039}" dt="2025-08-29T12:59:58.599" v="2" actId="255"/>
          <ac:spMkLst>
            <pc:docMk/>
            <pc:sldMk cId="2475805559" sldId="257"/>
            <ac:spMk id="2" creationId="{1C21E816-31F5-48BB-BD02-D15F2F18B48A}"/>
          </ac:spMkLst>
        </pc:spChg>
        <pc:spChg chg="mod">
          <ac:chgData name="sindhu np" userId="016f32e34e3b0e16" providerId="LiveId" clId="{8147ACCD-FDDD-422E-8DB2-EDB26FF1F039}" dt="2025-08-29T12:59:22.616" v="1" actId="27636"/>
          <ac:spMkLst>
            <pc:docMk/>
            <pc:sldMk cId="2475805559" sldId="257"/>
            <ac:spMk id="3" creationId="{835D6E6B-3353-491C-A3C6-F278D6CED8B3}"/>
          </ac:spMkLst>
        </pc:spChg>
      </pc:sldChg>
      <pc:sldChg chg="modSp mod">
        <pc:chgData name="sindhu np" userId="016f32e34e3b0e16" providerId="LiveId" clId="{8147ACCD-FDDD-422E-8DB2-EDB26FF1F039}" dt="2025-08-29T13:00:42.304" v="4" actId="113"/>
        <pc:sldMkLst>
          <pc:docMk/>
          <pc:sldMk cId="1931501137" sldId="263"/>
        </pc:sldMkLst>
        <pc:spChg chg="mod">
          <ac:chgData name="sindhu np" userId="016f32e34e3b0e16" providerId="LiveId" clId="{8147ACCD-FDDD-422E-8DB2-EDB26FF1F039}" dt="2025-08-29T13:00:42.304" v="4" actId="113"/>
          <ac:spMkLst>
            <pc:docMk/>
            <pc:sldMk cId="1931501137" sldId="263"/>
            <ac:spMk id="3" creationId="{77A731A9-4BFA-FE3E-8CFE-4AED697EEFC0}"/>
          </ac:spMkLst>
        </pc:spChg>
      </pc:sldChg>
      <pc:sldChg chg="addSp modSp new del mod">
        <pc:chgData name="sindhu np" userId="016f32e34e3b0e16" providerId="LiveId" clId="{8147ACCD-FDDD-422E-8DB2-EDB26FF1F039}" dt="2025-08-29T13:05:38.209" v="24" actId="2696"/>
        <pc:sldMkLst>
          <pc:docMk/>
          <pc:sldMk cId="346375266" sldId="270"/>
        </pc:sldMkLst>
        <pc:graphicFrameChg chg="add mod modGraphic">
          <ac:chgData name="sindhu np" userId="016f32e34e3b0e16" providerId="LiveId" clId="{8147ACCD-FDDD-422E-8DB2-EDB26FF1F039}" dt="2025-08-29T13:04:48.306" v="23" actId="20577"/>
          <ac:graphicFrameMkLst>
            <pc:docMk/>
            <pc:sldMk cId="346375266" sldId="270"/>
            <ac:graphicFrameMk id="2" creationId="{A85A0D31-8C30-E8AF-1A5E-9D04F696A1D5}"/>
          </ac:graphicFrameMkLst>
        </pc:graphicFrameChg>
      </pc:sldChg>
      <pc:sldChg chg="addSp delSp modSp new mod">
        <pc:chgData name="sindhu np" userId="016f32e34e3b0e16" providerId="LiveId" clId="{8147ACCD-FDDD-422E-8DB2-EDB26FF1F039}" dt="2025-08-29T13:15:11.779" v="74" actId="2711"/>
        <pc:sldMkLst>
          <pc:docMk/>
          <pc:sldMk cId="4195387987" sldId="270"/>
        </pc:sldMkLst>
        <pc:spChg chg="mod">
          <ac:chgData name="sindhu np" userId="016f32e34e3b0e16" providerId="LiveId" clId="{8147ACCD-FDDD-422E-8DB2-EDB26FF1F039}" dt="2025-08-29T13:07:06.400" v="30" actId="1076"/>
          <ac:spMkLst>
            <pc:docMk/>
            <pc:sldMk cId="4195387987" sldId="270"/>
            <ac:spMk id="2" creationId="{F0A63452-AA36-BDF8-6E90-721B755E51F4}"/>
          </ac:spMkLst>
        </pc:spChg>
        <pc:spChg chg="add del mod">
          <ac:chgData name="sindhu np" userId="016f32e34e3b0e16" providerId="LiveId" clId="{8147ACCD-FDDD-422E-8DB2-EDB26FF1F039}" dt="2025-08-29T13:08:00.355" v="36" actId="3680"/>
          <ac:spMkLst>
            <pc:docMk/>
            <pc:sldMk cId="4195387987" sldId="270"/>
            <ac:spMk id="3" creationId="{E0910561-48E3-A37B-1B21-53E736907ED9}"/>
          </ac:spMkLst>
        </pc:spChg>
        <pc:graphicFrameChg chg="add del mod ord modGraphic">
          <ac:chgData name="sindhu np" userId="016f32e34e3b0e16" providerId="LiveId" clId="{8147ACCD-FDDD-422E-8DB2-EDB26FF1F039}" dt="2025-08-29T13:07:43.451" v="35" actId="3680"/>
          <ac:graphicFrameMkLst>
            <pc:docMk/>
            <pc:sldMk cId="4195387987" sldId="270"/>
            <ac:graphicFrameMk id="4" creationId="{2923B7AC-8077-18A2-B869-81D0B2F8B2A2}"/>
          </ac:graphicFrameMkLst>
        </pc:graphicFrameChg>
        <pc:graphicFrameChg chg="add mod ord modGraphic">
          <ac:chgData name="sindhu np" userId="016f32e34e3b0e16" providerId="LiveId" clId="{8147ACCD-FDDD-422E-8DB2-EDB26FF1F039}" dt="2025-08-29T13:15:11.779" v="74" actId="2711"/>
          <ac:graphicFrameMkLst>
            <pc:docMk/>
            <pc:sldMk cId="4195387987" sldId="270"/>
            <ac:graphicFrameMk id="5" creationId="{31D5299D-23D5-6F6A-E734-156B812AC723}"/>
          </ac:graphicFrameMkLst>
        </pc:graphicFrame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endParaRPr lang="en-US" dirty="0"/>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8/29/2025</a:t>
            </a:fld>
            <a:endParaRPr lang="en-US" dirty="0"/>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CED4963-E985-44C4-B8C4-FDD613B7C2F8}" type="datetime1">
              <a:rPr lang="en-US" smtClean="0"/>
              <a:t>8/29/2025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endParaRPr lang="en-US" dirty="0"/>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8/29/2025</a:t>
            </a:fld>
            <a:endParaRPr lang="en-US" dirty="0"/>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p:txBody>
          <a:bodyPr/>
          <a:lstStyle/>
          <a:p>
            <a:endParaRPr lang="en-US" dirty="0"/>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1188720"/>
          </a:xfrm>
        </p:spPr>
        <p:txBody>
          <a:bodyPr/>
          <a:lstStyle/>
          <a:p>
            <a:r>
              <a:rPr lang="en-US"/>
              <a:t>Click to edit Master title style</a:t>
            </a:r>
            <a:endParaRPr lang="en-US" dirty="0"/>
          </a:p>
        </p:txBody>
      </p:sp>
      <p:sp>
        <p:nvSpPr>
          <p:cNvPr id="3" name="Content Placeholder 2"/>
          <p:cNvSpPr>
            <a:spLocks noGrp="1"/>
          </p:cNvSpPr>
          <p:nvPr>
            <p:ph idx="1"/>
          </p:nvPr>
        </p:nvSpPr>
        <p:spPr>
          <a:xfrm>
            <a:off x="581192" y="2340864"/>
            <a:ext cx="11029615" cy="363448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8/29/2025</a:t>
            </a:fld>
            <a:endParaRPr lang="en-US" dirty="0"/>
          </a:p>
        </p:txBody>
      </p:sp>
      <p:sp>
        <p:nvSpPr>
          <p:cNvPr id="9" name="Footer Placeholder 8">
            <a:extLst>
              <a:ext uri="{FF2B5EF4-FFF2-40B4-BE49-F238E27FC236}">
                <a16:creationId xmlns:a16="http://schemas.microsoft.com/office/drawing/2014/main" id="{1356D3B5-6063-4A89-B88F-9D3043916FF8}"/>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02B78BF7-69D3-4CE0-A631-50EFD41EEEB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endParaRPr lang="en-US" dirty="0"/>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8/29/2025</a:t>
            </a:fld>
            <a:endParaRPr lang="en-US" dirty="0"/>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p:txBody>
          <a:bodyPr/>
          <a:lstStyle/>
          <a:p>
            <a:endParaRPr lang="en-US" dirty="0"/>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Content Placeholder 2"/>
          <p:cNvSpPr>
            <a:spLocks noGrp="1"/>
          </p:cNvSpPr>
          <p:nvPr>
            <p:ph sz="half" idx="1"/>
          </p:nvPr>
        </p:nvSpPr>
        <p:spPr>
          <a:xfrm>
            <a:off x="581193" y="2228003"/>
            <a:ext cx="5194767"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416039" y="2228003"/>
            <a:ext cx="5194769" cy="363304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7BFFD690-9426-415D-8B65-26881E07B2D4}" type="datetime1">
              <a:rPr lang="en-US" smtClean="0"/>
              <a:t>8/29/2025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endParaRPr lang="en-US" dirty="0"/>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04C4989A-474C-40DE-95B9-011C28B71673}" type="datetime1">
              <a:rPr lang="en-US" smtClean="0"/>
              <a:t>8/29/2025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988332"/>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DB4ED54-5B5E-4A04-93D3-5772E3CE3818}" type="datetime1">
              <a:rPr lang="en-US" smtClean="0"/>
              <a:t>8/29/2025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8/29/2025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endParaRPr lang="en-US" dirty="0"/>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8/29/2025</a:t>
            </a:fld>
            <a:endParaRPr lang="en-US" dirty="0"/>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p:spPr>
        <p:txBody>
          <a:bodyPr/>
          <a:lstStyle/>
          <a:p>
            <a:endParaRPr lang="en-US" dirty="0"/>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dirty="0"/>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8/29/2025</a:t>
            </a:fld>
            <a:endParaRPr lang="en-US" dirty="0"/>
          </a:p>
        </p:txBody>
      </p:sp>
      <p:sp>
        <p:nvSpPr>
          <p:cNvPr id="6" name="Footer Placeholder 5"/>
          <p:cNvSpPr>
            <a:spLocks noGrp="1"/>
          </p:cNvSpPr>
          <p:nvPr>
            <p:ph type="ftr" sz="quarter" idx="11"/>
          </p:nvPr>
        </p:nvSpPr>
        <p:spPr/>
        <p:txBody>
          <a:bodyPr/>
          <a:lstStyle/>
          <a:p>
            <a:pPr algn="l"/>
            <a:endParaRPr lang="en-US" dirty="0"/>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dirty="0"/>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1189554"/>
          </a:xfrm>
          <a:prstGeom prst="rect">
            <a:avLst/>
          </a:prstGeom>
        </p:spPr>
        <p:txBody>
          <a:bodyPr vert="horz" lIns="91440" tIns="45720" rIns="91440" bIns="45720" rtlCol="0" anchor="b">
            <a:normAutofit/>
          </a:bodyPr>
          <a:lstStyle/>
          <a:p>
            <a:r>
              <a:rPr lang="en-US"/>
              <a:t>Click to edit Master title style</a:t>
            </a:r>
            <a:endParaRPr lang="en-US" dirty="0"/>
          </a:p>
        </p:txBody>
      </p:sp>
      <p:sp>
        <p:nvSpPr>
          <p:cNvPr id="3" name="Text Placeholder 2"/>
          <p:cNvSpPr>
            <a:spLocks noGrp="1"/>
          </p:cNvSpPr>
          <p:nvPr>
            <p:ph type="body" idx="1"/>
          </p:nvPr>
        </p:nvSpPr>
        <p:spPr>
          <a:xfrm>
            <a:off x="581192" y="2336002"/>
            <a:ext cx="11029616" cy="3652047"/>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8/29/2025</a:t>
            </a:fld>
            <a:endParaRPr lang="en-US" dirty="0"/>
          </a:p>
        </p:txBody>
      </p:sp>
      <p:sp>
        <p:nvSpPr>
          <p:cNvPr id="5" name="Footer Placeholder 4"/>
          <p:cNvSpPr>
            <a:spLocks noGrp="1"/>
          </p:cNvSpPr>
          <p:nvPr>
            <p:ph type="ftr" sz="quarter" idx="3"/>
          </p:nvPr>
        </p:nvSpPr>
        <p:spPr>
          <a:xfrm>
            <a:off x="581192" y="6423914"/>
            <a:ext cx="6917210" cy="365125"/>
          </a:xfrm>
          <a:prstGeom prst="rect">
            <a:avLst/>
          </a:prstGeom>
        </p:spPr>
        <p:txBody>
          <a:bodyPr vert="horz" lIns="91440" tIns="45720" rIns="91440" bIns="45720" rtlCol="0" anchor="ctr"/>
          <a:lstStyle>
            <a:lvl1pPr algn="l">
              <a:defRPr sz="900" cap="all">
                <a:solidFill>
                  <a:schemeClr val="tx1">
                    <a:lumMod val="75000"/>
                    <a:lumOff val="25000"/>
                  </a:schemeClr>
                </a:solidFill>
              </a:defRPr>
            </a:lvl1pPr>
          </a:lstStyle>
          <a:p>
            <a:endParaRPr lang="en-US" dirty="0"/>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dirty="0"/>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8" name="Rectangle 17">
            <a:extLst>
              <a:ext uri="{FF2B5EF4-FFF2-40B4-BE49-F238E27FC236}">
                <a16:creationId xmlns:a16="http://schemas.microsoft.com/office/drawing/2014/main" id="{D6D7A0BC-0046-4CAA-8E7F-DCAFE511EA0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1C21E816-31F5-48BB-BD02-D15F2F18B48A}"/>
              </a:ext>
            </a:extLst>
          </p:cNvPr>
          <p:cNvSpPr>
            <a:spLocks noGrp="1"/>
          </p:cNvSpPr>
          <p:nvPr>
            <p:ph type="ctrTitle"/>
          </p:nvPr>
        </p:nvSpPr>
        <p:spPr>
          <a:xfrm>
            <a:off x="581191" y="1020431"/>
            <a:ext cx="10993549" cy="1475013"/>
          </a:xfrm>
        </p:spPr>
        <p:txBody>
          <a:bodyPr>
            <a:normAutofit/>
          </a:bodyPr>
          <a:lstStyle/>
          <a:p>
            <a:r>
              <a:rPr lang="en-US" sz="4400" dirty="0"/>
              <a:t>Object Detection using TensorFlow</a:t>
            </a:r>
          </a:p>
        </p:txBody>
      </p:sp>
      <p:sp>
        <p:nvSpPr>
          <p:cNvPr id="3" name="Subtitle 2">
            <a:extLst>
              <a:ext uri="{FF2B5EF4-FFF2-40B4-BE49-F238E27FC236}">
                <a16:creationId xmlns:a16="http://schemas.microsoft.com/office/drawing/2014/main" id="{835D6E6B-3353-491C-A3C6-F278D6CED8B3}"/>
              </a:ext>
            </a:extLst>
          </p:cNvPr>
          <p:cNvSpPr>
            <a:spLocks noGrp="1"/>
          </p:cNvSpPr>
          <p:nvPr>
            <p:ph type="subTitle" idx="1"/>
          </p:nvPr>
        </p:nvSpPr>
        <p:spPr>
          <a:xfrm flipH="1" flipV="1">
            <a:off x="11574740" y="2963678"/>
            <a:ext cx="134660" cy="45719"/>
          </a:xfrm>
        </p:spPr>
        <p:txBody>
          <a:bodyPr>
            <a:normAutofit fontScale="25000" lnSpcReduction="20000"/>
          </a:bodyPr>
          <a:lstStyle/>
          <a:p>
            <a:endParaRPr lang="en-US" dirty="0"/>
          </a:p>
        </p:txBody>
      </p:sp>
      <p:sp>
        <p:nvSpPr>
          <p:cNvPr id="20" name="Rectangle 19">
            <a:extLst>
              <a:ext uri="{FF2B5EF4-FFF2-40B4-BE49-F238E27FC236}">
                <a16:creationId xmlns:a16="http://schemas.microsoft.com/office/drawing/2014/main" id="{E7C6334F-6411-41EC-AD7D-179EDD8B58C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1">
            <a:extLst>
              <a:ext uri="{FF2B5EF4-FFF2-40B4-BE49-F238E27FC236}">
                <a16:creationId xmlns:a16="http://schemas.microsoft.com/office/drawing/2014/main" id="{E6B02CEE-3AF8-4349-9B3E-8970E6DF62B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3">
            <a:extLst>
              <a:ext uri="{FF2B5EF4-FFF2-40B4-BE49-F238E27FC236}">
                <a16:creationId xmlns:a16="http://schemas.microsoft.com/office/drawing/2014/main" id="{AAA01CF0-3FB5-44EB-B7DE-F2E86374C2F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pic>
        <p:nvPicPr>
          <p:cNvPr id="6" name="Picture 5" descr="abstract image">
            <a:extLst>
              <a:ext uri="{FF2B5EF4-FFF2-40B4-BE49-F238E27FC236}">
                <a16:creationId xmlns:a16="http://schemas.microsoft.com/office/drawing/2014/main" id="{F1A8C364-94D4-4630-BAD0-78722F347055}"/>
              </a:ext>
            </a:extLst>
          </p:cNvPr>
          <p:cNvPicPr>
            <a:picLocks noChangeAspect="1"/>
          </p:cNvPicPr>
          <p:nvPr/>
        </p:nvPicPr>
        <p:blipFill rotWithShape="1">
          <a:blip r:embed="rId2">
            <a:extLst>
              <a:ext uri="{28A0092B-C50C-407E-A947-70E740481C1C}">
                <a14:useLocalDpi xmlns:a14="http://schemas.microsoft.com/office/drawing/2010/main" val="0"/>
              </a:ext>
            </a:extLst>
          </a:blip>
          <a:srcRect/>
          <a:stretch/>
        </p:blipFill>
        <p:spPr>
          <a:xfrm>
            <a:off x="448733" y="3081867"/>
            <a:ext cx="11260667" cy="3310466"/>
          </a:xfrm>
          <a:prstGeom prst="rect">
            <a:avLst/>
          </a:prstGeom>
        </p:spPr>
      </p:pic>
    </p:spTree>
    <p:extLst>
      <p:ext uri="{BB962C8B-B14F-4D97-AF65-F5344CB8AC3E}">
        <p14:creationId xmlns:p14="http://schemas.microsoft.com/office/powerpoint/2010/main" val="247580555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490BEDE1-5822-D62E-17EE-33FD9C9A9D21}"/>
              </a:ext>
            </a:extLst>
          </p:cNvPr>
          <p:cNvSpPr txBox="1"/>
          <p:nvPr/>
        </p:nvSpPr>
        <p:spPr>
          <a:xfrm>
            <a:off x="463826" y="781878"/>
            <a:ext cx="11569148" cy="923330"/>
          </a:xfrm>
          <a:prstGeom prst="rect">
            <a:avLst/>
          </a:prstGeom>
          <a:noFill/>
        </p:spPr>
        <p:txBody>
          <a:bodyPr wrap="square" rtlCol="0">
            <a:spAutoFit/>
          </a:bodyPr>
          <a:lstStyle/>
          <a:p>
            <a:r>
              <a:rPr lang="en-US" dirty="0"/>
              <a:t>cv2.imshow("Object Detection", image)</a:t>
            </a:r>
          </a:p>
          <a:p>
            <a:r>
              <a:rPr lang="en-US" dirty="0"/>
              <a:t>cv2.waitKey(0)</a:t>
            </a:r>
          </a:p>
          <a:p>
            <a:r>
              <a:rPr lang="en-US" dirty="0"/>
              <a:t>cv2.destroyAllWindows()</a:t>
            </a:r>
            <a:endParaRPr lang="en-IN" dirty="0"/>
          </a:p>
        </p:txBody>
      </p:sp>
    </p:spTree>
    <p:extLst>
      <p:ext uri="{BB962C8B-B14F-4D97-AF65-F5344CB8AC3E}">
        <p14:creationId xmlns:p14="http://schemas.microsoft.com/office/powerpoint/2010/main" val="20351428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D169A9-2EB5-152A-7D98-F058D6D3FB20}"/>
              </a:ext>
            </a:extLst>
          </p:cNvPr>
          <p:cNvSpPr>
            <a:spLocks noGrp="1"/>
          </p:cNvSpPr>
          <p:nvPr>
            <p:ph type="title"/>
          </p:nvPr>
        </p:nvSpPr>
        <p:spPr>
          <a:xfrm>
            <a:off x="581191" y="105809"/>
            <a:ext cx="11029616" cy="1188720"/>
          </a:xfrm>
        </p:spPr>
        <p:txBody>
          <a:bodyPr/>
          <a:lstStyle/>
          <a:p>
            <a:r>
              <a:rPr lang="en-IN" dirty="0"/>
              <a:t>7. Results</a:t>
            </a:r>
          </a:p>
        </p:txBody>
      </p:sp>
      <p:sp>
        <p:nvSpPr>
          <p:cNvPr id="3" name="Content Placeholder 2">
            <a:extLst>
              <a:ext uri="{FF2B5EF4-FFF2-40B4-BE49-F238E27FC236}">
                <a16:creationId xmlns:a16="http://schemas.microsoft.com/office/drawing/2014/main" id="{28625008-B4FA-005D-67A1-2E0F2B8802A3}"/>
              </a:ext>
            </a:extLst>
          </p:cNvPr>
          <p:cNvSpPr>
            <a:spLocks noGrp="1"/>
          </p:cNvSpPr>
          <p:nvPr>
            <p:ph idx="1"/>
          </p:nvPr>
        </p:nvSpPr>
        <p:spPr/>
        <p:txBody>
          <a:bodyPr/>
          <a:lstStyle/>
          <a:p>
            <a:r>
              <a:rPr lang="en-US" dirty="0"/>
              <a:t>Detected multiple objects (person, car, bottle, etc.) with bounding boxes.</a:t>
            </a:r>
          </a:p>
          <a:p>
            <a:r>
              <a:rPr lang="en-US" dirty="0"/>
              <a:t>Real-time detection possible with webcam feed.</a:t>
            </a:r>
          </a:p>
          <a:p>
            <a:r>
              <a:rPr lang="en-US" dirty="0"/>
              <a:t>Achieved high accuracy using SSD </a:t>
            </a:r>
            <a:r>
              <a:rPr lang="en-US" dirty="0" err="1"/>
              <a:t>MobileNet</a:t>
            </a:r>
            <a:r>
              <a:rPr lang="en-US" dirty="0"/>
              <a:t> model pre-trained on COCO dataset.</a:t>
            </a:r>
            <a:endParaRPr lang="en-IN" dirty="0"/>
          </a:p>
        </p:txBody>
      </p:sp>
    </p:spTree>
    <p:extLst>
      <p:ext uri="{BB962C8B-B14F-4D97-AF65-F5344CB8AC3E}">
        <p14:creationId xmlns:p14="http://schemas.microsoft.com/office/powerpoint/2010/main" val="312041810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B63DC-403C-FF05-2CF2-8E02F27B914E}"/>
              </a:ext>
            </a:extLst>
          </p:cNvPr>
          <p:cNvSpPr>
            <a:spLocks noGrp="1"/>
          </p:cNvSpPr>
          <p:nvPr>
            <p:ph type="title"/>
          </p:nvPr>
        </p:nvSpPr>
        <p:spPr>
          <a:xfrm>
            <a:off x="581192" y="0"/>
            <a:ext cx="11029616" cy="1188720"/>
          </a:xfrm>
        </p:spPr>
        <p:txBody>
          <a:bodyPr/>
          <a:lstStyle/>
          <a:p>
            <a:r>
              <a:rPr lang="en-IN" dirty="0"/>
              <a:t>8. Applications</a:t>
            </a:r>
          </a:p>
        </p:txBody>
      </p:sp>
      <p:sp>
        <p:nvSpPr>
          <p:cNvPr id="3" name="Content Placeholder 2">
            <a:extLst>
              <a:ext uri="{FF2B5EF4-FFF2-40B4-BE49-F238E27FC236}">
                <a16:creationId xmlns:a16="http://schemas.microsoft.com/office/drawing/2014/main" id="{BEAA9808-C98C-94B2-5256-4BFEEDD74E78}"/>
              </a:ext>
            </a:extLst>
          </p:cNvPr>
          <p:cNvSpPr>
            <a:spLocks noGrp="1"/>
          </p:cNvSpPr>
          <p:nvPr>
            <p:ph idx="1"/>
          </p:nvPr>
        </p:nvSpPr>
        <p:spPr>
          <a:xfrm>
            <a:off x="885992" y="594360"/>
            <a:ext cx="11029615" cy="3634486"/>
          </a:xfrm>
        </p:spPr>
        <p:txBody>
          <a:bodyPr/>
          <a:lstStyle/>
          <a:p>
            <a:r>
              <a:rPr lang="en-IN" dirty="0"/>
              <a:t>Autonomous Vehicles: Detecting pedestrians, traffic signs, and other vehicles.</a:t>
            </a:r>
          </a:p>
          <a:p>
            <a:r>
              <a:rPr lang="en-IN" dirty="0"/>
              <a:t>Retail: Monitoring customer </a:t>
            </a:r>
            <a:r>
              <a:rPr lang="en-IN" dirty="0" err="1"/>
              <a:t>behavior</a:t>
            </a:r>
            <a:r>
              <a:rPr lang="en-IN" dirty="0"/>
              <a:t> and detecting products on shelves.</a:t>
            </a:r>
          </a:p>
          <a:p>
            <a:r>
              <a:rPr lang="en-IN" dirty="0"/>
              <a:t>Healthcare: Identifying diseases in X-ray/MRI scans.</a:t>
            </a:r>
          </a:p>
          <a:p>
            <a:r>
              <a:rPr lang="en-IN" dirty="0"/>
              <a:t>Security: Surveillance and anomaly detection.</a:t>
            </a:r>
          </a:p>
        </p:txBody>
      </p:sp>
    </p:spTree>
    <p:extLst>
      <p:ext uri="{BB962C8B-B14F-4D97-AF65-F5344CB8AC3E}">
        <p14:creationId xmlns:p14="http://schemas.microsoft.com/office/powerpoint/2010/main" val="415748242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A74850-4F10-B7CF-8381-F25209E878F4}"/>
              </a:ext>
            </a:extLst>
          </p:cNvPr>
          <p:cNvSpPr>
            <a:spLocks noGrp="1"/>
          </p:cNvSpPr>
          <p:nvPr>
            <p:ph type="title"/>
          </p:nvPr>
        </p:nvSpPr>
        <p:spPr>
          <a:xfrm>
            <a:off x="581191" y="0"/>
            <a:ext cx="11029616" cy="1188720"/>
          </a:xfrm>
        </p:spPr>
        <p:txBody>
          <a:bodyPr/>
          <a:lstStyle/>
          <a:p>
            <a:r>
              <a:rPr lang="en-IN" dirty="0"/>
              <a:t>9. Conclusion</a:t>
            </a:r>
          </a:p>
        </p:txBody>
      </p:sp>
      <p:sp>
        <p:nvSpPr>
          <p:cNvPr id="3" name="Content Placeholder 2">
            <a:extLst>
              <a:ext uri="{FF2B5EF4-FFF2-40B4-BE49-F238E27FC236}">
                <a16:creationId xmlns:a16="http://schemas.microsoft.com/office/drawing/2014/main" id="{2540113E-44EA-2A16-621D-5018A7C65C13}"/>
              </a:ext>
            </a:extLst>
          </p:cNvPr>
          <p:cNvSpPr>
            <a:spLocks noGrp="1"/>
          </p:cNvSpPr>
          <p:nvPr>
            <p:ph idx="1"/>
          </p:nvPr>
        </p:nvSpPr>
        <p:spPr>
          <a:xfrm>
            <a:off x="581191" y="353038"/>
            <a:ext cx="11029615" cy="3634486"/>
          </a:xfrm>
        </p:spPr>
        <p:txBody>
          <a:bodyPr/>
          <a:lstStyle/>
          <a:p>
            <a:r>
              <a:rPr lang="en-US" dirty="0"/>
              <a:t>This project successfully implemented an Object Detection system using TensorFlow. By leveraging pre-trained deep learning models, the system was able to accurately detect and localize objects in images and videos. The project highlights the effectiveness of transfer learning and TensorFlow’s Object Detection API for practical AI solutions.</a:t>
            </a:r>
            <a:endParaRPr lang="en-IN" dirty="0"/>
          </a:p>
        </p:txBody>
      </p:sp>
    </p:spTree>
    <p:extLst>
      <p:ext uri="{BB962C8B-B14F-4D97-AF65-F5344CB8AC3E}">
        <p14:creationId xmlns:p14="http://schemas.microsoft.com/office/powerpoint/2010/main" val="7455906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097DD5-C5A9-9F02-41C8-06F057CC7205}"/>
              </a:ext>
            </a:extLst>
          </p:cNvPr>
          <p:cNvSpPr>
            <a:spLocks noGrp="1"/>
          </p:cNvSpPr>
          <p:nvPr>
            <p:ph type="title"/>
          </p:nvPr>
        </p:nvSpPr>
        <p:spPr>
          <a:xfrm>
            <a:off x="581192" y="0"/>
            <a:ext cx="11029616" cy="1188720"/>
          </a:xfrm>
        </p:spPr>
        <p:txBody>
          <a:bodyPr/>
          <a:lstStyle/>
          <a:p>
            <a:r>
              <a:rPr lang="en-IN" dirty="0"/>
              <a:t>10. Future Work</a:t>
            </a:r>
          </a:p>
        </p:txBody>
      </p:sp>
      <p:sp>
        <p:nvSpPr>
          <p:cNvPr id="3" name="Content Placeholder 2">
            <a:extLst>
              <a:ext uri="{FF2B5EF4-FFF2-40B4-BE49-F238E27FC236}">
                <a16:creationId xmlns:a16="http://schemas.microsoft.com/office/drawing/2014/main" id="{B20AF7DB-B8A4-9FC3-C808-240B9515F53F}"/>
              </a:ext>
            </a:extLst>
          </p:cNvPr>
          <p:cNvSpPr>
            <a:spLocks noGrp="1"/>
          </p:cNvSpPr>
          <p:nvPr>
            <p:ph idx="1"/>
          </p:nvPr>
        </p:nvSpPr>
        <p:spPr>
          <a:xfrm>
            <a:off x="581192" y="273524"/>
            <a:ext cx="11029615" cy="3634486"/>
          </a:xfrm>
        </p:spPr>
        <p:txBody>
          <a:bodyPr/>
          <a:lstStyle/>
          <a:p>
            <a:r>
              <a:rPr lang="en-US" dirty="0"/>
              <a:t>Improve accuracy with advanced models like YOLOv8 and </a:t>
            </a:r>
            <a:r>
              <a:rPr lang="en-US" dirty="0" err="1"/>
              <a:t>EfficientDet</a:t>
            </a:r>
            <a:r>
              <a:rPr lang="en-US" dirty="0"/>
              <a:t>.</a:t>
            </a:r>
          </a:p>
          <a:p>
            <a:r>
              <a:rPr lang="en-US" dirty="0"/>
              <a:t>Deploy object detection on mobile/edge devices using TensorFlow Lite.</a:t>
            </a:r>
          </a:p>
          <a:p>
            <a:r>
              <a:rPr lang="en-US" dirty="0"/>
              <a:t>Extend to video analytics for real-time large-scale monitoring.</a:t>
            </a:r>
            <a:endParaRPr lang="en-IN" dirty="0"/>
          </a:p>
        </p:txBody>
      </p:sp>
    </p:spTree>
    <p:extLst>
      <p:ext uri="{BB962C8B-B14F-4D97-AF65-F5344CB8AC3E}">
        <p14:creationId xmlns:p14="http://schemas.microsoft.com/office/powerpoint/2010/main" val="32932740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A63452-AA36-BDF8-6E90-721B755E51F4}"/>
              </a:ext>
            </a:extLst>
          </p:cNvPr>
          <p:cNvSpPr>
            <a:spLocks noGrp="1"/>
          </p:cNvSpPr>
          <p:nvPr>
            <p:ph type="title"/>
          </p:nvPr>
        </p:nvSpPr>
        <p:spPr>
          <a:xfrm>
            <a:off x="502534" y="72891"/>
            <a:ext cx="11029616" cy="1188720"/>
          </a:xfrm>
        </p:spPr>
        <p:txBody>
          <a:bodyPr>
            <a:normAutofit/>
          </a:bodyPr>
          <a:lstStyle/>
          <a:p>
            <a:pPr algn="ctr"/>
            <a:r>
              <a:rPr lang="en-IN" sz="4000" dirty="0"/>
              <a:t>TABLE OF CONTENT</a:t>
            </a:r>
          </a:p>
        </p:txBody>
      </p:sp>
      <p:graphicFrame>
        <p:nvGraphicFramePr>
          <p:cNvPr id="5" name="Content Placeholder 4">
            <a:extLst>
              <a:ext uri="{FF2B5EF4-FFF2-40B4-BE49-F238E27FC236}">
                <a16:creationId xmlns:a16="http://schemas.microsoft.com/office/drawing/2014/main" id="{31D5299D-23D5-6F6A-E734-156B812AC723}"/>
              </a:ext>
            </a:extLst>
          </p:cNvPr>
          <p:cNvGraphicFramePr>
            <a:graphicFrameLocks noGrp="1"/>
          </p:cNvGraphicFramePr>
          <p:nvPr>
            <p:ph idx="1"/>
            <p:extLst>
              <p:ext uri="{D42A27DB-BD31-4B8C-83A1-F6EECF244321}">
                <p14:modId xmlns:p14="http://schemas.microsoft.com/office/powerpoint/2010/main" val="3510054867"/>
              </p:ext>
            </p:extLst>
          </p:nvPr>
        </p:nvGraphicFramePr>
        <p:xfrm>
          <a:off x="502200" y="1222509"/>
          <a:ext cx="11029950" cy="5557520"/>
        </p:xfrm>
        <a:graphic>
          <a:graphicData uri="http://schemas.openxmlformats.org/drawingml/2006/table">
            <a:tbl>
              <a:tblPr firstRow="1" bandRow="1">
                <a:tableStyleId>{5C22544A-7EE6-4342-B048-85BDC9FD1C3A}</a:tableStyleId>
              </a:tblPr>
              <a:tblGrid>
                <a:gridCol w="825155">
                  <a:extLst>
                    <a:ext uri="{9D8B030D-6E8A-4147-A177-3AD203B41FA5}">
                      <a16:colId xmlns:a16="http://schemas.microsoft.com/office/drawing/2014/main" val="2563950888"/>
                    </a:ext>
                  </a:extLst>
                </a:gridCol>
                <a:gridCol w="10204795">
                  <a:extLst>
                    <a:ext uri="{9D8B030D-6E8A-4147-A177-3AD203B41FA5}">
                      <a16:colId xmlns:a16="http://schemas.microsoft.com/office/drawing/2014/main" val="2030104485"/>
                    </a:ext>
                  </a:extLst>
                </a:gridCol>
              </a:tblGrid>
              <a:tr h="370840">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extLst>
                  <a:ext uri="{0D108BD9-81ED-4DB2-BD59-A6C34878D82A}">
                    <a16:rowId xmlns:a16="http://schemas.microsoft.com/office/drawing/2014/main" val="17916755"/>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1</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Introduction</a:t>
                      </a:r>
                    </a:p>
                  </a:txBody>
                  <a:tcPr/>
                </a:tc>
                <a:extLst>
                  <a:ext uri="{0D108BD9-81ED-4DB2-BD59-A6C34878D82A}">
                    <a16:rowId xmlns:a16="http://schemas.microsoft.com/office/drawing/2014/main" val="665436999"/>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2</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Objectives</a:t>
                      </a:r>
                    </a:p>
                  </a:txBody>
                  <a:tcPr/>
                </a:tc>
                <a:extLst>
                  <a:ext uri="{0D108BD9-81ED-4DB2-BD59-A6C34878D82A}">
                    <a16:rowId xmlns:a16="http://schemas.microsoft.com/office/drawing/2014/main" val="1551929713"/>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3</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Literature Review</a:t>
                      </a:r>
                    </a:p>
                  </a:txBody>
                  <a:tcPr/>
                </a:tc>
                <a:extLst>
                  <a:ext uri="{0D108BD9-81ED-4DB2-BD59-A6C34878D82A}">
                    <a16:rowId xmlns:a16="http://schemas.microsoft.com/office/drawing/2014/main" val="2764988425"/>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4</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Methodology</a:t>
                      </a:r>
                    </a:p>
                  </a:txBody>
                  <a:tcPr/>
                </a:tc>
                <a:extLst>
                  <a:ext uri="{0D108BD9-81ED-4DB2-BD59-A6C34878D82A}">
                    <a16:rowId xmlns:a16="http://schemas.microsoft.com/office/drawing/2014/main" val="4069895170"/>
                  </a:ext>
                </a:extLst>
              </a:tr>
              <a:tr h="370840">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4.1 System Architecture</a:t>
                      </a:r>
                    </a:p>
                  </a:txBody>
                  <a:tcPr/>
                </a:tc>
                <a:extLst>
                  <a:ext uri="{0D108BD9-81ED-4DB2-BD59-A6C34878D82A}">
                    <a16:rowId xmlns:a16="http://schemas.microsoft.com/office/drawing/2014/main" val="1741313637"/>
                  </a:ext>
                </a:extLst>
              </a:tr>
              <a:tr h="370840">
                <a:tc>
                  <a:txBody>
                    <a:bodyPr/>
                    <a:lstStyle/>
                    <a:p>
                      <a:endParaRPr lang="en-IN" b="1">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4.2 Workflow Diagram</a:t>
                      </a:r>
                    </a:p>
                  </a:txBody>
                  <a:tcPr/>
                </a:tc>
                <a:extLst>
                  <a:ext uri="{0D108BD9-81ED-4DB2-BD59-A6C34878D82A}">
                    <a16:rowId xmlns:a16="http://schemas.microsoft.com/office/drawing/2014/main" val="3979892730"/>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5</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Tools and Technologies</a:t>
                      </a:r>
                    </a:p>
                  </a:txBody>
                  <a:tcPr/>
                </a:tc>
                <a:extLst>
                  <a:ext uri="{0D108BD9-81ED-4DB2-BD59-A6C34878D82A}">
                    <a16:rowId xmlns:a16="http://schemas.microsoft.com/office/drawing/2014/main" val="2256662324"/>
                  </a:ext>
                </a:extLst>
              </a:tr>
              <a:tr h="20579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6</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Implementation</a:t>
                      </a:r>
                    </a:p>
                  </a:txBody>
                  <a:tcPr/>
                </a:tc>
                <a:extLst>
                  <a:ext uri="{0D108BD9-81ED-4DB2-BD59-A6C34878D82A}">
                    <a16:rowId xmlns:a16="http://schemas.microsoft.com/office/drawing/2014/main" val="2866942722"/>
                  </a:ext>
                </a:extLst>
              </a:tr>
              <a:tr h="370840">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6.1 Environment Setup</a:t>
                      </a:r>
                    </a:p>
                  </a:txBody>
                  <a:tcPr/>
                </a:tc>
                <a:extLst>
                  <a:ext uri="{0D108BD9-81ED-4DB2-BD59-A6C34878D82A}">
                    <a16:rowId xmlns:a16="http://schemas.microsoft.com/office/drawing/2014/main" val="1449558086"/>
                  </a:ext>
                </a:extLst>
              </a:tr>
              <a:tr h="370840">
                <a:tc>
                  <a:txBody>
                    <a:bodyPr/>
                    <a:lstStyle/>
                    <a:p>
                      <a:endParaRPr lang="en-IN" b="1" dirty="0">
                        <a:latin typeface="Calibri" panose="020F0502020204030204" pitchFamily="34" charset="0"/>
                        <a:ea typeface="Calibri" panose="020F0502020204030204" pitchFamily="34" charset="0"/>
                        <a:cs typeface="Calibri" panose="020F0502020204030204" pitchFamily="34" charset="0"/>
                      </a:endParaRPr>
                    </a:p>
                  </a:txBody>
                  <a:tcPr/>
                </a:tc>
                <a:tc>
                  <a:txBody>
                    <a:bodyPr/>
                    <a:lstStyle/>
                    <a:p>
                      <a:pPr marL="0" marR="0" lvl="0" indent="0" algn="l" defTabSz="457200" rtl="0" eaLnBrk="1" fontAlgn="auto" latinLnBrk="0" hangingPunct="1">
                        <a:lnSpc>
                          <a:spcPct val="100000"/>
                        </a:lnSpc>
                        <a:spcBef>
                          <a:spcPts val="0"/>
                        </a:spcBef>
                        <a:spcAft>
                          <a:spcPts val="0"/>
                        </a:spcAft>
                        <a:buClrTx/>
                        <a:buSzTx/>
                        <a:buFontTx/>
                        <a:buNone/>
                        <a:tabLst/>
                        <a:defRPr/>
                      </a:pPr>
                      <a:r>
                        <a:rPr lang="en-IN" b="1" dirty="0">
                          <a:latin typeface="Calibri" panose="020F0502020204030204" pitchFamily="34" charset="0"/>
                          <a:ea typeface="Calibri" panose="020F0502020204030204" pitchFamily="34" charset="0"/>
                          <a:cs typeface="Calibri" panose="020F0502020204030204" pitchFamily="34" charset="0"/>
                        </a:rPr>
                        <a:t>6.2 Sample Python Code for Object Detection</a:t>
                      </a:r>
                    </a:p>
                  </a:txBody>
                  <a:tcPr/>
                </a:tc>
                <a:extLst>
                  <a:ext uri="{0D108BD9-81ED-4DB2-BD59-A6C34878D82A}">
                    <a16:rowId xmlns:a16="http://schemas.microsoft.com/office/drawing/2014/main" val="3995277639"/>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7</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Results</a:t>
                      </a:r>
                    </a:p>
                  </a:txBody>
                  <a:tcPr/>
                </a:tc>
                <a:extLst>
                  <a:ext uri="{0D108BD9-81ED-4DB2-BD59-A6C34878D82A}">
                    <a16:rowId xmlns:a16="http://schemas.microsoft.com/office/drawing/2014/main" val="2009091339"/>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8</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Applications</a:t>
                      </a:r>
                    </a:p>
                  </a:txBody>
                  <a:tcPr/>
                </a:tc>
                <a:extLst>
                  <a:ext uri="{0D108BD9-81ED-4DB2-BD59-A6C34878D82A}">
                    <a16:rowId xmlns:a16="http://schemas.microsoft.com/office/drawing/2014/main" val="3120944980"/>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9</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Conclusion</a:t>
                      </a:r>
                    </a:p>
                  </a:txBody>
                  <a:tcPr/>
                </a:tc>
                <a:extLst>
                  <a:ext uri="{0D108BD9-81ED-4DB2-BD59-A6C34878D82A}">
                    <a16:rowId xmlns:a16="http://schemas.microsoft.com/office/drawing/2014/main" val="677450516"/>
                  </a:ext>
                </a:extLst>
              </a:tr>
              <a:tr h="370840">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10</a:t>
                      </a:r>
                    </a:p>
                  </a:txBody>
                  <a:tcPr/>
                </a:tc>
                <a:tc>
                  <a:txBody>
                    <a:bodyPr/>
                    <a:lstStyle/>
                    <a:p>
                      <a:r>
                        <a:rPr lang="en-IN" b="1" dirty="0">
                          <a:latin typeface="Calibri" panose="020F0502020204030204" pitchFamily="34" charset="0"/>
                          <a:ea typeface="Calibri" panose="020F0502020204030204" pitchFamily="34" charset="0"/>
                          <a:cs typeface="Calibri" panose="020F0502020204030204" pitchFamily="34" charset="0"/>
                        </a:rPr>
                        <a:t>Future Work</a:t>
                      </a:r>
                    </a:p>
                  </a:txBody>
                  <a:tcPr/>
                </a:tc>
                <a:extLst>
                  <a:ext uri="{0D108BD9-81ED-4DB2-BD59-A6C34878D82A}">
                    <a16:rowId xmlns:a16="http://schemas.microsoft.com/office/drawing/2014/main" val="4172305534"/>
                  </a:ext>
                </a:extLst>
              </a:tr>
            </a:tbl>
          </a:graphicData>
        </a:graphic>
      </p:graphicFrame>
    </p:spTree>
    <p:extLst>
      <p:ext uri="{BB962C8B-B14F-4D97-AF65-F5344CB8AC3E}">
        <p14:creationId xmlns:p14="http://schemas.microsoft.com/office/powerpoint/2010/main" val="41953879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F14FFB-FDB0-C005-9EE7-B961F6FE80E2}"/>
              </a:ext>
            </a:extLst>
          </p:cNvPr>
          <p:cNvSpPr>
            <a:spLocks noGrp="1"/>
          </p:cNvSpPr>
          <p:nvPr>
            <p:ph type="title"/>
          </p:nvPr>
        </p:nvSpPr>
        <p:spPr>
          <a:xfrm>
            <a:off x="404211" y="0"/>
            <a:ext cx="11029616" cy="1188720"/>
          </a:xfrm>
        </p:spPr>
        <p:txBody>
          <a:bodyPr/>
          <a:lstStyle/>
          <a:p>
            <a:r>
              <a:rPr lang="en-IN" dirty="0"/>
              <a:t>1. Introduction</a:t>
            </a:r>
          </a:p>
        </p:txBody>
      </p:sp>
      <p:sp>
        <p:nvSpPr>
          <p:cNvPr id="3" name="Content Placeholder 2">
            <a:extLst>
              <a:ext uri="{FF2B5EF4-FFF2-40B4-BE49-F238E27FC236}">
                <a16:creationId xmlns:a16="http://schemas.microsoft.com/office/drawing/2014/main" id="{2E2587FB-8DC4-0CD7-328D-81AF4113127D}"/>
              </a:ext>
            </a:extLst>
          </p:cNvPr>
          <p:cNvSpPr>
            <a:spLocks noGrp="1"/>
          </p:cNvSpPr>
          <p:nvPr>
            <p:ph idx="1"/>
          </p:nvPr>
        </p:nvSpPr>
        <p:spPr>
          <a:xfrm>
            <a:off x="501447" y="492845"/>
            <a:ext cx="11029615" cy="3634486"/>
          </a:xfrm>
        </p:spPr>
        <p:txBody>
          <a:bodyPr/>
          <a:lstStyle/>
          <a:p>
            <a:pPr marL="0" indent="0">
              <a:buNone/>
            </a:pPr>
            <a:r>
              <a:rPr lang="en-US" dirty="0"/>
              <a:t>Object Detection is a crucial task in Computer Vision that involves identifying and locating objects within an image or video. Unlike simple image classification, object detection provides both the class label and bounding box coordinates for each object detected. This makes it widely applicable in areas like autonomous driving, video surveillance, robotics, medical imaging, and retail analytics.</a:t>
            </a:r>
            <a:endParaRPr lang="en-IN" dirty="0"/>
          </a:p>
        </p:txBody>
      </p:sp>
      <p:sp>
        <p:nvSpPr>
          <p:cNvPr id="4" name="TextBox 3">
            <a:extLst>
              <a:ext uri="{FF2B5EF4-FFF2-40B4-BE49-F238E27FC236}">
                <a16:creationId xmlns:a16="http://schemas.microsoft.com/office/drawing/2014/main" id="{AD048AB8-D67A-5137-5790-4E056A357EBF}"/>
              </a:ext>
            </a:extLst>
          </p:cNvPr>
          <p:cNvSpPr txBox="1"/>
          <p:nvPr/>
        </p:nvSpPr>
        <p:spPr>
          <a:xfrm>
            <a:off x="555522" y="2930013"/>
            <a:ext cx="10726993" cy="615553"/>
          </a:xfrm>
          <a:prstGeom prst="rect">
            <a:avLst/>
          </a:prstGeom>
          <a:noFill/>
        </p:spPr>
        <p:txBody>
          <a:bodyPr wrap="square" rtlCol="0">
            <a:spAutoFit/>
          </a:bodyPr>
          <a:lstStyle/>
          <a:p>
            <a:r>
              <a:rPr lang="en-US" sz="1700" dirty="0"/>
              <a:t>TensorFlow, an open-source deep learning framework developed by Google, provides powerful APIs (like TensorFlow Object Detection API) to build and train object detection models efficiently.</a:t>
            </a:r>
            <a:endParaRPr lang="en-IN" sz="1700" dirty="0"/>
          </a:p>
        </p:txBody>
      </p:sp>
    </p:spTree>
    <p:extLst>
      <p:ext uri="{BB962C8B-B14F-4D97-AF65-F5344CB8AC3E}">
        <p14:creationId xmlns:p14="http://schemas.microsoft.com/office/powerpoint/2010/main" val="20751546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707FC4-A63F-5D09-FB74-6D3B446832DE}"/>
              </a:ext>
            </a:extLst>
          </p:cNvPr>
          <p:cNvSpPr>
            <a:spLocks noGrp="1"/>
          </p:cNvSpPr>
          <p:nvPr>
            <p:ph type="title"/>
          </p:nvPr>
        </p:nvSpPr>
        <p:spPr>
          <a:xfrm>
            <a:off x="414044" y="0"/>
            <a:ext cx="11029616" cy="1188720"/>
          </a:xfrm>
        </p:spPr>
        <p:txBody>
          <a:bodyPr/>
          <a:lstStyle/>
          <a:p>
            <a:r>
              <a:rPr lang="en-IN" dirty="0"/>
              <a:t>2. Objectives</a:t>
            </a:r>
          </a:p>
        </p:txBody>
      </p:sp>
      <p:sp>
        <p:nvSpPr>
          <p:cNvPr id="3" name="Content Placeholder 2">
            <a:extLst>
              <a:ext uri="{FF2B5EF4-FFF2-40B4-BE49-F238E27FC236}">
                <a16:creationId xmlns:a16="http://schemas.microsoft.com/office/drawing/2014/main" id="{B135B2D8-25CA-99DB-4BFC-684C436BB651}"/>
              </a:ext>
            </a:extLst>
          </p:cNvPr>
          <p:cNvSpPr>
            <a:spLocks noGrp="1"/>
          </p:cNvSpPr>
          <p:nvPr>
            <p:ph idx="1"/>
          </p:nvPr>
        </p:nvSpPr>
        <p:spPr>
          <a:xfrm>
            <a:off x="581192" y="472735"/>
            <a:ext cx="11029615" cy="3634486"/>
          </a:xfrm>
        </p:spPr>
        <p:txBody>
          <a:bodyPr/>
          <a:lstStyle/>
          <a:p>
            <a:r>
              <a:rPr lang="en-US" dirty="0"/>
              <a:t>To implement object detection using TensorFlow.</a:t>
            </a:r>
          </a:p>
          <a:p>
            <a:r>
              <a:rPr lang="en-US" dirty="0"/>
              <a:t>To train and evaluate deep learning models for object localization and recognition.</a:t>
            </a:r>
          </a:p>
          <a:p>
            <a:r>
              <a:rPr lang="en-US" dirty="0"/>
              <a:t>To experiment with pre-trained models for faster implementation.</a:t>
            </a:r>
          </a:p>
          <a:p>
            <a:r>
              <a:rPr lang="en-US" dirty="0"/>
              <a:t>To apply the system for real-world scenarios such as detecting multiple objects in an image.</a:t>
            </a:r>
            <a:endParaRPr lang="en-IN" dirty="0"/>
          </a:p>
        </p:txBody>
      </p:sp>
    </p:spTree>
    <p:extLst>
      <p:ext uri="{BB962C8B-B14F-4D97-AF65-F5344CB8AC3E}">
        <p14:creationId xmlns:p14="http://schemas.microsoft.com/office/powerpoint/2010/main" val="249258170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3A6FDF-07AE-CECF-54BE-F2FB5804D920}"/>
              </a:ext>
            </a:extLst>
          </p:cNvPr>
          <p:cNvSpPr>
            <a:spLocks noGrp="1"/>
          </p:cNvSpPr>
          <p:nvPr>
            <p:ph type="title"/>
          </p:nvPr>
        </p:nvSpPr>
        <p:spPr>
          <a:xfrm>
            <a:off x="581191" y="-104089"/>
            <a:ext cx="11029616" cy="1188720"/>
          </a:xfrm>
        </p:spPr>
        <p:txBody>
          <a:bodyPr/>
          <a:lstStyle/>
          <a:p>
            <a:r>
              <a:rPr lang="en-IN" dirty="0"/>
              <a:t>3. Literature Review</a:t>
            </a:r>
          </a:p>
        </p:txBody>
      </p:sp>
      <p:sp>
        <p:nvSpPr>
          <p:cNvPr id="3" name="Content Placeholder 2">
            <a:extLst>
              <a:ext uri="{FF2B5EF4-FFF2-40B4-BE49-F238E27FC236}">
                <a16:creationId xmlns:a16="http://schemas.microsoft.com/office/drawing/2014/main" id="{C6BBA06F-5B32-DA9A-5258-F2496BDFDF50}"/>
              </a:ext>
            </a:extLst>
          </p:cNvPr>
          <p:cNvSpPr>
            <a:spLocks noGrp="1"/>
          </p:cNvSpPr>
          <p:nvPr>
            <p:ph idx="1"/>
          </p:nvPr>
        </p:nvSpPr>
        <p:spPr>
          <a:xfrm>
            <a:off x="581192" y="384245"/>
            <a:ext cx="11029615" cy="3634486"/>
          </a:xfrm>
        </p:spPr>
        <p:txBody>
          <a:bodyPr/>
          <a:lstStyle/>
          <a:p>
            <a:r>
              <a:rPr lang="en-IN" dirty="0"/>
              <a:t>Image Classification vs Object Detection: Classification only assigns labels to entire images, whereas detection also localizes objects</a:t>
            </a:r>
          </a:p>
          <a:p>
            <a:r>
              <a:rPr lang="en-IN" dirty="0"/>
              <a:t>.YOLO, Faster R-CNN, SSD: Popular object detection architectures.</a:t>
            </a:r>
          </a:p>
          <a:p>
            <a:r>
              <a:rPr lang="en-IN" dirty="0"/>
              <a:t>Transfer Learning: Using pre-trained models (e.g., COCO dataset) for object detection reduces training time and improves accuracy.</a:t>
            </a:r>
          </a:p>
        </p:txBody>
      </p:sp>
    </p:spTree>
    <p:extLst>
      <p:ext uri="{BB962C8B-B14F-4D97-AF65-F5344CB8AC3E}">
        <p14:creationId xmlns:p14="http://schemas.microsoft.com/office/powerpoint/2010/main" val="410152265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D2E81E-719F-02E1-2129-F65BA21CCBF6}"/>
              </a:ext>
            </a:extLst>
          </p:cNvPr>
          <p:cNvSpPr>
            <a:spLocks noGrp="1"/>
          </p:cNvSpPr>
          <p:nvPr>
            <p:ph type="title"/>
          </p:nvPr>
        </p:nvSpPr>
        <p:spPr>
          <a:xfrm>
            <a:off x="650018" y="0"/>
            <a:ext cx="11029616" cy="1188720"/>
          </a:xfrm>
        </p:spPr>
        <p:txBody>
          <a:bodyPr/>
          <a:lstStyle/>
          <a:p>
            <a:r>
              <a:rPr lang="en-IN" dirty="0"/>
              <a:t>4. Methodology</a:t>
            </a:r>
          </a:p>
        </p:txBody>
      </p:sp>
      <p:sp>
        <p:nvSpPr>
          <p:cNvPr id="3" name="Content Placeholder 2">
            <a:extLst>
              <a:ext uri="{FF2B5EF4-FFF2-40B4-BE49-F238E27FC236}">
                <a16:creationId xmlns:a16="http://schemas.microsoft.com/office/drawing/2014/main" id="{991EBDCB-DD1A-17B2-F75F-D3256A18FFB0}"/>
              </a:ext>
            </a:extLst>
          </p:cNvPr>
          <p:cNvSpPr>
            <a:spLocks noGrp="1"/>
          </p:cNvSpPr>
          <p:nvPr>
            <p:ph idx="1"/>
          </p:nvPr>
        </p:nvSpPr>
        <p:spPr>
          <a:xfrm>
            <a:off x="650019" y="1188720"/>
            <a:ext cx="11029615" cy="3634486"/>
          </a:xfrm>
        </p:spPr>
        <p:txBody>
          <a:bodyPr>
            <a:normAutofit lnSpcReduction="10000"/>
          </a:bodyPr>
          <a:lstStyle/>
          <a:p>
            <a:pPr marL="0" indent="0">
              <a:buNone/>
            </a:pPr>
            <a:r>
              <a:rPr lang="en-IN" b="1" dirty="0"/>
              <a:t>4.1 System Architecture</a:t>
            </a:r>
          </a:p>
          <a:p>
            <a:r>
              <a:rPr lang="en-IN" dirty="0"/>
              <a:t>1. Data Collection: Collect datasets (COCO, Pascal VOC, or custom dataset).</a:t>
            </a:r>
          </a:p>
          <a:p>
            <a:r>
              <a:rPr lang="en-IN" dirty="0"/>
              <a:t>2. Data Annotation: Label objects with bounding boxes using tools like </a:t>
            </a:r>
            <a:r>
              <a:rPr lang="en-IN" dirty="0" err="1"/>
              <a:t>LabelImg</a:t>
            </a:r>
            <a:r>
              <a:rPr lang="en-IN" dirty="0"/>
              <a:t>.</a:t>
            </a:r>
          </a:p>
          <a:p>
            <a:r>
              <a:rPr lang="en-IN" dirty="0"/>
              <a:t>3. Model Selection: Use TensorFlow Object Detection API with pre-trained models (SSD, Faster R-CNN, YOLO).</a:t>
            </a:r>
          </a:p>
          <a:p>
            <a:r>
              <a:rPr lang="en-IN" dirty="0"/>
              <a:t>4. Training: Train the model on GPU/TPU.</a:t>
            </a:r>
          </a:p>
          <a:p>
            <a:r>
              <a:rPr lang="en-IN" dirty="0"/>
              <a:t>5. Evaluation: Measure accuracy using </a:t>
            </a:r>
            <a:r>
              <a:rPr lang="en-IN" dirty="0" err="1"/>
              <a:t>mAP</a:t>
            </a:r>
            <a:r>
              <a:rPr lang="en-IN" dirty="0"/>
              <a:t> (mean Average Precision).</a:t>
            </a:r>
          </a:p>
          <a:p>
            <a:r>
              <a:rPr lang="en-IN" dirty="0"/>
              <a:t>6. Deployment: Test with real-time images or video streams.</a:t>
            </a:r>
          </a:p>
          <a:p>
            <a:pPr marL="0" indent="0">
              <a:buNone/>
            </a:pPr>
            <a:r>
              <a:rPr lang="en-IN" b="1" dirty="0"/>
              <a:t>4.2 Workflow Diagram</a:t>
            </a:r>
          </a:p>
          <a:p>
            <a:pPr marL="0" indent="0">
              <a:buNone/>
            </a:pPr>
            <a:r>
              <a:rPr lang="en-IN" dirty="0"/>
              <a:t>Input Image/Video → Preprocessing → Model Inference → Bounding Box &amp; Class Label → Output Visualization</a:t>
            </a:r>
          </a:p>
        </p:txBody>
      </p:sp>
    </p:spTree>
    <p:extLst>
      <p:ext uri="{BB962C8B-B14F-4D97-AF65-F5344CB8AC3E}">
        <p14:creationId xmlns:p14="http://schemas.microsoft.com/office/powerpoint/2010/main" val="337017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4B8520F-C5C7-B9E7-B53C-EE03169C00C2}"/>
              </a:ext>
            </a:extLst>
          </p:cNvPr>
          <p:cNvSpPr>
            <a:spLocks noGrp="1"/>
          </p:cNvSpPr>
          <p:nvPr>
            <p:ph type="title"/>
          </p:nvPr>
        </p:nvSpPr>
        <p:spPr>
          <a:xfrm>
            <a:off x="453373" y="0"/>
            <a:ext cx="11029616" cy="1188720"/>
          </a:xfrm>
        </p:spPr>
        <p:txBody>
          <a:bodyPr/>
          <a:lstStyle/>
          <a:p>
            <a:r>
              <a:rPr lang="en-IN" dirty="0"/>
              <a:t>5. Tools and Technologies</a:t>
            </a:r>
          </a:p>
        </p:txBody>
      </p:sp>
      <p:sp>
        <p:nvSpPr>
          <p:cNvPr id="3" name="Content Placeholder 2">
            <a:extLst>
              <a:ext uri="{FF2B5EF4-FFF2-40B4-BE49-F238E27FC236}">
                <a16:creationId xmlns:a16="http://schemas.microsoft.com/office/drawing/2014/main" id="{E4C0430E-7CE8-C7A8-B608-B33DEB8CDF3F}"/>
              </a:ext>
            </a:extLst>
          </p:cNvPr>
          <p:cNvSpPr>
            <a:spLocks noGrp="1"/>
          </p:cNvSpPr>
          <p:nvPr>
            <p:ph idx="1"/>
          </p:nvPr>
        </p:nvSpPr>
        <p:spPr>
          <a:xfrm>
            <a:off x="483959" y="594360"/>
            <a:ext cx="11029615" cy="3634486"/>
          </a:xfrm>
        </p:spPr>
        <p:txBody>
          <a:bodyPr/>
          <a:lstStyle/>
          <a:p>
            <a:r>
              <a:rPr lang="en-IN" dirty="0"/>
              <a:t>Programming Language: Python</a:t>
            </a:r>
          </a:p>
          <a:p>
            <a:r>
              <a:rPr lang="en-IN" dirty="0"/>
              <a:t>Framework: TensorFlow 2.x</a:t>
            </a:r>
          </a:p>
          <a:p>
            <a:r>
              <a:rPr lang="en-IN" dirty="0"/>
              <a:t>Libraries: OpenCV, NumPy, Matplotlib</a:t>
            </a:r>
          </a:p>
          <a:p>
            <a:r>
              <a:rPr lang="en-IN" dirty="0"/>
              <a:t>Annotation Tool: </a:t>
            </a:r>
            <a:r>
              <a:rPr lang="en-IN" dirty="0" err="1"/>
              <a:t>LabelImg</a:t>
            </a:r>
            <a:endParaRPr lang="en-IN" dirty="0"/>
          </a:p>
          <a:p>
            <a:r>
              <a:rPr lang="en-IN" dirty="0"/>
              <a:t>Hardware: GPU/TPU for faster training</a:t>
            </a:r>
          </a:p>
        </p:txBody>
      </p:sp>
    </p:spTree>
    <p:extLst>
      <p:ext uri="{BB962C8B-B14F-4D97-AF65-F5344CB8AC3E}">
        <p14:creationId xmlns:p14="http://schemas.microsoft.com/office/powerpoint/2010/main" val="1881684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EDEDB4-D6C9-4FBA-E9A3-7EBD1041CB99}"/>
              </a:ext>
            </a:extLst>
          </p:cNvPr>
          <p:cNvSpPr>
            <a:spLocks noGrp="1"/>
          </p:cNvSpPr>
          <p:nvPr>
            <p:ph type="title"/>
          </p:nvPr>
        </p:nvSpPr>
        <p:spPr>
          <a:xfrm>
            <a:off x="572448" y="-192579"/>
            <a:ext cx="11029616" cy="1188720"/>
          </a:xfrm>
        </p:spPr>
        <p:txBody>
          <a:bodyPr/>
          <a:lstStyle/>
          <a:p>
            <a:r>
              <a:rPr lang="en-IN" dirty="0"/>
              <a:t>6. Implementation</a:t>
            </a:r>
          </a:p>
        </p:txBody>
      </p:sp>
      <p:sp>
        <p:nvSpPr>
          <p:cNvPr id="3" name="Content Placeholder 2">
            <a:extLst>
              <a:ext uri="{FF2B5EF4-FFF2-40B4-BE49-F238E27FC236}">
                <a16:creationId xmlns:a16="http://schemas.microsoft.com/office/drawing/2014/main" id="{77A731A9-4BFA-FE3E-8CFE-4AED697EEFC0}"/>
              </a:ext>
            </a:extLst>
          </p:cNvPr>
          <p:cNvSpPr>
            <a:spLocks noGrp="1"/>
          </p:cNvSpPr>
          <p:nvPr>
            <p:ph idx="1"/>
          </p:nvPr>
        </p:nvSpPr>
        <p:spPr>
          <a:xfrm>
            <a:off x="572448" y="1239651"/>
            <a:ext cx="11029615" cy="5416788"/>
          </a:xfrm>
        </p:spPr>
        <p:txBody>
          <a:bodyPr>
            <a:normAutofit/>
          </a:bodyPr>
          <a:lstStyle/>
          <a:p>
            <a:pPr marL="0" indent="0">
              <a:buNone/>
            </a:pPr>
            <a:r>
              <a:rPr lang="en-IN" b="1" dirty="0"/>
              <a:t>6.1 Environment Setup</a:t>
            </a:r>
          </a:p>
          <a:p>
            <a:pPr marL="0" indent="0">
              <a:buNone/>
            </a:pPr>
            <a:r>
              <a:rPr lang="en-IN" dirty="0"/>
              <a:t>pip install </a:t>
            </a:r>
            <a:r>
              <a:rPr lang="en-IN" dirty="0" err="1"/>
              <a:t>tensorflow</a:t>
            </a:r>
            <a:r>
              <a:rPr lang="en-IN" dirty="0"/>
              <a:t> </a:t>
            </a:r>
            <a:r>
              <a:rPr lang="en-IN" dirty="0" err="1"/>
              <a:t>opencv</a:t>
            </a:r>
            <a:r>
              <a:rPr lang="en-IN" dirty="0"/>
              <a:t>-python </a:t>
            </a:r>
            <a:r>
              <a:rPr lang="en-IN" dirty="0" err="1"/>
              <a:t>matplotlibpip</a:t>
            </a:r>
            <a:r>
              <a:rPr lang="en-IN" dirty="0"/>
              <a:t> install </a:t>
            </a:r>
            <a:r>
              <a:rPr lang="en-IN" dirty="0" err="1"/>
              <a:t>tensorflow</a:t>
            </a:r>
            <a:r>
              <a:rPr lang="en-IN" dirty="0"/>
              <a:t>-object-detection-</a:t>
            </a:r>
            <a:r>
              <a:rPr lang="en-IN" dirty="0" err="1"/>
              <a:t>api</a:t>
            </a:r>
            <a:endParaRPr lang="en-IN" dirty="0"/>
          </a:p>
          <a:p>
            <a:pPr marL="0" indent="0">
              <a:buNone/>
            </a:pPr>
            <a:r>
              <a:rPr lang="en-IN" b="1" dirty="0"/>
              <a:t>6.2 Sample Python Code for Object Detection</a:t>
            </a:r>
          </a:p>
          <a:p>
            <a:pPr marL="0" indent="0">
              <a:buNone/>
            </a:pPr>
            <a:r>
              <a:rPr lang="en-IN" dirty="0"/>
              <a:t>import </a:t>
            </a:r>
            <a:r>
              <a:rPr lang="en-IN" dirty="0" err="1"/>
              <a:t>tensorflow</a:t>
            </a:r>
            <a:r>
              <a:rPr lang="en-IN" dirty="0"/>
              <a:t> as </a:t>
            </a:r>
            <a:r>
              <a:rPr lang="en-IN" dirty="0" err="1"/>
              <a:t>tf</a:t>
            </a:r>
            <a:endParaRPr lang="en-IN" dirty="0"/>
          </a:p>
          <a:p>
            <a:pPr marL="0" indent="0">
              <a:buNone/>
            </a:pPr>
            <a:r>
              <a:rPr lang="en-IN" dirty="0"/>
              <a:t>import cv2</a:t>
            </a:r>
          </a:p>
          <a:p>
            <a:pPr marL="0" indent="0">
              <a:buNone/>
            </a:pPr>
            <a:r>
              <a:rPr lang="en-IN" dirty="0"/>
              <a:t>import </a:t>
            </a:r>
            <a:r>
              <a:rPr lang="en-IN" dirty="0" err="1"/>
              <a:t>numpy</a:t>
            </a:r>
            <a:r>
              <a:rPr lang="en-IN" dirty="0"/>
              <a:t> as np</a:t>
            </a:r>
          </a:p>
          <a:p>
            <a:pPr marL="0" indent="0">
              <a:buNone/>
            </a:pPr>
            <a:r>
              <a:rPr lang="en-IN" dirty="0"/>
              <a:t># Load pre-trained model from TensorFlow Hub</a:t>
            </a:r>
          </a:p>
          <a:p>
            <a:pPr marL="0" indent="0">
              <a:buNone/>
            </a:pPr>
            <a:r>
              <a:rPr lang="en-IN" dirty="0"/>
              <a:t>import </a:t>
            </a:r>
            <a:r>
              <a:rPr lang="en-IN" dirty="0" err="1"/>
              <a:t>tensorflow_hub</a:t>
            </a:r>
            <a:r>
              <a:rPr lang="en-IN" dirty="0"/>
              <a:t> as hub</a:t>
            </a:r>
          </a:p>
          <a:p>
            <a:pPr marL="0" indent="0">
              <a:buNone/>
            </a:pPr>
            <a:r>
              <a:rPr lang="en-IN" dirty="0"/>
              <a:t>model = </a:t>
            </a:r>
            <a:r>
              <a:rPr lang="en-IN" dirty="0" err="1"/>
              <a:t>hub.load</a:t>
            </a:r>
            <a:r>
              <a:rPr lang="en-IN" dirty="0"/>
              <a:t>("https://tfhub.dev/tensorflow/ssd_mobilenet_v2/2")</a:t>
            </a:r>
          </a:p>
          <a:p>
            <a:pPr marL="0" indent="0">
              <a:buNone/>
            </a:pPr>
            <a:r>
              <a:rPr lang="en-IN" dirty="0"/>
              <a:t># Load </a:t>
            </a:r>
            <a:r>
              <a:rPr lang="en-IN" dirty="0" err="1"/>
              <a:t>imag</a:t>
            </a:r>
            <a:endParaRPr lang="en-IN" dirty="0"/>
          </a:p>
          <a:p>
            <a:pPr marL="0" indent="0">
              <a:buNone/>
            </a:pPr>
            <a:r>
              <a:rPr lang="en-IN" dirty="0" err="1"/>
              <a:t>eimage</a:t>
            </a:r>
            <a:r>
              <a:rPr lang="en-IN" dirty="0"/>
              <a:t> = cv2.imread("test.jpg")</a:t>
            </a:r>
          </a:p>
        </p:txBody>
      </p:sp>
    </p:spTree>
    <p:extLst>
      <p:ext uri="{BB962C8B-B14F-4D97-AF65-F5344CB8AC3E}">
        <p14:creationId xmlns:p14="http://schemas.microsoft.com/office/powerpoint/2010/main" val="193150113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687C3CE8-7976-ACF4-A5D0-EAFFC4635F6B}"/>
              </a:ext>
            </a:extLst>
          </p:cNvPr>
          <p:cNvSpPr txBox="1"/>
          <p:nvPr/>
        </p:nvSpPr>
        <p:spPr>
          <a:xfrm>
            <a:off x="503582" y="768626"/>
            <a:ext cx="11489635" cy="5632311"/>
          </a:xfrm>
          <a:prstGeom prst="rect">
            <a:avLst/>
          </a:prstGeom>
          <a:noFill/>
        </p:spPr>
        <p:txBody>
          <a:bodyPr wrap="square" rtlCol="0">
            <a:spAutoFit/>
          </a:bodyPr>
          <a:lstStyle/>
          <a:p>
            <a:r>
              <a:rPr lang="en-IN" dirty="0" err="1"/>
              <a:t>image_rgb</a:t>
            </a:r>
            <a:r>
              <a:rPr lang="en-IN" dirty="0"/>
              <a:t> = cv2.cvtColor(image, cv2.COLOR_BGR2RGB)</a:t>
            </a:r>
          </a:p>
          <a:p>
            <a:r>
              <a:rPr lang="en-IN" dirty="0" err="1"/>
              <a:t>input_tensor</a:t>
            </a:r>
            <a:r>
              <a:rPr lang="en-IN" dirty="0"/>
              <a:t> = </a:t>
            </a:r>
            <a:r>
              <a:rPr lang="en-IN" dirty="0" err="1"/>
              <a:t>tf.convert_to_tensor</a:t>
            </a:r>
            <a:r>
              <a:rPr lang="en-IN" dirty="0"/>
              <a:t>([</a:t>
            </a:r>
            <a:r>
              <a:rPr lang="en-IN" dirty="0" err="1"/>
              <a:t>image_rgb</a:t>
            </a:r>
            <a:r>
              <a:rPr lang="en-IN" dirty="0"/>
              <a:t>],</a:t>
            </a:r>
          </a:p>
          <a:p>
            <a:r>
              <a:rPr lang="en-IN" dirty="0"/>
              <a:t> </a:t>
            </a:r>
            <a:r>
              <a:rPr lang="en-IN" dirty="0" err="1"/>
              <a:t>dtype</a:t>
            </a:r>
            <a:r>
              <a:rPr lang="en-IN" dirty="0"/>
              <a:t>=tf.uint8)</a:t>
            </a:r>
          </a:p>
          <a:p>
            <a:endParaRPr lang="en-IN" dirty="0"/>
          </a:p>
          <a:p>
            <a:r>
              <a:rPr lang="en-US" dirty="0"/>
              <a:t># Run detection</a:t>
            </a:r>
          </a:p>
          <a:p>
            <a:r>
              <a:rPr lang="en-US" dirty="0"/>
              <a:t>detections = model(</a:t>
            </a:r>
            <a:r>
              <a:rPr lang="en-US" dirty="0" err="1"/>
              <a:t>input_tensor</a:t>
            </a:r>
            <a:r>
              <a:rPr lang="en-US" dirty="0"/>
              <a:t>)</a:t>
            </a:r>
          </a:p>
          <a:p>
            <a:endParaRPr lang="en-US" dirty="0"/>
          </a:p>
          <a:p>
            <a:r>
              <a:rPr lang="en-US" dirty="0"/>
              <a:t># Extract detection results </a:t>
            </a:r>
          </a:p>
          <a:p>
            <a:r>
              <a:rPr lang="en-US" dirty="0"/>
              <a:t>boxes = detections['</a:t>
            </a:r>
            <a:r>
              <a:rPr lang="en-US" dirty="0" err="1"/>
              <a:t>detection_boxes</a:t>
            </a:r>
            <a:r>
              <a:rPr lang="en-US" dirty="0"/>
              <a:t>'][0].</a:t>
            </a:r>
            <a:r>
              <a:rPr lang="en-US" dirty="0" err="1"/>
              <a:t>numpy</a:t>
            </a:r>
            <a:r>
              <a:rPr lang="en-US" dirty="0"/>
              <a:t>()</a:t>
            </a:r>
          </a:p>
          <a:p>
            <a:r>
              <a:rPr lang="en-US" dirty="0"/>
              <a:t>scores = detections['</a:t>
            </a:r>
            <a:r>
              <a:rPr lang="en-US" dirty="0" err="1"/>
              <a:t>detection_scores</a:t>
            </a:r>
            <a:r>
              <a:rPr lang="en-US" dirty="0"/>
              <a:t>'][0].</a:t>
            </a:r>
            <a:r>
              <a:rPr lang="en-US" dirty="0" err="1"/>
              <a:t>numpy</a:t>
            </a:r>
            <a:r>
              <a:rPr lang="en-US" dirty="0"/>
              <a:t>()</a:t>
            </a:r>
          </a:p>
          <a:p>
            <a:r>
              <a:rPr lang="en-US" dirty="0"/>
              <a:t>classes = detections['</a:t>
            </a:r>
            <a:r>
              <a:rPr lang="en-US" dirty="0" err="1"/>
              <a:t>detection_classes</a:t>
            </a:r>
            <a:r>
              <a:rPr lang="en-US" dirty="0"/>
              <a:t>’]</a:t>
            </a:r>
          </a:p>
          <a:p>
            <a:r>
              <a:rPr lang="en-US" dirty="0"/>
              <a:t>[0].</a:t>
            </a:r>
            <a:r>
              <a:rPr lang="en-US" dirty="0" err="1"/>
              <a:t>numpy</a:t>
            </a:r>
            <a:r>
              <a:rPr lang="en-US" dirty="0"/>
              <a:t>().</a:t>
            </a:r>
            <a:r>
              <a:rPr lang="en-US" dirty="0" err="1"/>
              <a:t>astype</a:t>
            </a:r>
            <a:r>
              <a:rPr lang="en-US" dirty="0"/>
              <a:t>(np.int32)</a:t>
            </a:r>
          </a:p>
          <a:p>
            <a:endParaRPr lang="en-US" dirty="0"/>
          </a:p>
          <a:p>
            <a:r>
              <a:rPr lang="en-IN" dirty="0"/>
              <a:t># Draw bounding boxes</a:t>
            </a:r>
          </a:p>
          <a:p>
            <a:r>
              <a:rPr lang="en-IN" dirty="0"/>
              <a:t>for </a:t>
            </a:r>
            <a:r>
              <a:rPr lang="en-IN" dirty="0" err="1"/>
              <a:t>i</a:t>
            </a:r>
            <a:r>
              <a:rPr lang="en-IN" dirty="0"/>
              <a:t> in range(</a:t>
            </a:r>
            <a:r>
              <a:rPr lang="en-IN" dirty="0" err="1"/>
              <a:t>len</a:t>
            </a:r>
            <a:r>
              <a:rPr lang="en-IN" dirty="0"/>
              <a:t>(scores)): </a:t>
            </a:r>
          </a:p>
          <a:p>
            <a:r>
              <a:rPr lang="en-IN" dirty="0"/>
              <a:t>   if scores[</a:t>
            </a:r>
            <a:r>
              <a:rPr lang="en-IN" dirty="0" err="1"/>
              <a:t>i</a:t>
            </a:r>
            <a:r>
              <a:rPr lang="en-IN" dirty="0"/>
              <a:t>] &gt; 0.5: </a:t>
            </a:r>
          </a:p>
          <a:p>
            <a:r>
              <a:rPr lang="en-IN" dirty="0"/>
              <a:t>       </a:t>
            </a:r>
            <a:r>
              <a:rPr lang="en-IN" dirty="0" err="1"/>
              <a:t>ymin</a:t>
            </a:r>
            <a:r>
              <a:rPr lang="en-IN" dirty="0"/>
              <a:t>, </a:t>
            </a:r>
            <a:r>
              <a:rPr lang="en-IN" dirty="0" err="1"/>
              <a:t>xmin</a:t>
            </a:r>
            <a:r>
              <a:rPr lang="en-IN" dirty="0"/>
              <a:t>, </a:t>
            </a:r>
            <a:r>
              <a:rPr lang="en-IN" dirty="0" err="1"/>
              <a:t>ymax</a:t>
            </a:r>
            <a:r>
              <a:rPr lang="en-IN" dirty="0"/>
              <a:t>, </a:t>
            </a:r>
            <a:r>
              <a:rPr lang="en-IN" dirty="0" err="1"/>
              <a:t>xmax</a:t>
            </a:r>
            <a:r>
              <a:rPr lang="en-IN" dirty="0"/>
              <a:t> = boxes[I</a:t>
            </a:r>
          </a:p>
          <a:p>
            <a:r>
              <a:rPr lang="en-IN" dirty="0"/>
              <a:t>        (h, w, _) = </a:t>
            </a:r>
            <a:r>
              <a:rPr lang="en-IN" dirty="0" err="1"/>
              <a:t>image.shape</a:t>
            </a:r>
            <a:r>
              <a:rPr lang="en-IN" dirty="0"/>
              <a:t>  </a:t>
            </a:r>
          </a:p>
          <a:p>
            <a:r>
              <a:rPr lang="en-IN" dirty="0"/>
              <a:t>      cv2.rectangle(image, (int(</a:t>
            </a:r>
            <a:r>
              <a:rPr lang="en-IN" dirty="0" err="1"/>
              <a:t>xmin</a:t>
            </a:r>
            <a:r>
              <a:rPr lang="en-IN" dirty="0"/>
              <a:t>*w), int(</a:t>
            </a:r>
            <a:r>
              <a:rPr lang="en-IN" dirty="0" err="1"/>
              <a:t>ymin</a:t>
            </a:r>
            <a:r>
              <a:rPr lang="en-IN" dirty="0"/>
              <a:t>*h)),</a:t>
            </a:r>
          </a:p>
          <a:p>
            <a:r>
              <a:rPr lang="en-IN" dirty="0"/>
              <a:t> (int(</a:t>
            </a:r>
            <a:r>
              <a:rPr lang="en-IN" dirty="0" err="1"/>
              <a:t>xmax</a:t>
            </a:r>
            <a:r>
              <a:rPr lang="en-IN" dirty="0"/>
              <a:t>*w), int(</a:t>
            </a:r>
            <a:r>
              <a:rPr lang="en-IN" dirty="0" err="1"/>
              <a:t>ymax</a:t>
            </a:r>
            <a:r>
              <a:rPr lang="en-IN" dirty="0"/>
              <a:t>*h)), (0,255,0), 2)</a:t>
            </a:r>
          </a:p>
        </p:txBody>
      </p:sp>
    </p:spTree>
    <p:extLst>
      <p:ext uri="{BB962C8B-B14F-4D97-AF65-F5344CB8AC3E}">
        <p14:creationId xmlns:p14="http://schemas.microsoft.com/office/powerpoint/2010/main" val="3453549231"/>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a410dd7f93c95333ffa1b60ed6adedd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a936d9baba76aa3866493feff160faab"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8D289AE2-D2AE-49D1-AFAC-3A79F6794255}">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41E7CA09-9778-4414-AE97-8064B12DA30E}">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{19AD0E9D-53AC-42B5-AD52-1C78EBB7C4AE}tf33552983_win32</Template>
  <TotalTime>54</TotalTime>
  <Words>851</Words>
  <Application>Microsoft Office PowerPoint</Application>
  <PresentationFormat>Widescreen</PresentationFormat>
  <Paragraphs>104</Paragraphs>
  <Slides>14</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14</vt:i4>
      </vt:variant>
    </vt:vector>
  </HeadingPairs>
  <TitlesOfParts>
    <vt:vector size="19" baseType="lpstr">
      <vt:lpstr>Calibri</vt:lpstr>
      <vt:lpstr>Franklin Gothic Book</vt:lpstr>
      <vt:lpstr>Franklin Gothic Demi</vt:lpstr>
      <vt:lpstr>Wingdings 2</vt:lpstr>
      <vt:lpstr>DividendVTI</vt:lpstr>
      <vt:lpstr>Object Detection using TensorFlow</vt:lpstr>
      <vt:lpstr>TABLE OF CONTENT</vt:lpstr>
      <vt:lpstr>1. Introduction</vt:lpstr>
      <vt:lpstr>2. Objectives</vt:lpstr>
      <vt:lpstr>3. Literature Review</vt:lpstr>
      <vt:lpstr>4. Methodology</vt:lpstr>
      <vt:lpstr>5. Tools and Technologies</vt:lpstr>
      <vt:lpstr>6. Implementation</vt:lpstr>
      <vt:lpstr>PowerPoint Presentation</vt:lpstr>
      <vt:lpstr>PowerPoint Presentation</vt:lpstr>
      <vt:lpstr>7. Results</vt:lpstr>
      <vt:lpstr>8. Applications</vt:lpstr>
      <vt:lpstr>9. Conclusion</vt:lpstr>
      <vt:lpstr>10. Future Work</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sindhu np</dc:creator>
  <cp:lastModifiedBy>sindhu np</cp:lastModifiedBy>
  <cp:revision>1</cp:revision>
  <dcterms:created xsi:type="dcterms:W3CDTF">2025-08-28T17:11:43Z</dcterms:created>
  <dcterms:modified xsi:type="dcterms:W3CDTF">2025-08-29T13:15:13Z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