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306" r:id="rId6"/>
    <p:sldId id="307" r:id="rId7"/>
    <p:sldId id="294" r:id="rId8"/>
    <p:sldId id="295" r:id="rId9"/>
    <p:sldId id="296" r:id="rId10"/>
    <p:sldId id="297" r:id="rId11"/>
    <p:sldId id="298" r:id="rId12"/>
    <p:sldId id="299" r:id="rId13"/>
    <p:sldId id="300" r:id="rId14"/>
    <p:sldId id="301" r:id="rId15"/>
    <p:sldId id="302" r:id="rId16"/>
    <p:sldId id="303" r:id="rId17"/>
    <p:sldId id="304" r:id="rId18"/>
    <p:sldId id="30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C4DF47-C348-4533-9DE4-06BB9C5AB812}" v="17" dt="2025-08-29T13:26:23.5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dhu np" userId="016f32e34e3b0e16" providerId="LiveId" clId="{41C4DF47-C348-4533-9DE4-06BB9C5AB812}"/>
    <pc:docChg chg="undo custSel addSld modSld">
      <pc:chgData name="sindhu np" userId="016f32e34e3b0e16" providerId="LiveId" clId="{41C4DF47-C348-4533-9DE4-06BB9C5AB812}" dt="2025-08-29T13:27:21.911" v="93" actId="113"/>
      <pc:docMkLst>
        <pc:docMk/>
      </pc:docMkLst>
      <pc:sldChg chg="modSp mod">
        <pc:chgData name="sindhu np" userId="016f32e34e3b0e16" providerId="LiveId" clId="{41C4DF47-C348-4533-9DE4-06BB9C5AB812}" dt="2025-08-29T13:15:41.384" v="0" actId="20577"/>
        <pc:sldMkLst>
          <pc:docMk/>
          <pc:sldMk cId="2594974414" sldId="294"/>
        </pc:sldMkLst>
        <pc:spChg chg="mod">
          <ac:chgData name="sindhu np" userId="016f32e34e3b0e16" providerId="LiveId" clId="{41C4DF47-C348-4533-9DE4-06BB9C5AB812}" dt="2025-08-29T13:15:41.384" v="0" actId="20577"/>
          <ac:spMkLst>
            <pc:docMk/>
            <pc:sldMk cId="2594974414" sldId="294"/>
            <ac:spMk id="2" creationId="{E2ACEF27-CE98-2948-D6EE-0863A39CB74D}"/>
          </ac:spMkLst>
        </pc:spChg>
      </pc:sldChg>
      <pc:sldChg chg="addSp delSp modSp new mod">
        <pc:chgData name="sindhu np" userId="016f32e34e3b0e16" providerId="LiveId" clId="{41C4DF47-C348-4533-9DE4-06BB9C5AB812}" dt="2025-08-29T13:27:13.303" v="92" actId="113"/>
        <pc:sldMkLst>
          <pc:docMk/>
          <pc:sldMk cId="3034040348" sldId="306"/>
        </pc:sldMkLst>
        <pc:spChg chg="mod">
          <ac:chgData name="sindhu np" userId="016f32e34e3b0e16" providerId="LiveId" clId="{41C4DF47-C348-4533-9DE4-06BB9C5AB812}" dt="2025-08-29T13:18:28.522" v="11" actId="1076"/>
          <ac:spMkLst>
            <pc:docMk/>
            <pc:sldMk cId="3034040348" sldId="306"/>
            <ac:spMk id="2" creationId="{9E526D7F-6FB0-5318-DCC0-23769D541BEE}"/>
          </ac:spMkLst>
        </pc:spChg>
        <pc:spChg chg="del mod">
          <ac:chgData name="sindhu np" userId="016f32e34e3b0e16" providerId="LiveId" clId="{41C4DF47-C348-4533-9DE4-06BB9C5AB812}" dt="2025-08-29T13:18:08.314" v="9" actId="3680"/>
          <ac:spMkLst>
            <pc:docMk/>
            <pc:sldMk cId="3034040348" sldId="306"/>
            <ac:spMk id="3" creationId="{511675D3-4136-0781-2423-48762D150326}"/>
          </ac:spMkLst>
        </pc:spChg>
        <pc:spChg chg="add del mod">
          <ac:chgData name="sindhu np" userId="016f32e34e3b0e16" providerId="LiveId" clId="{41C4DF47-C348-4533-9DE4-06BB9C5AB812}" dt="2025-08-29T13:19:10.608" v="14" actId="3680"/>
          <ac:spMkLst>
            <pc:docMk/>
            <pc:sldMk cId="3034040348" sldId="306"/>
            <ac:spMk id="6" creationId="{4900C7FB-9F48-28A8-2612-BAD604834E8A}"/>
          </ac:spMkLst>
        </pc:spChg>
        <pc:graphicFrameChg chg="add del mod ord modGraphic">
          <ac:chgData name="sindhu np" userId="016f32e34e3b0e16" providerId="LiveId" clId="{41C4DF47-C348-4533-9DE4-06BB9C5AB812}" dt="2025-08-29T13:18:56.258" v="13" actId="478"/>
          <ac:graphicFrameMkLst>
            <pc:docMk/>
            <pc:sldMk cId="3034040348" sldId="306"/>
            <ac:graphicFrameMk id="4" creationId="{03B15AE3-4A74-68BC-24E8-F208F3AB8419}"/>
          </ac:graphicFrameMkLst>
        </pc:graphicFrameChg>
        <pc:graphicFrameChg chg="add mod ord modGraphic">
          <ac:chgData name="sindhu np" userId="016f32e34e3b0e16" providerId="LiveId" clId="{41C4DF47-C348-4533-9DE4-06BB9C5AB812}" dt="2025-08-29T13:27:13.303" v="92" actId="113"/>
          <ac:graphicFrameMkLst>
            <pc:docMk/>
            <pc:sldMk cId="3034040348" sldId="306"/>
            <ac:graphicFrameMk id="7" creationId="{5E11B5E9-4557-4538-73BD-0F4F4EB6A85A}"/>
          </ac:graphicFrameMkLst>
        </pc:graphicFrameChg>
      </pc:sldChg>
      <pc:sldChg chg="addSp delSp modSp new mod">
        <pc:chgData name="sindhu np" userId="016f32e34e3b0e16" providerId="LiveId" clId="{41C4DF47-C348-4533-9DE4-06BB9C5AB812}" dt="2025-08-29T13:27:21.911" v="93" actId="113"/>
        <pc:sldMkLst>
          <pc:docMk/>
          <pc:sldMk cId="1907502384" sldId="307"/>
        </pc:sldMkLst>
        <pc:graphicFrameChg chg="add del">
          <ac:chgData name="sindhu np" userId="016f32e34e3b0e16" providerId="LiveId" clId="{41C4DF47-C348-4533-9DE4-06BB9C5AB812}" dt="2025-08-29T13:24:30.479" v="76" actId="3680"/>
          <ac:graphicFrameMkLst>
            <pc:docMk/>
            <pc:sldMk cId="1907502384" sldId="307"/>
            <ac:graphicFrameMk id="2" creationId="{F56D5352-6C26-CE23-98F8-7A72AADF869C}"/>
          </ac:graphicFrameMkLst>
        </pc:graphicFrameChg>
        <pc:graphicFrameChg chg="add mod modGraphic">
          <ac:chgData name="sindhu np" userId="016f32e34e3b0e16" providerId="LiveId" clId="{41C4DF47-C348-4533-9DE4-06BB9C5AB812}" dt="2025-08-29T13:27:21.911" v="93" actId="113"/>
          <ac:graphicFrameMkLst>
            <pc:docMk/>
            <pc:sldMk cId="1907502384" sldId="307"/>
            <ac:graphicFrameMk id="3" creationId="{112AA84D-379C-6DFE-CB40-1B0795383FE4}"/>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8/29/2025</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8/29/2025</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8/29/2025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8/29/2025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8/29/2025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8/29/2025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8/29/2025</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8/29/2025</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8/29/2025</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5861011" y="1975104"/>
            <a:ext cx="4947858" cy="2907792"/>
          </a:xfrm>
        </p:spPr>
        <p:txBody>
          <a:bodyPr>
            <a:normAutofit/>
          </a:bodyPr>
          <a:lstStyle/>
          <a:p>
            <a:r>
              <a:rPr lang="en-US" sz="4400" dirty="0">
                <a:solidFill>
                  <a:schemeClr val="tx1"/>
                </a:solidFill>
              </a:rPr>
              <a:t>Text Classification using TensorFlow</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flipH="1">
            <a:off x="10808868" y="4509924"/>
            <a:ext cx="172782" cy="45719"/>
          </a:xfrm>
        </p:spPr>
        <p:txBody>
          <a:bodyPr>
            <a:normAutofit fontScale="25000" lnSpcReduction="20000"/>
          </a:bodyPr>
          <a:lstStyle/>
          <a:p>
            <a:pPr>
              <a:spcAft>
                <a:spcPts val="600"/>
              </a:spcAft>
            </a:pPr>
            <a:endParaRPr lang="en-US" dirty="0">
              <a:solidFill>
                <a:schemeClr val="tx1"/>
              </a:solidFill>
            </a:endParaRP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5B20C8-5D5D-319F-F3B6-E76B33A9495C}"/>
              </a:ext>
            </a:extLst>
          </p:cNvPr>
          <p:cNvSpPr txBox="1"/>
          <p:nvPr/>
        </p:nvSpPr>
        <p:spPr>
          <a:xfrm>
            <a:off x="481263" y="481263"/>
            <a:ext cx="11229474" cy="5909310"/>
          </a:xfrm>
          <a:prstGeom prst="rect">
            <a:avLst/>
          </a:prstGeom>
          <a:noFill/>
        </p:spPr>
        <p:txBody>
          <a:bodyPr wrap="square" rtlCol="0">
            <a:spAutoFit/>
          </a:bodyPr>
          <a:lstStyle/>
          <a:p>
            <a:r>
              <a:rPr lang="en-IN" dirty="0"/>
              <a:t># Sample dataset (IMDB movie reviews)</a:t>
            </a:r>
          </a:p>
          <a:p>
            <a:r>
              <a:rPr lang="en-IN" dirty="0"/>
              <a:t>from </a:t>
            </a:r>
            <a:r>
              <a:rPr lang="en-IN" dirty="0" err="1"/>
              <a:t>tensorflow.keras.datasets</a:t>
            </a:r>
            <a:r>
              <a:rPr lang="en-IN" dirty="0"/>
              <a:t> import </a:t>
            </a:r>
          </a:p>
          <a:p>
            <a:r>
              <a:rPr lang="en-IN" dirty="0" err="1"/>
              <a:t>Imdb</a:t>
            </a:r>
            <a:endParaRPr lang="en-IN" dirty="0"/>
          </a:p>
          <a:p>
            <a:endParaRPr lang="en-IN" dirty="0"/>
          </a:p>
          <a:p>
            <a:r>
              <a:rPr lang="en-IN" dirty="0"/>
              <a:t># Load dataset</a:t>
            </a:r>
          </a:p>
          <a:p>
            <a:r>
              <a:rPr lang="en-IN" dirty="0" err="1"/>
              <a:t>max_words</a:t>
            </a:r>
            <a:r>
              <a:rPr lang="en-IN" dirty="0"/>
              <a:t> = 10000  # top 10k words</a:t>
            </a:r>
          </a:p>
          <a:p>
            <a:r>
              <a:rPr lang="en-IN" dirty="0" err="1"/>
              <a:t>max_len</a:t>
            </a:r>
            <a:r>
              <a:rPr lang="en-IN" dirty="0"/>
              <a:t> = 200     # max length of review</a:t>
            </a:r>
          </a:p>
          <a:p>
            <a:r>
              <a:rPr lang="en-IN" dirty="0"/>
              <a:t>(</a:t>
            </a:r>
            <a:r>
              <a:rPr lang="en-IN" dirty="0" err="1"/>
              <a:t>x_train</a:t>
            </a:r>
            <a:r>
              <a:rPr lang="en-IN" dirty="0"/>
              <a:t>, </a:t>
            </a:r>
            <a:r>
              <a:rPr lang="en-IN" dirty="0" err="1"/>
              <a:t>y_train</a:t>
            </a:r>
            <a:r>
              <a:rPr lang="en-IN" dirty="0"/>
              <a:t>), (</a:t>
            </a:r>
            <a:r>
              <a:rPr lang="en-IN" dirty="0" err="1"/>
              <a:t>x_test</a:t>
            </a:r>
            <a:r>
              <a:rPr lang="en-IN" dirty="0"/>
              <a:t>, </a:t>
            </a:r>
            <a:r>
              <a:rPr lang="en-IN" dirty="0" err="1"/>
              <a:t>y_test</a:t>
            </a:r>
            <a:r>
              <a:rPr lang="en-IN" dirty="0"/>
              <a:t>) =</a:t>
            </a:r>
          </a:p>
          <a:p>
            <a:r>
              <a:rPr lang="en-IN" dirty="0"/>
              <a:t> </a:t>
            </a:r>
            <a:r>
              <a:rPr lang="en-IN" dirty="0" err="1"/>
              <a:t>imdb.load_data</a:t>
            </a:r>
            <a:r>
              <a:rPr lang="en-IN" dirty="0"/>
              <a:t>(</a:t>
            </a:r>
            <a:r>
              <a:rPr lang="en-IN" dirty="0" err="1"/>
              <a:t>num_words</a:t>
            </a:r>
            <a:r>
              <a:rPr lang="en-IN" dirty="0"/>
              <a:t>=</a:t>
            </a:r>
            <a:r>
              <a:rPr lang="en-IN" dirty="0" err="1"/>
              <a:t>max_words</a:t>
            </a:r>
            <a:r>
              <a:rPr lang="en-IN" dirty="0"/>
              <a:t>)</a:t>
            </a:r>
          </a:p>
          <a:p>
            <a:endParaRPr lang="en-IN" dirty="0"/>
          </a:p>
          <a:p>
            <a:r>
              <a:rPr lang="en-IN" dirty="0"/>
              <a:t># Pad sequences</a:t>
            </a:r>
          </a:p>
          <a:p>
            <a:r>
              <a:rPr lang="en-IN" dirty="0" err="1"/>
              <a:t>x_train</a:t>
            </a:r>
            <a:r>
              <a:rPr lang="en-IN" dirty="0"/>
              <a:t> = </a:t>
            </a:r>
            <a:r>
              <a:rPr lang="en-IN" dirty="0" err="1"/>
              <a:t>pad_sequences</a:t>
            </a:r>
            <a:r>
              <a:rPr lang="en-IN" dirty="0"/>
              <a:t>(</a:t>
            </a:r>
            <a:r>
              <a:rPr lang="en-IN" dirty="0" err="1"/>
              <a:t>x_train</a:t>
            </a:r>
            <a:r>
              <a:rPr lang="en-IN" dirty="0"/>
              <a:t>,</a:t>
            </a:r>
          </a:p>
          <a:p>
            <a:r>
              <a:rPr lang="en-IN" dirty="0"/>
              <a:t> </a:t>
            </a:r>
            <a:r>
              <a:rPr lang="en-IN" dirty="0" err="1"/>
              <a:t>maxlen</a:t>
            </a:r>
            <a:r>
              <a:rPr lang="en-IN" dirty="0"/>
              <a:t>=</a:t>
            </a:r>
            <a:r>
              <a:rPr lang="en-IN" dirty="0" err="1"/>
              <a:t>max_len</a:t>
            </a:r>
            <a:r>
              <a:rPr lang="en-IN" dirty="0"/>
              <a:t>)</a:t>
            </a:r>
          </a:p>
          <a:p>
            <a:r>
              <a:rPr lang="en-IN" dirty="0" err="1"/>
              <a:t>x_test</a:t>
            </a:r>
            <a:r>
              <a:rPr lang="en-IN" dirty="0"/>
              <a:t> = </a:t>
            </a:r>
            <a:r>
              <a:rPr lang="en-IN" dirty="0" err="1"/>
              <a:t>pad_sequences</a:t>
            </a:r>
            <a:r>
              <a:rPr lang="en-IN" dirty="0"/>
              <a:t>(</a:t>
            </a:r>
            <a:r>
              <a:rPr lang="en-IN" dirty="0" err="1"/>
              <a:t>x_test</a:t>
            </a:r>
            <a:r>
              <a:rPr lang="en-IN" dirty="0"/>
              <a:t>,</a:t>
            </a:r>
          </a:p>
          <a:p>
            <a:r>
              <a:rPr lang="en-IN" dirty="0"/>
              <a:t> </a:t>
            </a:r>
            <a:r>
              <a:rPr lang="en-IN" dirty="0" err="1"/>
              <a:t>maxlen</a:t>
            </a:r>
            <a:r>
              <a:rPr lang="en-IN" dirty="0"/>
              <a:t>=</a:t>
            </a:r>
            <a:r>
              <a:rPr lang="en-IN" dirty="0" err="1"/>
              <a:t>max_len</a:t>
            </a:r>
            <a:r>
              <a:rPr lang="en-IN" dirty="0"/>
              <a:t>)</a:t>
            </a:r>
          </a:p>
          <a:p>
            <a:endParaRPr lang="en-IN" dirty="0"/>
          </a:p>
          <a:p>
            <a:r>
              <a:rPr lang="en-IN" dirty="0"/>
              <a:t># Build model</a:t>
            </a:r>
          </a:p>
          <a:p>
            <a:r>
              <a:rPr lang="en-IN" dirty="0"/>
              <a:t>model = Sequential([   </a:t>
            </a:r>
          </a:p>
          <a:p>
            <a:r>
              <a:rPr lang="en-IN" dirty="0"/>
              <a:t> Embedding(</a:t>
            </a:r>
            <a:r>
              <a:rPr lang="en-IN" dirty="0" err="1"/>
              <a:t>max_words</a:t>
            </a:r>
            <a:r>
              <a:rPr lang="en-IN" dirty="0"/>
              <a:t>, 128, </a:t>
            </a:r>
            <a:r>
              <a:rPr lang="en-IN" dirty="0" err="1"/>
              <a:t>input_length</a:t>
            </a:r>
            <a:r>
              <a:rPr lang="en-IN" dirty="0"/>
              <a:t>=</a:t>
            </a:r>
            <a:r>
              <a:rPr lang="en-IN" dirty="0" err="1"/>
              <a:t>max_len</a:t>
            </a:r>
            <a:r>
              <a:rPr lang="en-IN" dirty="0"/>
              <a:t>), </a:t>
            </a:r>
          </a:p>
          <a:p>
            <a:r>
              <a:rPr lang="en-IN" dirty="0"/>
              <a:t>   LSTM(64, dropout=0.2,</a:t>
            </a:r>
          </a:p>
          <a:p>
            <a:r>
              <a:rPr lang="en-IN" dirty="0"/>
              <a:t> </a:t>
            </a:r>
            <a:r>
              <a:rPr lang="en-IN" dirty="0" err="1"/>
              <a:t>recurrent_dropout</a:t>
            </a:r>
            <a:r>
              <a:rPr lang="en-IN" dirty="0"/>
              <a:t>=0.2),  </a:t>
            </a:r>
          </a:p>
        </p:txBody>
      </p:sp>
    </p:spTree>
    <p:extLst>
      <p:ext uri="{BB962C8B-B14F-4D97-AF65-F5344CB8AC3E}">
        <p14:creationId xmlns:p14="http://schemas.microsoft.com/office/powerpoint/2010/main" val="1442558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D10476-9706-3ABC-2335-08C1828B498C}"/>
              </a:ext>
            </a:extLst>
          </p:cNvPr>
          <p:cNvSpPr txBox="1"/>
          <p:nvPr/>
        </p:nvSpPr>
        <p:spPr>
          <a:xfrm>
            <a:off x="497305" y="465221"/>
            <a:ext cx="11261558" cy="4247317"/>
          </a:xfrm>
          <a:prstGeom prst="rect">
            <a:avLst/>
          </a:prstGeom>
          <a:noFill/>
        </p:spPr>
        <p:txBody>
          <a:bodyPr wrap="square" rtlCol="0">
            <a:spAutoFit/>
          </a:bodyPr>
          <a:lstStyle/>
          <a:p>
            <a:r>
              <a:rPr lang="en-IN" dirty="0"/>
              <a:t>   Dense(1, activation='sigmoid’)])</a:t>
            </a:r>
          </a:p>
          <a:p>
            <a:endParaRPr lang="en-IN" dirty="0"/>
          </a:p>
          <a:p>
            <a:r>
              <a:rPr lang="en-IN" dirty="0" err="1"/>
              <a:t>model.compile</a:t>
            </a:r>
            <a:r>
              <a:rPr lang="en-IN" dirty="0"/>
              <a:t>(loss='</a:t>
            </a:r>
            <a:r>
              <a:rPr lang="en-IN" dirty="0" err="1"/>
              <a:t>binary_crossentropy</a:t>
            </a:r>
            <a:r>
              <a:rPr lang="en-IN" dirty="0"/>
              <a:t>',   </a:t>
            </a:r>
          </a:p>
          <a:p>
            <a:r>
              <a:rPr lang="en-IN" dirty="0"/>
              <a:t>           optimizer='</a:t>
            </a:r>
            <a:r>
              <a:rPr lang="en-IN" dirty="0" err="1"/>
              <a:t>adam</a:t>
            </a:r>
            <a:r>
              <a:rPr lang="en-IN" dirty="0"/>
              <a:t>',    </a:t>
            </a:r>
          </a:p>
          <a:p>
            <a:r>
              <a:rPr lang="en-IN" dirty="0"/>
              <a:t>          metrics=['accuracy’])</a:t>
            </a:r>
          </a:p>
          <a:p>
            <a:endParaRPr lang="en-IN" dirty="0"/>
          </a:p>
          <a:p>
            <a:r>
              <a:rPr lang="en-IN" dirty="0"/>
              <a:t># Train model</a:t>
            </a:r>
          </a:p>
          <a:p>
            <a:r>
              <a:rPr lang="en-IN" dirty="0"/>
              <a:t>history = </a:t>
            </a:r>
            <a:r>
              <a:rPr lang="en-IN" dirty="0" err="1"/>
              <a:t>model.fit</a:t>
            </a:r>
            <a:r>
              <a:rPr lang="en-IN" dirty="0"/>
              <a:t>(</a:t>
            </a:r>
            <a:r>
              <a:rPr lang="en-IN" dirty="0" err="1"/>
              <a:t>x_train</a:t>
            </a:r>
            <a:r>
              <a:rPr lang="en-IN" dirty="0"/>
              <a:t>, </a:t>
            </a:r>
            <a:r>
              <a:rPr lang="en-IN" dirty="0" err="1"/>
              <a:t>y_train</a:t>
            </a:r>
            <a:r>
              <a:rPr lang="en-IN" dirty="0"/>
              <a:t>,</a:t>
            </a:r>
          </a:p>
          <a:p>
            <a:r>
              <a:rPr lang="en-IN" dirty="0"/>
              <a:t>                    </a:t>
            </a:r>
            <a:r>
              <a:rPr lang="en-IN" dirty="0" err="1"/>
              <a:t>batch_size</a:t>
            </a:r>
            <a:r>
              <a:rPr lang="en-IN" dirty="0"/>
              <a:t>=64,  </a:t>
            </a:r>
          </a:p>
          <a:p>
            <a:r>
              <a:rPr lang="en-IN" dirty="0"/>
              <a:t>                  epochs=3,   </a:t>
            </a:r>
          </a:p>
          <a:p>
            <a:r>
              <a:rPr lang="en-IN" dirty="0"/>
              <a:t>                 </a:t>
            </a:r>
            <a:r>
              <a:rPr lang="en-IN" dirty="0" err="1"/>
              <a:t>validation_split</a:t>
            </a:r>
            <a:r>
              <a:rPr lang="en-IN" dirty="0"/>
              <a:t>=0.2)</a:t>
            </a:r>
          </a:p>
          <a:p>
            <a:endParaRPr lang="en-IN" dirty="0"/>
          </a:p>
          <a:p>
            <a:r>
              <a:rPr lang="en-US" dirty="0"/>
              <a:t># Evaluate</a:t>
            </a:r>
          </a:p>
          <a:p>
            <a:r>
              <a:rPr lang="en-US" dirty="0"/>
              <a:t>loss, acc = </a:t>
            </a:r>
            <a:r>
              <a:rPr lang="en-US" dirty="0" err="1"/>
              <a:t>model.evaluate</a:t>
            </a:r>
            <a:r>
              <a:rPr lang="en-US" dirty="0"/>
              <a:t>(</a:t>
            </a:r>
            <a:r>
              <a:rPr lang="en-US" dirty="0" err="1"/>
              <a:t>x_test</a:t>
            </a:r>
            <a:r>
              <a:rPr lang="en-US" dirty="0"/>
              <a:t>, </a:t>
            </a:r>
            <a:r>
              <a:rPr lang="en-US" dirty="0" err="1"/>
              <a:t>y_test</a:t>
            </a:r>
            <a:r>
              <a:rPr lang="en-US" dirty="0"/>
              <a:t>)</a:t>
            </a:r>
          </a:p>
          <a:p>
            <a:r>
              <a:rPr lang="en-US" dirty="0"/>
              <a:t>print(</a:t>
            </a:r>
            <a:r>
              <a:rPr lang="en-US" dirty="0" err="1"/>
              <a:t>f"Test</a:t>
            </a:r>
            <a:r>
              <a:rPr lang="en-US" dirty="0"/>
              <a:t> Accuracy: {acc*100:.2f}%")</a:t>
            </a:r>
            <a:endParaRPr lang="en-IN" dirty="0"/>
          </a:p>
        </p:txBody>
      </p:sp>
    </p:spTree>
    <p:extLst>
      <p:ext uri="{BB962C8B-B14F-4D97-AF65-F5344CB8AC3E}">
        <p14:creationId xmlns:p14="http://schemas.microsoft.com/office/powerpoint/2010/main" val="3693239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0773CA-60D3-4648-9122-C1D91F5DB0BD}"/>
              </a:ext>
            </a:extLst>
          </p:cNvPr>
          <p:cNvSpPr txBox="1"/>
          <p:nvPr/>
        </p:nvSpPr>
        <p:spPr>
          <a:xfrm>
            <a:off x="497305" y="417095"/>
            <a:ext cx="11277600" cy="2308324"/>
          </a:xfrm>
          <a:prstGeom prst="rect">
            <a:avLst/>
          </a:prstGeom>
          <a:noFill/>
        </p:spPr>
        <p:txBody>
          <a:bodyPr wrap="square" rtlCol="0">
            <a:spAutoFit/>
          </a:bodyPr>
          <a:lstStyle/>
          <a:p>
            <a:r>
              <a:rPr lang="en-US" sz="3600" b="1" dirty="0"/>
              <a:t>7. Results</a:t>
            </a:r>
          </a:p>
          <a:p>
            <a:endParaRPr lang="en-US" dirty="0"/>
          </a:p>
          <a:p>
            <a:pPr marL="285750" indent="-285750">
              <a:buFont typeface="Arial" panose="020B0604020202020204" pitchFamily="34" charset="0"/>
              <a:buChar char="•"/>
            </a:pPr>
            <a:r>
              <a:rPr lang="en-US" dirty="0"/>
              <a:t>The model achieved ~87% accuracy on IMDB sentiment analysis dataset.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LSTM-based architecture captured sequential dependencies in text effectively.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Preprocessing played a major role in improving performance.</a:t>
            </a:r>
            <a:endParaRPr lang="en-IN" dirty="0"/>
          </a:p>
        </p:txBody>
      </p:sp>
    </p:spTree>
    <p:extLst>
      <p:ext uri="{BB962C8B-B14F-4D97-AF65-F5344CB8AC3E}">
        <p14:creationId xmlns:p14="http://schemas.microsoft.com/office/powerpoint/2010/main" val="3546777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C68CA3-376A-42CF-95D1-1DEEAE91ED11}"/>
              </a:ext>
            </a:extLst>
          </p:cNvPr>
          <p:cNvSpPr txBox="1"/>
          <p:nvPr/>
        </p:nvSpPr>
        <p:spPr>
          <a:xfrm>
            <a:off x="513347" y="513347"/>
            <a:ext cx="11229474" cy="3139321"/>
          </a:xfrm>
          <a:prstGeom prst="rect">
            <a:avLst/>
          </a:prstGeom>
          <a:noFill/>
        </p:spPr>
        <p:txBody>
          <a:bodyPr wrap="square" rtlCol="0">
            <a:spAutoFit/>
          </a:bodyPr>
          <a:lstStyle/>
          <a:p>
            <a:r>
              <a:rPr lang="en-IN" sz="3600" b="1" dirty="0"/>
              <a:t>8. Applications</a:t>
            </a:r>
          </a:p>
          <a:p>
            <a:pPr marL="571500" indent="-571500">
              <a:buFont typeface="Arial" panose="020B0604020202020204" pitchFamily="34" charset="0"/>
              <a:buChar char="•"/>
            </a:pPr>
            <a:endParaRPr lang="en-IN" sz="3600" b="1" dirty="0"/>
          </a:p>
          <a:p>
            <a:pPr marL="285750" indent="-285750">
              <a:buFont typeface="Arial" panose="020B0604020202020204" pitchFamily="34" charset="0"/>
              <a:buChar char="•"/>
            </a:pPr>
            <a:r>
              <a:rPr lang="en-IN" dirty="0"/>
              <a:t>Spam Filtering – Classify emails as spam or ham.</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Sentiment Analysis – Understand user opinions from reviews or tweets.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Topic Categorization – Categorize news articles, blogs, or research papers.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Chatbots – Detect user intent for better responses.</a:t>
            </a:r>
          </a:p>
        </p:txBody>
      </p:sp>
    </p:spTree>
    <p:extLst>
      <p:ext uri="{BB962C8B-B14F-4D97-AF65-F5344CB8AC3E}">
        <p14:creationId xmlns:p14="http://schemas.microsoft.com/office/powerpoint/2010/main" val="1090852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F6C497-C991-A2C8-82D7-7F5C89EAC847}"/>
              </a:ext>
            </a:extLst>
          </p:cNvPr>
          <p:cNvSpPr txBox="1"/>
          <p:nvPr/>
        </p:nvSpPr>
        <p:spPr>
          <a:xfrm>
            <a:off x="497305" y="465221"/>
            <a:ext cx="11213432" cy="2031325"/>
          </a:xfrm>
          <a:prstGeom prst="rect">
            <a:avLst/>
          </a:prstGeom>
          <a:noFill/>
        </p:spPr>
        <p:txBody>
          <a:bodyPr wrap="square" rtlCol="0">
            <a:spAutoFit/>
          </a:bodyPr>
          <a:lstStyle/>
          <a:p>
            <a:r>
              <a:rPr lang="en-IN" sz="3600" b="1" dirty="0"/>
              <a:t>9. Conclusion</a:t>
            </a:r>
          </a:p>
          <a:p>
            <a:endParaRPr lang="en-IN" sz="3600" b="1" dirty="0"/>
          </a:p>
          <a:p>
            <a:r>
              <a:rPr lang="en-US" dirty="0"/>
              <a:t>This project implemented a Text Classification system using TensorFlow. By leveraging word embeddings and deep learning models, the classifier achieved strong performance on real-world datasets. The experiment demonstrates the power of deep learning for NLP tasks.</a:t>
            </a:r>
            <a:endParaRPr lang="en-IN" dirty="0"/>
          </a:p>
        </p:txBody>
      </p:sp>
    </p:spTree>
    <p:extLst>
      <p:ext uri="{BB962C8B-B14F-4D97-AF65-F5344CB8AC3E}">
        <p14:creationId xmlns:p14="http://schemas.microsoft.com/office/powerpoint/2010/main" val="4202866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1120AE-DAB8-2BAE-01DC-C4C6480FAE91}"/>
              </a:ext>
            </a:extLst>
          </p:cNvPr>
          <p:cNvSpPr txBox="1"/>
          <p:nvPr/>
        </p:nvSpPr>
        <p:spPr>
          <a:xfrm>
            <a:off x="657726" y="545431"/>
            <a:ext cx="11165305" cy="646331"/>
          </a:xfrm>
          <a:prstGeom prst="rect">
            <a:avLst/>
          </a:prstGeom>
          <a:noFill/>
        </p:spPr>
        <p:txBody>
          <a:bodyPr wrap="square" rtlCol="0">
            <a:spAutoFit/>
          </a:bodyPr>
          <a:lstStyle/>
          <a:p>
            <a:r>
              <a:rPr lang="en-IN" sz="3600" b="1" dirty="0"/>
              <a:t>10. Future Work</a:t>
            </a:r>
          </a:p>
        </p:txBody>
      </p:sp>
      <p:sp>
        <p:nvSpPr>
          <p:cNvPr id="3" name="TextBox 2">
            <a:extLst>
              <a:ext uri="{FF2B5EF4-FFF2-40B4-BE49-F238E27FC236}">
                <a16:creationId xmlns:a16="http://schemas.microsoft.com/office/drawing/2014/main" id="{FCA123CC-0829-9E90-34B1-195EA681E510}"/>
              </a:ext>
            </a:extLst>
          </p:cNvPr>
          <p:cNvSpPr txBox="1"/>
          <p:nvPr/>
        </p:nvSpPr>
        <p:spPr>
          <a:xfrm>
            <a:off x="7042484" y="-2101516"/>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290C16E5-A634-D1D7-9EE6-C6652B943DEE}"/>
              </a:ext>
            </a:extLst>
          </p:cNvPr>
          <p:cNvSpPr txBox="1"/>
          <p:nvPr/>
        </p:nvSpPr>
        <p:spPr>
          <a:xfrm>
            <a:off x="753979" y="1283368"/>
            <a:ext cx="1105301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Use BERT, GPT, or Transformer-based models for higher </a:t>
            </a:r>
            <a:r>
              <a:rPr lang="en-US"/>
              <a:t>accuracy.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Train on larger multilingual datasets for broader applicability.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Deploy as a web app or API for real-time classification.</a:t>
            </a:r>
            <a:endParaRPr lang="en-IN" dirty="0"/>
          </a:p>
        </p:txBody>
      </p:sp>
    </p:spTree>
    <p:extLst>
      <p:ext uri="{BB962C8B-B14F-4D97-AF65-F5344CB8AC3E}">
        <p14:creationId xmlns:p14="http://schemas.microsoft.com/office/powerpoint/2010/main" val="149986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6D7F-6FB0-5318-DCC0-23769D541BEE}"/>
              </a:ext>
            </a:extLst>
          </p:cNvPr>
          <p:cNvSpPr>
            <a:spLocks noGrp="1"/>
          </p:cNvSpPr>
          <p:nvPr>
            <p:ph type="title"/>
          </p:nvPr>
        </p:nvSpPr>
        <p:spPr>
          <a:xfrm>
            <a:off x="978310" y="111301"/>
            <a:ext cx="10058400" cy="1371600"/>
          </a:xfrm>
        </p:spPr>
        <p:txBody>
          <a:bodyPr>
            <a:normAutofit/>
          </a:bodyPr>
          <a:lstStyle/>
          <a:p>
            <a:pPr algn="ctr"/>
            <a:r>
              <a:rPr lang="en-IN" sz="3600" b="1" dirty="0"/>
              <a:t>TABLE OF CONTENT</a:t>
            </a:r>
          </a:p>
        </p:txBody>
      </p:sp>
      <p:graphicFrame>
        <p:nvGraphicFramePr>
          <p:cNvPr id="7" name="Content Placeholder 6">
            <a:extLst>
              <a:ext uri="{FF2B5EF4-FFF2-40B4-BE49-F238E27FC236}">
                <a16:creationId xmlns:a16="http://schemas.microsoft.com/office/drawing/2014/main" id="{5E11B5E9-4557-4538-73BD-0F4F4EB6A85A}"/>
              </a:ext>
            </a:extLst>
          </p:cNvPr>
          <p:cNvGraphicFramePr>
            <a:graphicFrameLocks noGrp="1"/>
          </p:cNvGraphicFramePr>
          <p:nvPr>
            <p:ph idx="1"/>
            <p:extLst>
              <p:ext uri="{D42A27DB-BD31-4B8C-83A1-F6EECF244321}">
                <p14:modId xmlns:p14="http://schemas.microsoft.com/office/powerpoint/2010/main" val="2571464073"/>
              </p:ext>
            </p:extLst>
          </p:nvPr>
        </p:nvGraphicFramePr>
        <p:xfrm>
          <a:off x="1155290" y="1366019"/>
          <a:ext cx="10058400" cy="4450080"/>
        </p:xfrm>
        <a:graphic>
          <a:graphicData uri="http://schemas.openxmlformats.org/drawingml/2006/table">
            <a:tbl>
              <a:tblPr firstRow="1" bandRow="1">
                <a:tableStyleId>{5C22544A-7EE6-4342-B048-85BDC9FD1C3A}</a:tableStyleId>
              </a:tblPr>
              <a:tblGrid>
                <a:gridCol w="673510">
                  <a:extLst>
                    <a:ext uri="{9D8B030D-6E8A-4147-A177-3AD203B41FA5}">
                      <a16:colId xmlns:a16="http://schemas.microsoft.com/office/drawing/2014/main" val="1073280477"/>
                    </a:ext>
                  </a:extLst>
                </a:gridCol>
                <a:gridCol w="9384890">
                  <a:extLst>
                    <a:ext uri="{9D8B030D-6E8A-4147-A177-3AD203B41FA5}">
                      <a16:colId xmlns:a16="http://schemas.microsoft.com/office/drawing/2014/main" val="271854747"/>
                    </a:ext>
                  </a:extLst>
                </a:gridCol>
              </a:tblGrid>
              <a:tr h="370840">
                <a:tc>
                  <a:txBody>
                    <a:bodyPr/>
                    <a:lstStyle/>
                    <a:p>
                      <a:endParaRPr lang="en-IN"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endParaRPr lang="en-IN" b="1">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348871216"/>
                  </a:ext>
                </a:extLst>
              </a:tr>
              <a:tr h="370840">
                <a:tc>
                  <a:txBody>
                    <a:bodyPr/>
                    <a:lstStyle/>
                    <a:p>
                      <a:r>
                        <a:rPr lang="en-IN" b="1" dirty="0">
                          <a:latin typeface="Calibri" panose="020F0502020204030204" pitchFamily="34" charset="0"/>
                          <a:ea typeface="Calibri" panose="020F0502020204030204" pitchFamily="34" charset="0"/>
                          <a:cs typeface="Calibri" panose="020F0502020204030204" pitchFamily="34" charset="0"/>
                        </a:rPr>
                        <a:t>1</a:t>
                      </a:r>
                    </a:p>
                  </a:txBody>
                  <a:tcPr/>
                </a:tc>
                <a:tc>
                  <a:txBody>
                    <a:bodyPr/>
                    <a:lstStyle/>
                    <a:p>
                      <a:r>
                        <a:rPr lang="en-IN" sz="1800" b="1" dirty="0">
                          <a:latin typeface="Calibri" panose="020F0502020204030204" pitchFamily="34" charset="0"/>
                          <a:ea typeface="Calibri" panose="020F0502020204030204" pitchFamily="34" charset="0"/>
                          <a:cs typeface="Calibri" panose="020F0502020204030204" pitchFamily="34" charset="0"/>
                        </a:rPr>
                        <a:t>Introduction</a:t>
                      </a:r>
                      <a:endParaRPr lang="en-IN" b="1"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262179669"/>
                  </a:ext>
                </a:extLst>
              </a:tr>
              <a:tr h="370840">
                <a:tc>
                  <a:txBody>
                    <a:bodyPr/>
                    <a:lstStyle/>
                    <a:p>
                      <a:r>
                        <a:rPr lang="en-IN" b="1" dirty="0">
                          <a:latin typeface="Calibri" panose="020F0502020204030204" pitchFamily="34" charset="0"/>
                          <a:ea typeface="Calibri" panose="020F0502020204030204" pitchFamily="34" charset="0"/>
                          <a:cs typeface="Calibri" panose="020F0502020204030204" pitchFamily="34" charset="0"/>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dirty="0">
                          <a:latin typeface="Calibri" panose="020F0502020204030204" pitchFamily="34" charset="0"/>
                          <a:ea typeface="Calibri" panose="020F0502020204030204" pitchFamily="34" charset="0"/>
                          <a:cs typeface="Calibri" panose="020F0502020204030204" pitchFamily="34" charset="0"/>
                        </a:rPr>
                        <a:t>Objectives</a:t>
                      </a:r>
                    </a:p>
                  </a:txBody>
                  <a:tcPr/>
                </a:tc>
                <a:extLst>
                  <a:ext uri="{0D108BD9-81ED-4DB2-BD59-A6C34878D82A}">
                    <a16:rowId xmlns:a16="http://schemas.microsoft.com/office/drawing/2014/main" val="1443351461"/>
                  </a:ext>
                </a:extLst>
              </a:tr>
              <a:tr h="370840">
                <a:tc>
                  <a:txBody>
                    <a:bodyPr/>
                    <a:lstStyle/>
                    <a:p>
                      <a:r>
                        <a:rPr lang="en-IN" b="1" dirty="0">
                          <a:latin typeface="Calibri" panose="020F0502020204030204" pitchFamily="34" charset="0"/>
                          <a:ea typeface="Calibri" panose="020F0502020204030204" pitchFamily="34" charset="0"/>
                          <a:cs typeface="Calibri" panose="020F0502020204030204" pitchFamily="34" charset="0"/>
                        </a:rPr>
                        <a:t>3</a:t>
                      </a:r>
                    </a:p>
                  </a:txBody>
                  <a:tcPr/>
                </a:tc>
                <a:tc>
                  <a:txBody>
                    <a:bodyPr/>
                    <a:lstStyle/>
                    <a:p>
                      <a:r>
                        <a:rPr lang="en-IN" sz="1800" b="1" dirty="0">
                          <a:latin typeface="Calibri" panose="020F0502020204030204" pitchFamily="34" charset="0"/>
                          <a:ea typeface="Calibri" panose="020F0502020204030204" pitchFamily="34" charset="0"/>
                          <a:cs typeface="Calibri" panose="020F0502020204030204" pitchFamily="34" charset="0"/>
                        </a:rPr>
                        <a:t>Literature Review</a:t>
                      </a:r>
                      <a:endParaRPr lang="en-IN" b="1"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660684333"/>
                  </a:ext>
                </a:extLst>
              </a:tr>
              <a:tr h="370840">
                <a:tc>
                  <a:txBody>
                    <a:bodyPr/>
                    <a:lstStyle/>
                    <a:p>
                      <a:r>
                        <a:rPr lang="en-IN" b="1" dirty="0">
                          <a:latin typeface="Calibri" panose="020F0502020204030204" pitchFamily="34" charset="0"/>
                          <a:ea typeface="Calibri" panose="020F0502020204030204" pitchFamily="34" charset="0"/>
                          <a:cs typeface="Calibri" panose="020F0502020204030204" pitchFamily="34" charset="0"/>
                        </a:rPr>
                        <a:t>4</a:t>
                      </a:r>
                    </a:p>
                  </a:txBody>
                  <a:tcPr/>
                </a:tc>
                <a:tc>
                  <a:txBody>
                    <a:bodyPr/>
                    <a:lstStyle/>
                    <a:p>
                      <a:r>
                        <a:rPr lang="en-IN" sz="1800" b="1" dirty="0">
                          <a:latin typeface="Calibri" panose="020F0502020204030204" pitchFamily="34" charset="0"/>
                          <a:ea typeface="Calibri" panose="020F0502020204030204" pitchFamily="34" charset="0"/>
                          <a:cs typeface="Calibri" panose="020F0502020204030204" pitchFamily="34" charset="0"/>
                        </a:rPr>
                        <a:t>Methodology</a:t>
                      </a:r>
                      <a:endParaRPr lang="en-IN" b="1"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73765335"/>
                  </a:ext>
                </a:extLst>
              </a:tr>
              <a:tr h="370840">
                <a:tc>
                  <a:txBody>
                    <a:bodyPr/>
                    <a:lstStyle/>
                    <a:p>
                      <a:endParaRPr lang="en-IN"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latin typeface="Calibri" panose="020F0502020204030204" pitchFamily="34" charset="0"/>
                          <a:ea typeface="Calibri" panose="020F0502020204030204" pitchFamily="34" charset="0"/>
                          <a:cs typeface="Calibri" panose="020F0502020204030204" pitchFamily="34" charset="0"/>
                        </a:rPr>
                        <a:t>4.1 System Architecture</a:t>
                      </a:r>
                    </a:p>
                  </a:txBody>
                  <a:tcPr/>
                </a:tc>
                <a:extLst>
                  <a:ext uri="{0D108BD9-81ED-4DB2-BD59-A6C34878D82A}">
                    <a16:rowId xmlns:a16="http://schemas.microsoft.com/office/drawing/2014/main" val="784310122"/>
                  </a:ext>
                </a:extLst>
              </a:tr>
              <a:tr h="370840">
                <a:tc>
                  <a:txBody>
                    <a:bodyPr/>
                    <a:lstStyle/>
                    <a:p>
                      <a:endParaRPr lang="en-IN"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b="1" dirty="0">
                          <a:latin typeface="Calibri" panose="020F0502020204030204" pitchFamily="34" charset="0"/>
                          <a:ea typeface="Calibri" panose="020F0502020204030204" pitchFamily="34" charset="0"/>
                          <a:cs typeface="Calibri" panose="020F0502020204030204" pitchFamily="34" charset="0"/>
                        </a:rPr>
                        <a:t>4.2 Workflow Diagram</a:t>
                      </a:r>
                    </a:p>
                  </a:txBody>
                  <a:tcPr/>
                </a:tc>
                <a:extLst>
                  <a:ext uri="{0D108BD9-81ED-4DB2-BD59-A6C34878D82A}">
                    <a16:rowId xmlns:a16="http://schemas.microsoft.com/office/drawing/2014/main" val="3463819458"/>
                  </a:ext>
                </a:extLst>
              </a:tr>
              <a:tr h="370840">
                <a:tc>
                  <a:txBody>
                    <a:bodyPr/>
                    <a:lstStyle/>
                    <a:p>
                      <a:r>
                        <a:rPr lang="en-IN" b="1" dirty="0">
                          <a:latin typeface="Calibri" panose="020F0502020204030204" pitchFamily="34" charset="0"/>
                          <a:ea typeface="Calibri" panose="020F0502020204030204" pitchFamily="34" charset="0"/>
                          <a:cs typeface="Calibri" panose="020F0502020204030204" pitchFamily="34" charset="0"/>
                        </a:rPr>
                        <a:t>5</a:t>
                      </a:r>
                    </a:p>
                  </a:txBody>
                  <a:tcPr/>
                </a:tc>
                <a:tc>
                  <a:txBody>
                    <a:bodyPr/>
                    <a:lstStyle/>
                    <a:p>
                      <a:r>
                        <a:rPr lang="en-IN" sz="1800" b="1" dirty="0">
                          <a:latin typeface="Calibri" panose="020F0502020204030204" pitchFamily="34" charset="0"/>
                          <a:ea typeface="Calibri" panose="020F0502020204030204" pitchFamily="34" charset="0"/>
                          <a:cs typeface="Calibri" panose="020F0502020204030204" pitchFamily="34" charset="0"/>
                        </a:rPr>
                        <a:t>Tools and Technologies</a:t>
                      </a:r>
                      <a:endParaRPr lang="en-IN" b="1"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909063626"/>
                  </a:ext>
                </a:extLst>
              </a:tr>
              <a:tr h="370840">
                <a:tc>
                  <a:txBody>
                    <a:bodyPr/>
                    <a:lstStyle/>
                    <a:p>
                      <a:r>
                        <a:rPr lang="en-IN" b="1" dirty="0">
                          <a:latin typeface="Calibri" panose="020F0502020204030204" pitchFamily="34" charset="0"/>
                          <a:ea typeface="Calibri" panose="020F0502020204030204" pitchFamily="34" charset="0"/>
                          <a:cs typeface="Calibri" panose="020F0502020204030204" pitchFamily="34" charset="0"/>
                        </a:rPr>
                        <a:t>6</a:t>
                      </a:r>
                    </a:p>
                  </a:txBody>
                  <a:tcPr/>
                </a:tc>
                <a:tc>
                  <a:txBody>
                    <a:bodyPr/>
                    <a:lstStyle/>
                    <a:p>
                      <a:r>
                        <a:rPr lang="en-IN" sz="1800" b="1" dirty="0">
                          <a:latin typeface="Calibri" panose="020F0502020204030204" pitchFamily="34" charset="0"/>
                          <a:ea typeface="Calibri" panose="020F0502020204030204" pitchFamily="34" charset="0"/>
                          <a:cs typeface="Calibri" panose="020F0502020204030204" pitchFamily="34" charset="0"/>
                        </a:rPr>
                        <a:t>Implementation</a:t>
                      </a:r>
                      <a:endParaRPr lang="en-IN" b="1"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28215176"/>
                  </a:ext>
                </a:extLst>
              </a:tr>
              <a:tr h="370840">
                <a:tc>
                  <a:txBody>
                    <a:bodyPr/>
                    <a:lstStyle/>
                    <a:p>
                      <a:endParaRPr lang="en-IN"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dirty="0">
                          <a:latin typeface="Calibri" panose="020F0502020204030204" pitchFamily="34" charset="0"/>
                          <a:ea typeface="Calibri" panose="020F0502020204030204" pitchFamily="34" charset="0"/>
                          <a:cs typeface="Calibri" panose="020F0502020204030204" pitchFamily="34" charset="0"/>
                        </a:rPr>
                        <a:t>6.1 Environment Setup</a:t>
                      </a:r>
                    </a:p>
                  </a:txBody>
                  <a:tcPr/>
                </a:tc>
                <a:extLst>
                  <a:ext uri="{0D108BD9-81ED-4DB2-BD59-A6C34878D82A}">
                    <a16:rowId xmlns:a16="http://schemas.microsoft.com/office/drawing/2014/main" val="1308945034"/>
                  </a:ext>
                </a:extLst>
              </a:tr>
              <a:tr h="370840">
                <a:tc>
                  <a:txBody>
                    <a:bodyPr/>
                    <a:lstStyle/>
                    <a:p>
                      <a:endParaRPr lang="en-IN"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b="1" dirty="0">
                          <a:latin typeface="Calibri" panose="020F0502020204030204" pitchFamily="34" charset="0"/>
                          <a:ea typeface="Calibri" panose="020F0502020204030204" pitchFamily="34" charset="0"/>
                          <a:cs typeface="Calibri" panose="020F0502020204030204" pitchFamily="34" charset="0"/>
                        </a:rPr>
                        <a:t>6.2 Sample Python Code for Text Classification</a:t>
                      </a:r>
                    </a:p>
                  </a:txBody>
                  <a:tcPr/>
                </a:tc>
                <a:extLst>
                  <a:ext uri="{0D108BD9-81ED-4DB2-BD59-A6C34878D82A}">
                    <a16:rowId xmlns:a16="http://schemas.microsoft.com/office/drawing/2014/main" val="3192056531"/>
                  </a:ext>
                </a:extLst>
              </a:tr>
              <a:tr h="370840">
                <a:tc>
                  <a:txBody>
                    <a:bodyPr/>
                    <a:lstStyle/>
                    <a:p>
                      <a:r>
                        <a:rPr lang="en-IN" b="1" dirty="0">
                          <a:latin typeface="Calibri" panose="020F0502020204030204" pitchFamily="34" charset="0"/>
                          <a:ea typeface="Calibri" panose="020F0502020204030204" pitchFamily="34" charset="0"/>
                          <a:cs typeface="Calibri" panose="020F0502020204030204" pitchFamily="34" charset="0"/>
                        </a:rPr>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latin typeface="Calibri" panose="020F0502020204030204" pitchFamily="34" charset="0"/>
                          <a:ea typeface="Calibri" panose="020F0502020204030204" pitchFamily="34" charset="0"/>
                          <a:cs typeface="Calibri" panose="020F0502020204030204" pitchFamily="34" charset="0"/>
                        </a:rPr>
                        <a:t>Results</a:t>
                      </a:r>
                    </a:p>
                  </a:txBody>
                  <a:tcPr/>
                </a:tc>
                <a:extLst>
                  <a:ext uri="{0D108BD9-81ED-4DB2-BD59-A6C34878D82A}">
                    <a16:rowId xmlns:a16="http://schemas.microsoft.com/office/drawing/2014/main" val="3955259209"/>
                  </a:ext>
                </a:extLst>
              </a:tr>
            </a:tbl>
          </a:graphicData>
        </a:graphic>
      </p:graphicFrame>
    </p:spTree>
    <p:extLst>
      <p:ext uri="{BB962C8B-B14F-4D97-AF65-F5344CB8AC3E}">
        <p14:creationId xmlns:p14="http://schemas.microsoft.com/office/powerpoint/2010/main" val="3034040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12AA84D-379C-6DFE-CB40-1B0795383FE4}"/>
              </a:ext>
            </a:extLst>
          </p:cNvPr>
          <p:cNvGraphicFramePr>
            <a:graphicFrameLocks noGrp="1"/>
          </p:cNvGraphicFramePr>
          <p:nvPr>
            <p:extLst>
              <p:ext uri="{D42A27DB-BD31-4B8C-83A1-F6EECF244321}">
                <p14:modId xmlns:p14="http://schemas.microsoft.com/office/powerpoint/2010/main" val="2472374712"/>
              </p:ext>
            </p:extLst>
          </p:nvPr>
        </p:nvGraphicFramePr>
        <p:xfrm>
          <a:off x="731520" y="719666"/>
          <a:ext cx="10830560" cy="5562600"/>
        </p:xfrm>
        <a:graphic>
          <a:graphicData uri="http://schemas.openxmlformats.org/drawingml/2006/table">
            <a:tbl>
              <a:tblPr firstRow="1" bandRow="1">
                <a:tableStyleId>{5C22544A-7EE6-4342-B048-85BDC9FD1C3A}</a:tableStyleId>
              </a:tblPr>
              <a:tblGrid>
                <a:gridCol w="640080">
                  <a:extLst>
                    <a:ext uri="{9D8B030D-6E8A-4147-A177-3AD203B41FA5}">
                      <a16:colId xmlns:a16="http://schemas.microsoft.com/office/drawing/2014/main" val="2734929758"/>
                    </a:ext>
                  </a:extLst>
                </a:gridCol>
                <a:gridCol w="10190480">
                  <a:extLst>
                    <a:ext uri="{9D8B030D-6E8A-4147-A177-3AD203B41FA5}">
                      <a16:colId xmlns:a16="http://schemas.microsoft.com/office/drawing/2014/main" val="3295947867"/>
                    </a:ext>
                  </a:extLst>
                </a:gridCol>
              </a:tblGrid>
              <a:tr h="370840">
                <a:tc>
                  <a:txBody>
                    <a:bodyPr/>
                    <a:lstStyle/>
                    <a:p>
                      <a:endParaRPr lang="en-IN"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endParaRPr lang="en-IN" b="1">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93182651"/>
                  </a:ext>
                </a:extLst>
              </a:tr>
              <a:tr h="370840">
                <a:tc>
                  <a:txBody>
                    <a:bodyPr/>
                    <a:lstStyle/>
                    <a:p>
                      <a:r>
                        <a:rPr lang="en-IN" b="1" dirty="0">
                          <a:latin typeface="Calibri" panose="020F0502020204030204" pitchFamily="34" charset="0"/>
                          <a:ea typeface="Calibri" panose="020F0502020204030204" pitchFamily="34" charset="0"/>
                          <a:cs typeface="Calibri" panose="020F0502020204030204" pitchFamily="34" charset="0"/>
                        </a:rPr>
                        <a:t>8</a:t>
                      </a:r>
                    </a:p>
                  </a:txBody>
                  <a:tcPr/>
                </a:tc>
                <a:tc>
                  <a:txBody>
                    <a:bodyPr/>
                    <a:lstStyle/>
                    <a:p>
                      <a:r>
                        <a:rPr lang="en-IN" sz="1800" b="1" dirty="0">
                          <a:latin typeface="Calibri" panose="020F0502020204030204" pitchFamily="34" charset="0"/>
                          <a:ea typeface="Calibri" panose="020F0502020204030204" pitchFamily="34" charset="0"/>
                          <a:cs typeface="Calibri" panose="020F0502020204030204" pitchFamily="34" charset="0"/>
                        </a:rPr>
                        <a:t>Applications</a:t>
                      </a:r>
                      <a:endParaRPr lang="en-IN" b="1"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473872788"/>
                  </a:ext>
                </a:extLst>
              </a:tr>
              <a:tr h="370840">
                <a:tc>
                  <a:txBody>
                    <a:bodyPr/>
                    <a:lstStyle/>
                    <a:p>
                      <a:r>
                        <a:rPr lang="en-IN" b="1" dirty="0">
                          <a:latin typeface="Calibri" panose="020F0502020204030204" pitchFamily="34" charset="0"/>
                          <a:ea typeface="Calibri" panose="020F0502020204030204" pitchFamily="34" charset="0"/>
                          <a:cs typeface="Calibri" panose="020F0502020204030204" pitchFamily="34" charset="0"/>
                        </a:rPr>
                        <a:t>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dirty="0">
                          <a:latin typeface="Calibri" panose="020F0502020204030204" pitchFamily="34" charset="0"/>
                          <a:ea typeface="Calibri" panose="020F0502020204030204" pitchFamily="34" charset="0"/>
                          <a:cs typeface="Calibri" panose="020F0502020204030204" pitchFamily="34" charset="0"/>
                        </a:rPr>
                        <a:t>Conclusion</a:t>
                      </a:r>
                    </a:p>
                  </a:txBody>
                  <a:tcPr/>
                </a:tc>
                <a:extLst>
                  <a:ext uri="{0D108BD9-81ED-4DB2-BD59-A6C34878D82A}">
                    <a16:rowId xmlns:a16="http://schemas.microsoft.com/office/drawing/2014/main" val="1694140397"/>
                  </a:ext>
                </a:extLst>
              </a:tr>
              <a:tr h="370840">
                <a:tc>
                  <a:txBody>
                    <a:bodyPr/>
                    <a:lstStyle/>
                    <a:p>
                      <a:r>
                        <a:rPr lang="en-IN" b="1" dirty="0">
                          <a:latin typeface="Calibri" panose="020F0502020204030204" pitchFamily="34" charset="0"/>
                          <a:ea typeface="Calibri" panose="020F0502020204030204" pitchFamily="34" charset="0"/>
                          <a:cs typeface="Calibri" panose="020F0502020204030204" pitchFamily="34" charset="0"/>
                        </a:rPr>
                        <a:t>10</a:t>
                      </a:r>
                    </a:p>
                  </a:txBody>
                  <a:tcPr/>
                </a:tc>
                <a:tc>
                  <a:txBody>
                    <a:bodyPr/>
                    <a:lstStyle/>
                    <a:p>
                      <a:r>
                        <a:rPr lang="en-IN" sz="1800" b="1" dirty="0">
                          <a:latin typeface="Calibri" panose="020F0502020204030204" pitchFamily="34" charset="0"/>
                          <a:ea typeface="Calibri" panose="020F0502020204030204" pitchFamily="34" charset="0"/>
                          <a:cs typeface="Calibri" panose="020F0502020204030204" pitchFamily="34" charset="0"/>
                        </a:rPr>
                        <a:t>Future Work</a:t>
                      </a:r>
                      <a:endParaRPr lang="en-IN" b="1"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246081429"/>
                  </a:ext>
                </a:extLst>
              </a:tr>
              <a:tr h="370840">
                <a:tc>
                  <a:txBody>
                    <a:bodyPr/>
                    <a:lstStyle/>
                    <a:p>
                      <a:endParaRPr lang="en-IN"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endParaRPr lang="en-IN" b="1">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826353146"/>
                  </a:ext>
                </a:extLst>
              </a:tr>
              <a:tr h="370840">
                <a:tc>
                  <a:txBody>
                    <a:bodyPr/>
                    <a:lstStyle/>
                    <a:p>
                      <a:endParaRPr lang="en-IN"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endParaRPr lang="en-IN" b="1">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063371608"/>
                  </a:ext>
                </a:extLst>
              </a:tr>
              <a:tr h="370840">
                <a:tc>
                  <a:txBody>
                    <a:bodyPr/>
                    <a:lstStyle/>
                    <a:p>
                      <a:endParaRPr lang="en-IN"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endParaRPr lang="en-IN" b="1"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236224301"/>
                  </a:ext>
                </a:extLst>
              </a:tr>
              <a:tr h="370840">
                <a:tc>
                  <a:txBody>
                    <a:bodyPr/>
                    <a:lstStyle/>
                    <a:p>
                      <a:endParaRPr lang="en-IN"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endParaRPr lang="en-IN" b="1">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4280765"/>
                  </a:ext>
                </a:extLst>
              </a:tr>
              <a:tr h="370840">
                <a:tc>
                  <a:txBody>
                    <a:bodyPr/>
                    <a:lstStyle/>
                    <a:p>
                      <a:endParaRPr lang="en-IN"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endParaRPr lang="en-IN" b="1">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070364123"/>
                  </a:ext>
                </a:extLst>
              </a:tr>
              <a:tr h="370840">
                <a:tc>
                  <a:txBody>
                    <a:bodyPr/>
                    <a:lstStyle/>
                    <a:p>
                      <a:endParaRPr lang="en-IN"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endParaRPr lang="en-IN" b="1">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618165"/>
                  </a:ext>
                </a:extLst>
              </a:tr>
              <a:tr h="370840">
                <a:tc>
                  <a:txBody>
                    <a:bodyPr/>
                    <a:lstStyle/>
                    <a:p>
                      <a:endParaRPr lang="en-IN"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endParaRPr lang="en-IN" b="1">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890137429"/>
                  </a:ext>
                </a:extLst>
              </a:tr>
              <a:tr h="370840">
                <a:tc>
                  <a:txBody>
                    <a:bodyPr/>
                    <a:lstStyle/>
                    <a:p>
                      <a:endParaRPr lang="en-IN"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endParaRPr lang="en-IN" b="1">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739744684"/>
                  </a:ext>
                </a:extLst>
              </a:tr>
              <a:tr h="370840">
                <a:tc>
                  <a:txBody>
                    <a:bodyPr/>
                    <a:lstStyle/>
                    <a:p>
                      <a:endParaRPr lang="en-IN"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endParaRPr lang="en-IN" b="1">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63821389"/>
                  </a:ext>
                </a:extLst>
              </a:tr>
              <a:tr h="370840">
                <a:tc>
                  <a:txBody>
                    <a:bodyPr/>
                    <a:lstStyle/>
                    <a:p>
                      <a:endParaRPr lang="en-IN"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endParaRPr lang="en-IN" b="1">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633461251"/>
                  </a:ext>
                </a:extLst>
              </a:tr>
              <a:tr h="370840">
                <a:tc>
                  <a:txBody>
                    <a:bodyPr/>
                    <a:lstStyle/>
                    <a:p>
                      <a:endParaRPr lang="en-IN"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endParaRPr lang="en-IN" b="1"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259295078"/>
                  </a:ext>
                </a:extLst>
              </a:tr>
            </a:tbl>
          </a:graphicData>
        </a:graphic>
      </p:graphicFrame>
    </p:spTree>
    <p:extLst>
      <p:ext uri="{BB962C8B-B14F-4D97-AF65-F5344CB8AC3E}">
        <p14:creationId xmlns:p14="http://schemas.microsoft.com/office/powerpoint/2010/main" val="1907502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ACEF27-CE98-2948-D6EE-0863A39CB74D}"/>
              </a:ext>
            </a:extLst>
          </p:cNvPr>
          <p:cNvSpPr txBox="1"/>
          <p:nvPr/>
        </p:nvSpPr>
        <p:spPr>
          <a:xfrm>
            <a:off x="619432" y="452284"/>
            <a:ext cx="3416126" cy="646331"/>
          </a:xfrm>
          <a:prstGeom prst="rect">
            <a:avLst/>
          </a:prstGeom>
          <a:noFill/>
        </p:spPr>
        <p:txBody>
          <a:bodyPr wrap="square" rtlCol="0">
            <a:spAutoFit/>
          </a:bodyPr>
          <a:lstStyle/>
          <a:p>
            <a:r>
              <a:rPr lang="en-IN" sz="3600" b="1" dirty="0"/>
              <a:t>1.Introduction</a:t>
            </a:r>
          </a:p>
        </p:txBody>
      </p:sp>
      <p:sp>
        <p:nvSpPr>
          <p:cNvPr id="3" name="TextBox 2">
            <a:extLst>
              <a:ext uri="{FF2B5EF4-FFF2-40B4-BE49-F238E27FC236}">
                <a16:creationId xmlns:a16="http://schemas.microsoft.com/office/drawing/2014/main" id="{1A177B19-CEAE-CEEF-1B65-44237C8F3EB5}"/>
              </a:ext>
            </a:extLst>
          </p:cNvPr>
          <p:cNvSpPr txBox="1"/>
          <p:nvPr/>
        </p:nvSpPr>
        <p:spPr>
          <a:xfrm>
            <a:off x="747252" y="1543665"/>
            <a:ext cx="10835148" cy="2585323"/>
          </a:xfrm>
          <a:prstGeom prst="rect">
            <a:avLst/>
          </a:prstGeom>
          <a:noFill/>
        </p:spPr>
        <p:txBody>
          <a:bodyPr wrap="square" rtlCol="0">
            <a:spAutoFit/>
          </a:bodyPr>
          <a:lstStyle/>
          <a:p>
            <a:r>
              <a:rPr lang="en-US" dirty="0"/>
              <a:t>Text Classification is one of the most fundamental tasks in Natural Language Processing (NLP). It involves assigning predefined categories to text documents, sentences, or phrases. Common applications include spam email detection, sentiment analysis, intent detection in chatbots, and news categorization.</a:t>
            </a:r>
          </a:p>
          <a:p>
            <a:endParaRPr lang="en-US" dirty="0"/>
          </a:p>
          <a:p>
            <a:r>
              <a:rPr lang="en-US" dirty="0"/>
              <a:t>With the growth of deep learning, TensorFlow has become a powerful framework for implementing state-of-the-art text classification models. By leveraging embeddings, recurrent neural networks (RNNs), convolutional neural networks (CNNs), and Transformers, text classification can achieve high accuracy on real-world datasets.</a:t>
            </a:r>
            <a:endParaRPr lang="en-IN" dirty="0"/>
          </a:p>
        </p:txBody>
      </p:sp>
    </p:spTree>
    <p:extLst>
      <p:ext uri="{BB962C8B-B14F-4D97-AF65-F5344CB8AC3E}">
        <p14:creationId xmlns:p14="http://schemas.microsoft.com/office/powerpoint/2010/main" val="2594974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C37C28-12A6-78C4-E69B-031BAE6F3C87}"/>
              </a:ext>
            </a:extLst>
          </p:cNvPr>
          <p:cNvSpPr txBox="1"/>
          <p:nvPr/>
        </p:nvSpPr>
        <p:spPr>
          <a:xfrm>
            <a:off x="619433" y="432620"/>
            <a:ext cx="3040128" cy="646331"/>
          </a:xfrm>
          <a:prstGeom prst="rect">
            <a:avLst/>
          </a:prstGeom>
          <a:noFill/>
        </p:spPr>
        <p:txBody>
          <a:bodyPr wrap="none" rtlCol="0">
            <a:spAutoFit/>
          </a:bodyPr>
          <a:lstStyle/>
          <a:p>
            <a:r>
              <a:rPr lang="en-IN" sz="3600" b="1" dirty="0"/>
              <a:t>2. Objectives</a:t>
            </a:r>
          </a:p>
        </p:txBody>
      </p:sp>
      <p:sp>
        <p:nvSpPr>
          <p:cNvPr id="3" name="TextBox 2">
            <a:extLst>
              <a:ext uri="{FF2B5EF4-FFF2-40B4-BE49-F238E27FC236}">
                <a16:creationId xmlns:a16="http://schemas.microsoft.com/office/drawing/2014/main" id="{0D5D5631-96B6-013B-FBBD-EFA0FF526891}"/>
              </a:ext>
            </a:extLst>
          </p:cNvPr>
          <p:cNvSpPr txBox="1"/>
          <p:nvPr/>
        </p:nvSpPr>
        <p:spPr>
          <a:xfrm>
            <a:off x="904568" y="1681316"/>
            <a:ext cx="10697497" cy="1200329"/>
          </a:xfrm>
          <a:prstGeom prst="rect">
            <a:avLst/>
          </a:prstGeom>
          <a:noFill/>
        </p:spPr>
        <p:txBody>
          <a:bodyPr wrap="square" rtlCol="0">
            <a:spAutoFit/>
          </a:bodyPr>
          <a:lstStyle/>
          <a:p>
            <a:pPr marL="285750" indent="-285750">
              <a:buFont typeface="Arial" panose="020B0604020202020204" pitchFamily="34" charset="0"/>
              <a:buChar char="•"/>
            </a:pPr>
            <a:r>
              <a:rPr lang="en-IN" dirty="0"/>
              <a:t>To understand and implement text classification using TensorFlow.</a:t>
            </a:r>
          </a:p>
          <a:p>
            <a:pPr marL="285750" indent="-285750">
              <a:buFont typeface="Arial" panose="020B0604020202020204" pitchFamily="34" charset="0"/>
              <a:buChar char="•"/>
            </a:pPr>
            <a:r>
              <a:rPr lang="en-IN" dirty="0"/>
              <a:t>To preprocess and clean textual data for model training.</a:t>
            </a:r>
          </a:p>
          <a:p>
            <a:pPr marL="285750" indent="-285750">
              <a:buFont typeface="Arial" panose="020B0604020202020204" pitchFamily="34" charset="0"/>
              <a:buChar char="•"/>
            </a:pPr>
            <a:r>
              <a:rPr lang="en-IN" dirty="0"/>
              <a:t>To use deep learning architectures like LSTM, GRU, and CNN for classification.</a:t>
            </a:r>
          </a:p>
          <a:p>
            <a:pPr marL="285750" indent="-285750">
              <a:buFont typeface="Arial" panose="020B0604020202020204" pitchFamily="34" charset="0"/>
              <a:buChar char="•"/>
            </a:pPr>
            <a:r>
              <a:rPr lang="en-IN" dirty="0"/>
              <a:t>To evaluate the model using accuracy, precision, recall, and F1-score.</a:t>
            </a:r>
          </a:p>
        </p:txBody>
      </p:sp>
    </p:spTree>
    <p:extLst>
      <p:ext uri="{BB962C8B-B14F-4D97-AF65-F5344CB8AC3E}">
        <p14:creationId xmlns:p14="http://schemas.microsoft.com/office/powerpoint/2010/main" val="2495261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D97763-577E-5715-B250-EEDCB2B29B82}"/>
              </a:ext>
            </a:extLst>
          </p:cNvPr>
          <p:cNvSpPr txBox="1"/>
          <p:nvPr/>
        </p:nvSpPr>
        <p:spPr>
          <a:xfrm>
            <a:off x="589936" y="481780"/>
            <a:ext cx="4477893" cy="646331"/>
          </a:xfrm>
          <a:prstGeom prst="rect">
            <a:avLst/>
          </a:prstGeom>
          <a:noFill/>
        </p:spPr>
        <p:txBody>
          <a:bodyPr wrap="none" rtlCol="0">
            <a:spAutoFit/>
          </a:bodyPr>
          <a:lstStyle/>
          <a:p>
            <a:r>
              <a:rPr lang="en-IN" sz="3600" b="1" dirty="0"/>
              <a:t>3. Literature Review</a:t>
            </a:r>
          </a:p>
        </p:txBody>
      </p:sp>
      <p:sp>
        <p:nvSpPr>
          <p:cNvPr id="3" name="TextBox 2">
            <a:extLst>
              <a:ext uri="{FF2B5EF4-FFF2-40B4-BE49-F238E27FC236}">
                <a16:creationId xmlns:a16="http://schemas.microsoft.com/office/drawing/2014/main" id="{60B2D794-9E94-FD07-E4BF-E8C621A0362E}"/>
              </a:ext>
            </a:extLst>
          </p:cNvPr>
          <p:cNvSpPr txBox="1"/>
          <p:nvPr/>
        </p:nvSpPr>
        <p:spPr>
          <a:xfrm>
            <a:off x="1071716" y="1238865"/>
            <a:ext cx="10618839" cy="1754326"/>
          </a:xfrm>
          <a:prstGeom prst="rect">
            <a:avLst/>
          </a:prstGeom>
          <a:noFill/>
        </p:spPr>
        <p:txBody>
          <a:bodyPr wrap="square" rtlCol="0">
            <a:spAutoFit/>
          </a:bodyPr>
          <a:lstStyle/>
          <a:p>
            <a:pPr marL="285750" indent="-285750">
              <a:buFont typeface="Arial" panose="020B0604020202020204" pitchFamily="34" charset="0"/>
              <a:buChar char="•"/>
            </a:pPr>
            <a:r>
              <a:rPr lang="en-IN" dirty="0"/>
              <a:t>Traditional Machine Learning: Naïve Bayes, SVM, Logistic Regression on Bag-of-Words or TF-IDF features.</a:t>
            </a:r>
          </a:p>
          <a:p>
            <a:pPr marL="285750" indent="-285750">
              <a:buFont typeface="Arial" panose="020B0604020202020204" pitchFamily="34" charset="0"/>
              <a:buChar char="•"/>
            </a:pPr>
            <a:r>
              <a:rPr lang="en-IN" dirty="0"/>
              <a:t>Deep Learning Approaches: RNNs, CNNs, and attention mechanisms for better sequence understanding.</a:t>
            </a:r>
          </a:p>
          <a:p>
            <a:pPr marL="285750" indent="-285750">
              <a:buFont typeface="Arial" panose="020B0604020202020204" pitchFamily="34" charset="0"/>
              <a:buChar char="•"/>
            </a:pPr>
            <a:r>
              <a:rPr lang="en-IN" dirty="0"/>
              <a:t>Transfer Learning in NLP: Pre-trained embeddings like Word2Vec, </a:t>
            </a:r>
            <a:r>
              <a:rPr lang="en-IN" dirty="0" err="1"/>
              <a:t>GloVe</a:t>
            </a:r>
            <a:r>
              <a:rPr lang="en-IN" dirty="0"/>
              <a:t>, and models like BERT improve classification tasks.</a:t>
            </a:r>
          </a:p>
        </p:txBody>
      </p:sp>
    </p:spTree>
    <p:extLst>
      <p:ext uri="{BB962C8B-B14F-4D97-AF65-F5344CB8AC3E}">
        <p14:creationId xmlns:p14="http://schemas.microsoft.com/office/powerpoint/2010/main" val="1918927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D26172-9CC0-63D7-5953-F154EA2E967F}"/>
              </a:ext>
            </a:extLst>
          </p:cNvPr>
          <p:cNvSpPr txBox="1"/>
          <p:nvPr/>
        </p:nvSpPr>
        <p:spPr>
          <a:xfrm>
            <a:off x="648929" y="530941"/>
            <a:ext cx="3567067" cy="646331"/>
          </a:xfrm>
          <a:prstGeom prst="rect">
            <a:avLst/>
          </a:prstGeom>
          <a:noFill/>
        </p:spPr>
        <p:txBody>
          <a:bodyPr wrap="none" rtlCol="0">
            <a:spAutoFit/>
          </a:bodyPr>
          <a:lstStyle/>
          <a:p>
            <a:r>
              <a:rPr lang="en-IN" sz="3600" b="1" dirty="0"/>
              <a:t>4. Methodology</a:t>
            </a:r>
          </a:p>
        </p:txBody>
      </p:sp>
      <p:sp>
        <p:nvSpPr>
          <p:cNvPr id="3" name="TextBox 2">
            <a:extLst>
              <a:ext uri="{FF2B5EF4-FFF2-40B4-BE49-F238E27FC236}">
                <a16:creationId xmlns:a16="http://schemas.microsoft.com/office/drawing/2014/main" id="{FE52FDCC-642E-FBF2-7622-42ABAD8E41BD}"/>
              </a:ext>
            </a:extLst>
          </p:cNvPr>
          <p:cNvSpPr txBox="1"/>
          <p:nvPr/>
        </p:nvSpPr>
        <p:spPr>
          <a:xfrm>
            <a:off x="648928" y="1406013"/>
            <a:ext cx="11090787" cy="3970318"/>
          </a:xfrm>
          <a:prstGeom prst="rect">
            <a:avLst/>
          </a:prstGeom>
          <a:noFill/>
        </p:spPr>
        <p:txBody>
          <a:bodyPr wrap="square" rtlCol="0">
            <a:spAutoFit/>
          </a:bodyPr>
          <a:lstStyle/>
          <a:p>
            <a:r>
              <a:rPr lang="en-IN" b="1" dirty="0"/>
              <a:t>4.1 System Architecture</a:t>
            </a:r>
          </a:p>
          <a:p>
            <a:endParaRPr lang="en-IN" dirty="0"/>
          </a:p>
          <a:p>
            <a:pPr marL="342900" indent="-342900">
              <a:buAutoNum type="arabicPeriod"/>
            </a:pPr>
            <a:r>
              <a:rPr lang="en-IN" dirty="0"/>
              <a:t>Data Collection – Use datasets like IMDB movie reviews, Twitter sentiment dataset, or a custom dataset.</a:t>
            </a:r>
          </a:p>
          <a:p>
            <a:pPr marL="342900" indent="-342900">
              <a:buAutoNum type="arabicPeriod"/>
            </a:pPr>
            <a:r>
              <a:rPr lang="en-IN" dirty="0"/>
              <a:t>Data Preprocessing – Tokenization, </a:t>
            </a:r>
            <a:r>
              <a:rPr lang="en-IN" dirty="0" err="1"/>
              <a:t>stopword</a:t>
            </a:r>
            <a:r>
              <a:rPr lang="en-IN" dirty="0"/>
              <a:t> removal, stemming/lemmatization, and word embedding.</a:t>
            </a:r>
          </a:p>
          <a:p>
            <a:pPr marL="342900" indent="-342900">
              <a:buAutoNum type="arabicPeriod"/>
            </a:pPr>
            <a:r>
              <a:rPr lang="en-IN" dirty="0"/>
              <a:t>Model Design – Build models using TensorFlow/</a:t>
            </a:r>
            <a:r>
              <a:rPr lang="en-IN" dirty="0" err="1"/>
              <a:t>Keras</a:t>
            </a:r>
            <a:r>
              <a:rPr lang="en-IN" dirty="0"/>
              <a:t> (LSTM, CNN, BERT).</a:t>
            </a:r>
          </a:p>
          <a:p>
            <a:pPr marL="342900" indent="-342900">
              <a:buAutoNum type="arabicPeriod" startAt="4"/>
            </a:pPr>
            <a:r>
              <a:rPr lang="en-IN" dirty="0"/>
              <a:t>Training – Train the model on </a:t>
            </a:r>
            <a:r>
              <a:rPr lang="en-IN" dirty="0" err="1"/>
              <a:t>labeled</a:t>
            </a:r>
            <a:r>
              <a:rPr lang="en-IN" dirty="0"/>
              <a:t> data.</a:t>
            </a:r>
          </a:p>
          <a:p>
            <a:pPr marL="342900" indent="-342900">
              <a:buAutoNum type="arabicPeriod" startAt="4"/>
            </a:pPr>
            <a:r>
              <a:rPr lang="en-IN" dirty="0"/>
              <a:t>Evaluation – Measure metrics (accuracy, precision, recall, F1-score).</a:t>
            </a:r>
          </a:p>
          <a:p>
            <a:pPr marL="342900" indent="-342900">
              <a:buAutoNum type="arabicPeriod" startAt="4"/>
            </a:pPr>
            <a:r>
              <a:rPr lang="en-IN" dirty="0"/>
              <a:t>Deployment – Use the model for classifying unseen text.</a:t>
            </a:r>
          </a:p>
          <a:p>
            <a:endParaRPr lang="en-IN" b="1" dirty="0"/>
          </a:p>
          <a:p>
            <a:r>
              <a:rPr lang="en-IN" b="1" dirty="0"/>
              <a:t> 4.2 Workflow Diagram</a:t>
            </a:r>
          </a:p>
          <a:p>
            <a:endParaRPr lang="en-IN" dirty="0"/>
          </a:p>
          <a:p>
            <a:r>
              <a:rPr lang="en-IN" dirty="0"/>
              <a:t>Text Input → Preprocessing → Embedding Layer → Deep Learning Model → Classification Output</a:t>
            </a:r>
          </a:p>
        </p:txBody>
      </p:sp>
    </p:spTree>
    <p:extLst>
      <p:ext uri="{BB962C8B-B14F-4D97-AF65-F5344CB8AC3E}">
        <p14:creationId xmlns:p14="http://schemas.microsoft.com/office/powerpoint/2010/main" val="2339711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30719D-26C7-B7CA-5B40-4B2CB43B3698}"/>
              </a:ext>
            </a:extLst>
          </p:cNvPr>
          <p:cNvSpPr txBox="1"/>
          <p:nvPr/>
        </p:nvSpPr>
        <p:spPr>
          <a:xfrm>
            <a:off x="521110" y="550606"/>
            <a:ext cx="5535874" cy="646331"/>
          </a:xfrm>
          <a:prstGeom prst="rect">
            <a:avLst/>
          </a:prstGeom>
          <a:noFill/>
        </p:spPr>
        <p:txBody>
          <a:bodyPr wrap="none" rtlCol="0">
            <a:spAutoFit/>
          </a:bodyPr>
          <a:lstStyle/>
          <a:p>
            <a:r>
              <a:rPr lang="en-IN" sz="3600" b="1" dirty="0"/>
              <a:t>5. Tools and Technologies</a:t>
            </a:r>
          </a:p>
        </p:txBody>
      </p:sp>
      <p:sp>
        <p:nvSpPr>
          <p:cNvPr id="3" name="TextBox 2">
            <a:extLst>
              <a:ext uri="{FF2B5EF4-FFF2-40B4-BE49-F238E27FC236}">
                <a16:creationId xmlns:a16="http://schemas.microsoft.com/office/drawing/2014/main" id="{767B02AC-64D2-CC27-3200-EC9D1500408C}"/>
              </a:ext>
            </a:extLst>
          </p:cNvPr>
          <p:cNvSpPr txBox="1"/>
          <p:nvPr/>
        </p:nvSpPr>
        <p:spPr>
          <a:xfrm>
            <a:off x="875071" y="1278194"/>
            <a:ext cx="10766323" cy="1200329"/>
          </a:xfrm>
          <a:prstGeom prst="rect">
            <a:avLst/>
          </a:prstGeom>
          <a:noFill/>
        </p:spPr>
        <p:txBody>
          <a:bodyPr wrap="square" rtlCol="0">
            <a:spAutoFit/>
          </a:bodyPr>
          <a:lstStyle/>
          <a:p>
            <a:r>
              <a:rPr lang="en-IN" dirty="0"/>
              <a:t>Programming Language: Python</a:t>
            </a:r>
          </a:p>
          <a:p>
            <a:r>
              <a:rPr lang="en-IN" dirty="0"/>
              <a:t>Framework: TensorFlow / </a:t>
            </a:r>
            <a:r>
              <a:rPr lang="en-IN" dirty="0" err="1"/>
              <a:t>Keras</a:t>
            </a:r>
            <a:endParaRPr lang="en-IN" dirty="0"/>
          </a:p>
          <a:p>
            <a:r>
              <a:rPr lang="en-IN" dirty="0"/>
              <a:t>Libraries: NumPy, Pandas, Matplotlib, scikit-learn, NLTK/Spacy</a:t>
            </a:r>
          </a:p>
          <a:p>
            <a:r>
              <a:rPr lang="en-IN" dirty="0"/>
              <a:t>Datasets: IMDB Movie Reviews (sentiment analysis) or custom dataset</a:t>
            </a:r>
          </a:p>
        </p:txBody>
      </p:sp>
    </p:spTree>
    <p:extLst>
      <p:ext uri="{BB962C8B-B14F-4D97-AF65-F5344CB8AC3E}">
        <p14:creationId xmlns:p14="http://schemas.microsoft.com/office/powerpoint/2010/main" val="2526163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52ED85-4E82-F8C0-94D9-0465FECE901F}"/>
              </a:ext>
            </a:extLst>
          </p:cNvPr>
          <p:cNvSpPr txBox="1"/>
          <p:nvPr/>
        </p:nvSpPr>
        <p:spPr>
          <a:xfrm>
            <a:off x="717755" y="393291"/>
            <a:ext cx="4106958" cy="646331"/>
          </a:xfrm>
          <a:prstGeom prst="rect">
            <a:avLst/>
          </a:prstGeom>
          <a:noFill/>
        </p:spPr>
        <p:txBody>
          <a:bodyPr wrap="none" rtlCol="0">
            <a:spAutoFit/>
          </a:bodyPr>
          <a:lstStyle/>
          <a:p>
            <a:r>
              <a:rPr lang="en-IN" sz="3600" b="1" dirty="0"/>
              <a:t>6. Implementation</a:t>
            </a:r>
          </a:p>
        </p:txBody>
      </p:sp>
      <p:sp>
        <p:nvSpPr>
          <p:cNvPr id="3" name="TextBox 2">
            <a:extLst>
              <a:ext uri="{FF2B5EF4-FFF2-40B4-BE49-F238E27FC236}">
                <a16:creationId xmlns:a16="http://schemas.microsoft.com/office/drawing/2014/main" id="{A7F76D6D-F628-3D36-626D-0E21B2C66F11}"/>
              </a:ext>
            </a:extLst>
          </p:cNvPr>
          <p:cNvSpPr txBox="1"/>
          <p:nvPr/>
        </p:nvSpPr>
        <p:spPr>
          <a:xfrm>
            <a:off x="796413" y="1327355"/>
            <a:ext cx="10903974" cy="5355312"/>
          </a:xfrm>
          <a:prstGeom prst="rect">
            <a:avLst/>
          </a:prstGeom>
          <a:noFill/>
        </p:spPr>
        <p:txBody>
          <a:bodyPr wrap="square" rtlCol="0">
            <a:spAutoFit/>
          </a:bodyPr>
          <a:lstStyle/>
          <a:p>
            <a:r>
              <a:rPr lang="en-IN" b="1" dirty="0"/>
              <a:t>6.1 Environment Setup</a:t>
            </a:r>
          </a:p>
          <a:p>
            <a:endParaRPr lang="en-IN" b="1" dirty="0"/>
          </a:p>
          <a:p>
            <a:r>
              <a:rPr lang="en-IN" dirty="0"/>
              <a:t>pip install </a:t>
            </a:r>
            <a:r>
              <a:rPr lang="en-IN" dirty="0" err="1"/>
              <a:t>tensorflow</a:t>
            </a:r>
            <a:r>
              <a:rPr lang="en-IN" dirty="0"/>
              <a:t> </a:t>
            </a:r>
            <a:r>
              <a:rPr lang="en-IN" dirty="0" err="1"/>
              <a:t>numpy</a:t>
            </a:r>
            <a:r>
              <a:rPr lang="en-IN" dirty="0"/>
              <a:t> pandas scikit-learn </a:t>
            </a:r>
            <a:r>
              <a:rPr lang="en-IN" dirty="0" err="1"/>
              <a:t>nltk</a:t>
            </a:r>
            <a:r>
              <a:rPr lang="en-IN" dirty="0"/>
              <a:t> matplotlib</a:t>
            </a:r>
          </a:p>
          <a:p>
            <a:endParaRPr lang="en-IN" b="1" dirty="0"/>
          </a:p>
          <a:p>
            <a:r>
              <a:rPr lang="en-IN" b="1" dirty="0"/>
              <a:t>6.2 Sample Python Code for Text Classification</a:t>
            </a:r>
          </a:p>
          <a:p>
            <a:endParaRPr lang="en-IN" b="1" dirty="0"/>
          </a:p>
          <a:p>
            <a:r>
              <a:rPr lang="en-IN" dirty="0"/>
              <a:t>import </a:t>
            </a:r>
            <a:r>
              <a:rPr lang="en-IN" dirty="0" err="1"/>
              <a:t>tensorflow</a:t>
            </a:r>
            <a:r>
              <a:rPr lang="en-IN" dirty="0"/>
              <a:t> as </a:t>
            </a:r>
            <a:r>
              <a:rPr lang="en-IN" dirty="0" err="1"/>
              <a:t>tf</a:t>
            </a:r>
            <a:endParaRPr lang="en-IN" dirty="0"/>
          </a:p>
          <a:p>
            <a:r>
              <a:rPr lang="en-IN" dirty="0"/>
              <a:t>from </a:t>
            </a:r>
            <a:r>
              <a:rPr lang="en-IN" dirty="0" err="1"/>
              <a:t>tensorflow.keras.models</a:t>
            </a:r>
            <a:r>
              <a:rPr lang="en-IN" dirty="0"/>
              <a:t> import</a:t>
            </a:r>
          </a:p>
          <a:p>
            <a:r>
              <a:rPr lang="en-IN" dirty="0"/>
              <a:t> Sequential</a:t>
            </a:r>
          </a:p>
          <a:p>
            <a:r>
              <a:rPr lang="en-IN" dirty="0"/>
              <a:t>from </a:t>
            </a:r>
            <a:r>
              <a:rPr lang="en-IN" dirty="0" err="1"/>
              <a:t>tensorflow.keras.layers</a:t>
            </a:r>
            <a:r>
              <a:rPr lang="en-IN" dirty="0"/>
              <a:t> import</a:t>
            </a:r>
          </a:p>
          <a:p>
            <a:r>
              <a:rPr lang="en-IN" dirty="0"/>
              <a:t> Embedding, LSTM, Dense, Dropout</a:t>
            </a:r>
          </a:p>
          <a:p>
            <a:r>
              <a:rPr lang="en-IN" dirty="0"/>
              <a:t>from </a:t>
            </a:r>
            <a:r>
              <a:rPr lang="en-IN" dirty="0" err="1"/>
              <a:t>tensorflow.keras.preprocessing.text</a:t>
            </a:r>
            <a:endParaRPr lang="en-IN" dirty="0"/>
          </a:p>
          <a:p>
            <a:r>
              <a:rPr lang="en-IN" dirty="0"/>
              <a:t> import Tokenizer</a:t>
            </a:r>
          </a:p>
          <a:p>
            <a:r>
              <a:rPr lang="en-IN" dirty="0"/>
              <a:t>From</a:t>
            </a:r>
          </a:p>
          <a:p>
            <a:r>
              <a:rPr lang="en-IN" dirty="0"/>
              <a:t> </a:t>
            </a:r>
            <a:r>
              <a:rPr lang="en-IN" dirty="0" err="1"/>
              <a:t>tensorflow.keras.preprocessing.sequence</a:t>
            </a:r>
            <a:endParaRPr lang="en-IN" dirty="0"/>
          </a:p>
          <a:p>
            <a:r>
              <a:rPr lang="en-IN" dirty="0"/>
              <a:t> import </a:t>
            </a:r>
            <a:r>
              <a:rPr lang="en-IN" dirty="0" err="1"/>
              <a:t>pad_sequencesfrom</a:t>
            </a:r>
            <a:r>
              <a:rPr lang="en-IN" dirty="0"/>
              <a:t> </a:t>
            </a:r>
            <a:r>
              <a:rPr lang="en-IN" dirty="0" err="1"/>
              <a:t>sklearn.model_selection</a:t>
            </a:r>
            <a:r>
              <a:rPr lang="en-IN" dirty="0"/>
              <a:t> import</a:t>
            </a:r>
          </a:p>
          <a:p>
            <a:r>
              <a:rPr lang="en-IN" dirty="0"/>
              <a:t> </a:t>
            </a:r>
            <a:r>
              <a:rPr lang="en-IN" dirty="0" err="1"/>
              <a:t>train_test_split</a:t>
            </a:r>
            <a:endParaRPr lang="en-IN" dirty="0"/>
          </a:p>
          <a:p>
            <a:r>
              <a:rPr lang="en-IN" dirty="0"/>
              <a:t>import </a:t>
            </a:r>
            <a:r>
              <a:rPr lang="en-IN" dirty="0" err="1"/>
              <a:t>numpy</a:t>
            </a:r>
            <a:r>
              <a:rPr lang="en-IN" dirty="0"/>
              <a:t> as np</a:t>
            </a:r>
          </a:p>
          <a:p>
            <a:endParaRPr lang="en-IN" b="1" dirty="0"/>
          </a:p>
        </p:txBody>
      </p:sp>
    </p:spTree>
    <p:extLst>
      <p:ext uri="{BB962C8B-B14F-4D97-AF65-F5344CB8AC3E}">
        <p14:creationId xmlns:p14="http://schemas.microsoft.com/office/powerpoint/2010/main" val="35403467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2.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{FADF6CF8-CA00-41DB-9127-0010EDB77C22}tf56219246_win32</Template>
  <TotalTime>51</TotalTime>
  <Words>901</Words>
  <Application>Microsoft Office PowerPoint</Application>
  <PresentationFormat>Widescreen</PresentationFormat>
  <Paragraphs>137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Avenir Next LT Pro</vt:lpstr>
      <vt:lpstr>Avenir Next LT Pro Light</vt:lpstr>
      <vt:lpstr>Calibri</vt:lpstr>
      <vt:lpstr>Garamond</vt:lpstr>
      <vt:lpstr>SavonVTI</vt:lpstr>
      <vt:lpstr>Text Classification using TensorFlow</vt:lpstr>
      <vt:lpstr>TABLE OF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sindhu np</dc:creator>
  <cp:lastModifiedBy>sindhu np</cp:lastModifiedBy>
  <cp:revision>1</cp:revision>
  <dcterms:created xsi:type="dcterms:W3CDTF">2025-08-28T18:22:01Z</dcterms:created>
  <dcterms:modified xsi:type="dcterms:W3CDTF">2025-08-29T13:27:26Z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