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71"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FD6AE5F-F589-4502-A840-5557EA3D791A}">
          <p14:sldIdLst>
            <p14:sldId id="256"/>
            <p14:sldId id="257"/>
            <p14:sldId id="258"/>
            <p14:sldId id="259"/>
            <p14:sldId id="260"/>
            <p14:sldId id="261"/>
          </p14:sldIdLst>
        </p14:section>
        <p14:section name="Untitled Section" id="{53C34128-C48A-4DAB-9046-354EE5B7F94A}">
          <p14:sldIdLst>
            <p14:sldId id="262"/>
            <p14:sldId id="269"/>
            <p14:sldId id="263"/>
            <p14:sldId id="264"/>
            <p14:sldId id="265"/>
            <p14:sldId id="270"/>
            <p14:sldId id="271"/>
            <p14:sldId id="268"/>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36" d="100"/>
          <a:sy n="36" d="100"/>
        </p:scale>
        <p:origin x="600"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oleObject" Target="file:///C:\Users\shalini\Downloads\abirami%20data%20analytics%20projec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[abirami data analytics project.xlsx]Sheet2!PivotTable1</c:name>
    <c:fmtId val="14"/>
  </c:pivotSource>
  <c:chart>
    <c:autoTitleDeleted val="0"/>
    <c:pivotFmts>
      <c:pivotFmt>
        <c:idx val="0"/>
        <c:spPr>
          <a:noFill/>
          <a:ln w="9525" cap="flat" cmpd="sng" algn="ctr">
            <a:solidFill>
              <a:schemeClr val="accent1"/>
            </a:solidFill>
            <a:miter lim="800000"/>
          </a:ln>
          <a:effectLst>
            <a:glow rad="63500">
              <a:schemeClr val="accent1">
                <a:satMod val="175000"/>
                <a:alpha val="25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noFill/>
          <a:ln w="9525" cap="flat" cmpd="sng" algn="ctr">
            <a:solidFill>
              <a:schemeClr val="accent1"/>
            </a:solidFill>
            <a:miter lim="800000"/>
          </a:ln>
          <a:effectLst>
            <a:glow rad="63500">
              <a:schemeClr val="accent1">
                <a:satMod val="175000"/>
                <a:alpha val="25000"/>
              </a:schemeClr>
            </a:glow>
          </a:effectLst>
        </c:spPr>
        <c:marker>
          <c:symbol val="circle"/>
          <c:size val="4"/>
          <c:spPr>
            <a:solidFill>
              <a:schemeClr val="accent3">
                <a:lumMod val="60000"/>
                <a:lumOff val="40000"/>
              </a:schemeClr>
            </a:solidFill>
            <a:ln>
              <a:noFill/>
            </a:ln>
            <a:effectLst>
              <a:glow rad="63500">
                <a:schemeClr val="accent3">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noFill/>
          <a:ln w="9525" cap="flat" cmpd="sng" algn="ctr">
            <a:solidFill>
              <a:schemeClr val="accent1"/>
            </a:solidFill>
            <a:miter lim="800000"/>
          </a:ln>
          <a:effectLst>
            <a:glow rad="63500">
              <a:schemeClr val="accent1">
                <a:satMod val="175000"/>
                <a:alpha val="25000"/>
              </a:schemeClr>
            </a:glow>
          </a:effectLst>
        </c:spPr>
        <c:marker>
          <c:symbol val="circle"/>
          <c:size val="4"/>
          <c:spPr>
            <a:solidFill>
              <a:schemeClr val="accent5">
                <a:lumMod val="60000"/>
                <a:lumOff val="40000"/>
              </a:schemeClr>
            </a:solidFill>
            <a:ln>
              <a:noFill/>
            </a:ln>
            <a:effectLst>
              <a:glow rad="63500">
                <a:schemeClr val="accent5">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noFill/>
          <a:ln w="9525" cap="flat" cmpd="sng" algn="ctr">
            <a:solidFill>
              <a:schemeClr val="accent1"/>
            </a:solidFill>
            <a:miter lim="800000"/>
          </a:ln>
          <a:effectLst>
            <a:glow rad="63500">
              <a:schemeClr val="accent1">
                <a:satMod val="175000"/>
                <a:alpha val="25000"/>
              </a:schemeClr>
            </a:glow>
          </a:effectLst>
        </c:spPr>
        <c:marker>
          <c:symbol val="circle"/>
          <c:size val="4"/>
          <c:spPr>
            <a:solidFill>
              <a:schemeClr val="accent1">
                <a:lumMod val="60000"/>
                <a:lumMod val="60000"/>
                <a:lumOff val="40000"/>
              </a:schemeClr>
            </a:solidFill>
            <a:ln>
              <a:noFill/>
            </a:ln>
            <a:effectLst>
              <a:glow rad="63500">
                <a:schemeClr val="accent1">
                  <a:lumMod val="60000"/>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noFill/>
            <a:ln w="9525" cap="flat" cmpd="sng" algn="ctr">
              <a:solidFill>
                <a:schemeClr val="accent1"/>
              </a:solidFill>
              <a:miter lim="800000"/>
            </a:ln>
            <a:effectLst>
              <a:glow rad="63500">
                <a:schemeClr val="accent1">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1">
                  <c:v>2</c:v>
                </c:pt>
                <c:pt idx="2">
                  <c:v>1</c:v>
                </c:pt>
                <c:pt idx="3">
                  <c:v>5</c:v>
                </c:pt>
                <c:pt idx="4">
                  <c:v>3</c:v>
                </c:pt>
                <c:pt idx="5">
                  <c:v>2</c:v>
                </c:pt>
                <c:pt idx="6">
                  <c:v>2</c:v>
                </c:pt>
                <c:pt idx="8">
                  <c:v>2</c:v>
                </c:pt>
                <c:pt idx="9">
                  <c:v>5</c:v>
                </c:pt>
              </c:numCache>
            </c:numRef>
          </c:val>
          <c:extLst>
            <c:ext xmlns:c16="http://schemas.microsoft.com/office/drawing/2014/chart" uri="{C3380CC4-5D6E-409C-BE32-E72D297353CC}">
              <c16:uniqueId val="{00000000-037A-46D2-88C3-1B3AABE8F45B}"/>
            </c:ext>
          </c:extLst>
        </c:ser>
        <c:ser>
          <c:idx val="1"/>
          <c:order val="1"/>
          <c:tx>
            <c:strRef>
              <c:f>Sheet2!$C$3:$C$4</c:f>
              <c:strCache>
                <c:ptCount val="1"/>
                <c:pt idx="0">
                  <c:v>LOW</c:v>
                </c:pt>
              </c:strCache>
            </c:strRef>
          </c:tx>
          <c:spPr>
            <a:noFill/>
            <a:ln w="9525" cap="flat" cmpd="sng" algn="ctr">
              <a:solidFill>
                <a:schemeClr val="accent3"/>
              </a:solidFill>
              <a:miter lim="800000"/>
            </a:ln>
            <a:effectLst>
              <a:glow rad="63500">
                <a:schemeClr val="accent3">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5</c:v>
                </c:pt>
                <c:pt idx="1">
                  <c:v>11</c:v>
                </c:pt>
                <c:pt idx="2">
                  <c:v>7</c:v>
                </c:pt>
                <c:pt idx="3">
                  <c:v>6</c:v>
                </c:pt>
                <c:pt idx="4">
                  <c:v>7</c:v>
                </c:pt>
                <c:pt idx="5">
                  <c:v>5</c:v>
                </c:pt>
                <c:pt idx="6">
                  <c:v>8</c:v>
                </c:pt>
                <c:pt idx="7">
                  <c:v>11</c:v>
                </c:pt>
                <c:pt idx="8">
                  <c:v>11</c:v>
                </c:pt>
                <c:pt idx="9">
                  <c:v>8</c:v>
                </c:pt>
              </c:numCache>
            </c:numRef>
          </c:val>
          <c:extLst>
            <c:ext xmlns:c16="http://schemas.microsoft.com/office/drawing/2014/chart" uri="{C3380CC4-5D6E-409C-BE32-E72D297353CC}">
              <c16:uniqueId val="{00000001-037A-46D2-88C3-1B3AABE8F45B}"/>
            </c:ext>
          </c:extLst>
        </c:ser>
        <c:ser>
          <c:idx val="2"/>
          <c:order val="2"/>
          <c:tx>
            <c:strRef>
              <c:f>Sheet2!$D$3:$D$4</c:f>
              <c:strCache>
                <c:ptCount val="1"/>
                <c:pt idx="0">
                  <c:v>MED</c:v>
                </c:pt>
              </c:strCache>
            </c:strRef>
          </c:tx>
          <c:spPr>
            <a:noFill/>
            <a:ln w="9525" cap="flat" cmpd="sng" algn="ctr">
              <a:solidFill>
                <a:schemeClr val="accent5"/>
              </a:solidFill>
              <a:miter lim="800000"/>
            </a:ln>
            <a:effectLst>
              <a:glow rad="63500">
                <a:schemeClr val="accent5">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14</c:v>
                </c:pt>
                <c:pt idx="1">
                  <c:v>9</c:v>
                </c:pt>
                <c:pt idx="2">
                  <c:v>12</c:v>
                </c:pt>
                <c:pt idx="3">
                  <c:v>11</c:v>
                </c:pt>
                <c:pt idx="4">
                  <c:v>15</c:v>
                </c:pt>
                <c:pt idx="5">
                  <c:v>15</c:v>
                </c:pt>
                <c:pt idx="6">
                  <c:v>11</c:v>
                </c:pt>
                <c:pt idx="7">
                  <c:v>11</c:v>
                </c:pt>
                <c:pt idx="8">
                  <c:v>9</c:v>
                </c:pt>
                <c:pt idx="9">
                  <c:v>15</c:v>
                </c:pt>
              </c:numCache>
            </c:numRef>
          </c:val>
          <c:extLst>
            <c:ext xmlns:c16="http://schemas.microsoft.com/office/drawing/2014/chart" uri="{C3380CC4-5D6E-409C-BE32-E72D297353CC}">
              <c16:uniqueId val="{00000002-037A-46D2-88C3-1B3AABE8F45B}"/>
            </c:ext>
          </c:extLst>
        </c:ser>
        <c:ser>
          <c:idx val="3"/>
          <c:order val="3"/>
          <c:tx>
            <c:strRef>
              <c:f>Sheet2!$E$3:$E$4</c:f>
              <c:strCache>
                <c:ptCount val="1"/>
                <c:pt idx="0">
                  <c:v>VERY HIGH</c:v>
                </c:pt>
              </c:strCache>
            </c:strRef>
          </c:tx>
          <c:spPr>
            <a:noFill/>
            <a:ln w="9525" cap="flat" cmpd="sng" algn="ctr">
              <a:solidFill>
                <a:schemeClr val="accent1">
                  <a:lumMod val="60000"/>
                </a:schemeClr>
              </a:solidFill>
              <a:miter lim="800000"/>
            </a:ln>
            <a:effectLst>
              <a:glow rad="63500">
                <a:schemeClr val="accent1">
                  <a:lumMod val="60000"/>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3</c:v>
                </c:pt>
                <c:pt idx="1">
                  <c:v>2</c:v>
                </c:pt>
                <c:pt idx="2">
                  <c:v>2</c:v>
                </c:pt>
                <c:pt idx="3">
                  <c:v>2</c:v>
                </c:pt>
                <c:pt idx="4">
                  <c:v>1</c:v>
                </c:pt>
                <c:pt idx="5">
                  <c:v>1</c:v>
                </c:pt>
                <c:pt idx="6">
                  <c:v>2</c:v>
                </c:pt>
                <c:pt idx="7">
                  <c:v>2</c:v>
                </c:pt>
                <c:pt idx="8">
                  <c:v>1</c:v>
                </c:pt>
                <c:pt idx="9">
                  <c:v>2</c:v>
                </c:pt>
              </c:numCache>
            </c:numRef>
          </c:val>
          <c:extLst>
            <c:ext xmlns:c16="http://schemas.microsoft.com/office/drawing/2014/chart" uri="{C3380CC4-5D6E-409C-BE32-E72D297353CC}">
              <c16:uniqueId val="{00000003-037A-46D2-88C3-1B3AABE8F45B}"/>
            </c:ext>
          </c:extLst>
        </c:ser>
        <c:dLbls>
          <c:dLblPos val="outEnd"/>
          <c:showLegendKey val="0"/>
          <c:showVal val="1"/>
          <c:showCatName val="0"/>
          <c:showSerName val="0"/>
          <c:showPercent val="0"/>
          <c:showBubbleSize val="0"/>
        </c:dLbls>
        <c:gapWidth val="315"/>
        <c:overlap val="-40"/>
        <c:axId val="618544319"/>
        <c:axId val="782158831"/>
      </c:barChart>
      <c:catAx>
        <c:axId val="618544319"/>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782158831"/>
        <c:crosses val="autoZero"/>
        <c:auto val="1"/>
        <c:lblAlgn val="ctr"/>
        <c:lblOffset val="100"/>
        <c:noMultiLvlLbl val="0"/>
      </c:catAx>
      <c:valAx>
        <c:axId val="782158831"/>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618544319"/>
        <c:crosses val="autoZero"/>
        <c:crossBetween val="between"/>
      </c:valAx>
      <c:spPr>
        <a:noFill/>
        <a:ln>
          <a:noFill/>
        </a:ln>
        <a:effectLst/>
      </c:spPr>
    </c:plotArea>
    <c:legend>
      <c:legendPos val="r"/>
      <c:layout>
        <c:manualLayout>
          <c:xMode val="edge"/>
          <c:yMode val="edge"/>
          <c:x val="0.90457442985243042"/>
          <c:y val="4.6286555859457186E-2"/>
          <c:w val="8.3156170003925098E-2"/>
          <c:h val="0.80055530613901538"/>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[abirami data analytics project.xlsx]Sheet2!PivotTable1</c:name>
    <c:fmtId val="17"/>
  </c:pivotSource>
  <c:chart>
    <c:title>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ivotFmts>
      <c:pivotFmt>
        <c:idx val="0"/>
        <c:spPr>
          <a:noFill/>
          <a:ln w="9525" cap="flat" cmpd="sng" algn="ctr">
            <a:solidFill>
              <a:schemeClr val="accent1"/>
            </a:solidFill>
            <a:miter lim="800000"/>
          </a:ln>
          <a:effectLst>
            <a:glow rad="63500">
              <a:schemeClr val="accent1">
                <a:satMod val="175000"/>
                <a:alpha val="25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a:noFill/>
            </a:ln>
            <a:effectLst>
              <a:glow rad="63500">
                <a:schemeClr val="accent1">
                  <a:satMod val="175000"/>
                  <a:alpha val="25000"/>
                </a:schemeClr>
              </a:glow>
            </a:effectLst>
          </c:spPr>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a:noFill/>
            </a:ln>
            <a:effectLst>
              <a:glow rad="63500">
                <a:schemeClr val="accent1">
                  <a:satMod val="175000"/>
                  <a:alpha val="25000"/>
                </a:schemeClr>
              </a:glow>
            </a:effectLst>
          </c:spPr>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a:noFill/>
            </a:ln>
            <a:effectLst>
              <a:glow rad="63500">
                <a:schemeClr val="accent1">
                  <a:satMod val="175000"/>
                  <a:alpha val="25000"/>
                </a:schemeClr>
              </a:glow>
            </a:effectLst>
          </c:spPr>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MED</c:v>
                </c:pt>
              </c:strCache>
            </c:strRef>
          </c:tx>
          <c:spPr>
            <a:noFill/>
            <a:ln w="9525" cap="flat" cmpd="sng" algn="ctr">
              <a:solidFill>
                <a:schemeClr val="accent1"/>
              </a:solidFill>
              <a:miter lim="800000"/>
            </a:ln>
            <a:effectLst>
              <a:glow rad="63500">
                <a:schemeClr val="accent1">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14</c:v>
                </c:pt>
                <c:pt idx="1">
                  <c:v>9</c:v>
                </c:pt>
                <c:pt idx="2">
                  <c:v>12</c:v>
                </c:pt>
                <c:pt idx="3">
                  <c:v>11</c:v>
                </c:pt>
                <c:pt idx="4">
                  <c:v>15</c:v>
                </c:pt>
                <c:pt idx="5">
                  <c:v>15</c:v>
                </c:pt>
                <c:pt idx="6">
                  <c:v>11</c:v>
                </c:pt>
                <c:pt idx="7">
                  <c:v>11</c:v>
                </c:pt>
                <c:pt idx="8">
                  <c:v>9</c:v>
                </c:pt>
                <c:pt idx="9">
                  <c:v>15</c:v>
                </c:pt>
              </c:numCache>
            </c:numRef>
          </c:val>
          <c:extLst>
            <c:ext xmlns:c16="http://schemas.microsoft.com/office/drawing/2014/chart" uri="{C3380CC4-5D6E-409C-BE32-E72D297353CC}">
              <c16:uniqueId val="{00000000-C24E-4ECC-B229-25C6DA248196}"/>
            </c:ext>
          </c:extLst>
        </c:ser>
        <c:dLbls>
          <c:dLblPos val="outEnd"/>
          <c:showLegendKey val="0"/>
          <c:showVal val="1"/>
          <c:showCatName val="0"/>
          <c:showSerName val="0"/>
          <c:showPercent val="0"/>
          <c:showBubbleSize val="0"/>
        </c:dLbls>
        <c:gapWidth val="315"/>
        <c:overlap val="-40"/>
        <c:axId val="618544319"/>
        <c:axId val="782158831"/>
      </c:barChart>
      <c:catAx>
        <c:axId val="618544319"/>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782158831"/>
        <c:crosses val="autoZero"/>
        <c:auto val="1"/>
        <c:lblAlgn val="ctr"/>
        <c:lblOffset val="100"/>
        <c:noMultiLvlLbl val="0"/>
      </c:catAx>
      <c:valAx>
        <c:axId val="782158831"/>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618544319"/>
        <c:crosses val="autoZero"/>
        <c:crossBetween val="between"/>
      </c:valAx>
      <c:spPr>
        <a:noFill/>
        <a:ln>
          <a:noFill/>
        </a:ln>
        <a:effectLst/>
      </c:spPr>
    </c:plotArea>
    <c:legend>
      <c:legendPos val="r"/>
      <c:layout>
        <c:manualLayout>
          <c:xMode val="edge"/>
          <c:yMode val="edge"/>
          <c:x val="0.74097222222222225"/>
          <c:y val="0.36979039078448528"/>
          <c:w val="6.4945065006409078E-2"/>
          <c:h val="5.5147444804693538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[abirami data analytics project.xlsx]Sheet2!PivotTable1</c:name>
    <c:fmtId val="22"/>
  </c:pivotSource>
  <c:chart>
    <c:title>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ivotFmts>
      <c:pivotFmt>
        <c:idx val="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a:noFill/>
            </a:ln>
            <a:effectLst>
              <a:glow rad="63500">
                <a:schemeClr val="accent1">
                  <a:satMod val="175000"/>
                  <a:alpha val="25000"/>
                </a:schemeClr>
              </a:glow>
            </a:effectLst>
          </c:spPr>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a:noFill/>
            </a:ln>
            <a:effectLst>
              <a:glow rad="63500">
                <a:schemeClr val="accent1">
                  <a:satMod val="175000"/>
                  <a:alpha val="25000"/>
                </a:schemeClr>
              </a:glow>
            </a:effectLst>
          </c:spPr>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noFill/>
          <a:ln w="9525" cap="flat" cmpd="sng" algn="ctr">
            <a:solidFill>
              <a:schemeClr val="accent1"/>
            </a:solidFill>
            <a:miter lim="800000"/>
          </a:ln>
          <a:effectLst>
            <a:glow rad="63500">
              <a:schemeClr val="accent1">
                <a:satMod val="175000"/>
                <a:alpha val="25000"/>
              </a:schemeClr>
            </a:glow>
          </a:effectLst>
        </c:spPr>
        <c:marker>
          <c:symbol val="circle"/>
          <c:size val="4"/>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a:noFill/>
            </a:ln>
            <a:effectLst>
              <a:glow rad="63500">
                <a:schemeClr val="accent1">
                  <a:satMod val="175000"/>
                  <a:alpha val="25000"/>
                </a:schemeClr>
              </a:glow>
            </a:effectLst>
          </c:spPr>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noFill/>
          <a:ln w="9525" cap="flat" cmpd="sng" algn="ctr">
            <a:solidFill>
              <a:schemeClr val="accent1"/>
            </a:solidFill>
            <a:miter lim="800000"/>
          </a:ln>
          <a:effectLst>
            <a:glow rad="63500">
              <a:schemeClr val="accent1">
                <a:satMod val="175000"/>
                <a:alpha val="25000"/>
              </a:schemeClr>
            </a:glow>
          </a:effectLst>
        </c:spPr>
      </c:pivotFmt>
      <c:pivotFmt>
        <c:idx val="6"/>
        <c:spPr>
          <a:noFill/>
          <a:ln w="9525" cap="flat" cmpd="sng" algn="ctr">
            <a:solidFill>
              <a:schemeClr val="accent1"/>
            </a:solidFill>
            <a:miter lim="800000"/>
          </a:ln>
          <a:effectLst>
            <a:glow rad="63500">
              <a:schemeClr val="accent1">
                <a:satMod val="175000"/>
                <a:alpha val="25000"/>
              </a:schemeClr>
            </a:glow>
          </a:effectLst>
        </c:spPr>
      </c:pivotFmt>
      <c:pivotFmt>
        <c:idx val="7"/>
        <c:spPr>
          <a:noFill/>
          <a:ln w="9525" cap="flat" cmpd="sng" algn="ctr">
            <a:solidFill>
              <a:schemeClr val="accent1"/>
            </a:solidFill>
            <a:miter lim="800000"/>
          </a:ln>
          <a:effectLst>
            <a:glow rad="63500">
              <a:schemeClr val="accent1">
                <a:satMod val="175000"/>
                <a:alpha val="25000"/>
              </a:schemeClr>
            </a:glow>
          </a:effectLst>
        </c:spPr>
      </c:pivotFmt>
      <c:pivotFmt>
        <c:idx val="8"/>
        <c:spPr>
          <a:noFill/>
          <a:ln w="9525" cap="flat" cmpd="sng" algn="ctr">
            <a:solidFill>
              <a:schemeClr val="accent1"/>
            </a:solidFill>
            <a:miter lim="800000"/>
          </a:ln>
          <a:effectLst>
            <a:glow rad="63500">
              <a:schemeClr val="accent1">
                <a:satMod val="175000"/>
                <a:alpha val="25000"/>
              </a:schemeClr>
            </a:glow>
          </a:effectLst>
        </c:spPr>
      </c:pivotFmt>
      <c:pivotFmt>
        <c:idx val="9"/>
        <c:spPr>
          <a:noFill/>
          <a:ln w="9525" cap="flat" cmpd="sng" algn="ctr">
            <a:solidFill>
              <a:schemeClr val="accent1"/>
            </a:solidFill>
            <a:miter lim="800000"/>
          </a:ln>
          <a:effectLst>
            <a:glow rad="63500">
              <a:schemeClr val="accent1">
                <a:satMod val="175000"/>
                <a:alpha val="25000"/>
              </a:schemeClr>
            </a:glow>
          </a:effectLst>
        </c:spPr>
      </c:pivotFmt>
      <c:pivotFmt>
        <c:idx val="10"/>
        <c:spPr>
          <a:noFill/>
          <a:ln w="9525" cap="flat" cmpd="sng" algn="ctr">
            <a:solidFill>
              <a:schemeClr val="accent1"/>
            </a:solidFill>
            <a:miter lim="800000"/>
          </a:ln>
          <a:effectLst>
            <a:glow rad="63500">
              <a:schemeClr val="accent1">
                <a:satMod val="175000"/>
                <a:alpha val="25000"/>
              </a:schemeClr>
            </a:glow>
          </a:effectLst>
        </c:spPr>
      </c:pivotFmt>
      <c:pivotFmt>
        <c:idx val="11"/>
        <c:spPr>
          <a:noFill/>
          <a:ln w="9525" cap="flat" cmpd="sng" algn="ctr">
            <a:solidFill>
              <a:schemeClr val="accent1"/>
            </a:solidFill>
            <a:miter lim="800000"/>
          </a:ln>
          <a:effectLst>
            <a:glow rad="63500">
              <a:schemeClr val="accent1">
                <a:satMod val="175000"/>
                <a:alpha val="25000"/>
              </a:schemeClr>
            </a:glow>
          </a:effectLst>
        </c:spPr>
      </c:pivotFmt>
      <c:pivotFmt>
        <c:idx val="12"/>
        <c:spPr>
          <a:noFill/>
          <a:ln w="9525" cap="flat" cmpd="sng" algn="ctr">
            <a:solidFill>
              <a:schemeClr val="accent1"/>
            </a:solidFill>
            <a:miter lim="800000"/>
          </a:ln>
          <a:effectLst>
            <a:glow rad="63500">
              <a:schemeClr val="accent1">
                <a:satMod val="175000"/>
                <a:alpha val="25000"/>
              </a:schemeClr>
            </a:glow>
          </a:effectLst>
        </c:spPr>
      </c:pivotFmt>
      <c:pivotFmt>
        <c:idx val="13"/>
        <c:spPr>
          <a:noFill/>
          <a:ln w="9525" cap="flat" cmpd="sng" algn="ctr">
            <a:solidFill>
              <a:schemeClr val="accent1"/>
            </a:solidFill>
            <a:miter lim="800000"/>
          </a:ln>
          <a:effectLst>
            <a:glow rad="63500">
              <a:schemeClr val="accent1">
                <a:satMod val="175000"/>
                <a:alpha val="25000"/>
              </a:schemeClr>
            </a:glow>
          </a:effectLst>
        </c:spPr>
      </c:pivotFmt>
      <c:pivotFmt>
        <c:idx val="14"/>
        <c:spPr>
          <a:noFill/>
          <a:ln w="9525" cap="flat" cmpd="sng" algn="ctr">
            <a:solidFill>
              <a:schemeClr val="accent1"/>
            </a:solidFill>
            <a:miter lim="800000"/>
          </a:ln>
          <a:effectLst>
            <a:glow rad="63500">
              <a:schemeClr val="accent1">
                <a:satMod val="175000"/>
                <a:alpha val="25000"/>
              </a:schemeClr>
            </a:glow>
          </a:effectLst>
        </c:spPr>
      </c:pivotFmt>
      <c:pivotFmt>
        <c:idx val="1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6"/>
        <c:spPr>
          <a:noFill/>
          <a:ln w="9525" cap="flat" cmpd="sng" algn="ctr">
            <a:solidFill>
              <a:schemeClr val="accent1"/>
            </a:solidFill>
            <a:miter lim="800000"/>
          </a:ln>
          <a:effectLst>
            <a:glow rad="63500">
              <a:schemeClr val="accent1">
                <a:satMod val="175000"/>
                <a:alpha val="25000"/>
              </a:schemeClr>
            </a:glow>
          </a:effectLst>
        </c:spPr>
      </c:pivotFmt>
      <c:pivotFmt>
        <c:idx val="17"/>
        <c:spPr>
          <a:noFill/>
          <a:ln w="9525" cap="flat" cmpd="sng" algn="ctr">
            <a:solidFill>
              <a:schemeClr val="accent1"/>
            </a:solidFill>
            <a:miter lim="800000"/>
          </a:ln>
          <a:effectLst>
            <a:glow rad="63500">
              <a:schemeClr val="accent1">
                <a:satMod val="175000"/>
                <a:alpha val="25000"/>
              </a:schemeClr>
            </a:glow>
          </a:effectLst>
        </c:spPr>
      </c:pivotFmt>
      <c:pivotFmt>
        <c:idx val="18"/>
        <c:spPr>
          <a:noFill/>
          <a:ln w="9525" cap="flat" cmpd="sng" algn="ctr">
            <a:solidFill>
              <a:schemeClr val="accent1"/>
            </a:solidFill>
            <a:miter lim="800000"/>
          </a:ln>
          <a:effectLst>
            <a:glow rad="63500">
              <a:schemeClr val="accent1">
                <a:satMod val="175000"/>
                <a:alpha val="25000"/>
              </a:schemeClr>
            </a:glow>
          </a:effectLst>
        </c:spPr>
      </c:pivotFmt>
      <c:pivotFmt>
        <c:idx val="19"/>
        <c:spPr>
          <a:noFill/>
          <a:ln w="9525" cap="flat" cmpd="sng" algn="ctr">
            <a:solidFill>
              <a:schemeClr val="accent1"/>
            </a:solidFill>
            <a:miter lim="800000"/>
          </a:ln>
          <a:effectLst>
            <a:glow rad="63500">
              <a:schemeClr val="accent1">
                <a:satMod val="175000"/>
                <a:alpha val="25000"/>
              </a:schemeClr>
            </a:glow>
          </a:effectLst>
        </c:spPr>
      </c:pivotFmt>
      <c:pivotFmt>
        <c:idx val="20"/>
        <c:spPr>
          <a:noFill/>
          <a:ln w="9525" cap="flat" cmpd="sng" algn="ctr">
            <a:solidFill>
              <a:schemeClr val="accent1"/>
            </a:solidFill>
            <a:miter lim="800000"/>
          </a:ln>
          <a:effectLst>
            <a:glow rad="63500">
              <a:schemeClr val="accent1">
                <a:satMod val="175000"/>
                <a:alpha val="25000"/>
              </a:schemeClr>
            </a:glow>
          </a:effectLst>
        </c:spPr>
      </c:pivotFmt>
      <c:pivotFmt>
        <c:idx val="21"/>
        <c:spPr>
          <a:noFill/>
          <a:ln w="9525" cap="flat" cmpd="sng" algn="ctr">
            <a:solidFill>
              <a:schemeClr val="accent1"/>
            </a:solidFill>
            <a:miter lim="800000"/>
          </a:ln>
          <a:effectLst>
            <a:glow rad="63500">
              <a:schemeClr val="accent1">
                <a:satMod val="175000"/>
                <a:alpha val="25000"/>
              </a:schemeClr>
            </a:glow>
          </a:effectLst>
        </c:spPr>
      </c:pivotFmt>
      <c:pivotFmt>
        <c:idx val="22"/>
        <c:spPr>
          <a:noFill/>
          <a:ln w="9525" cap="flat" cmpd="sng" algn="ctr">
            <a:solidFill>
              <a:schemeClr val="accent1"/>
            </a:solidFill>
            <a:miter lim="800000"/>
          </a:ln>
          <a:effectLst>
            <a:glow rad="63500">
              <a:schemeClr val="accent1">
                <a:satMod val="175000"/>
                <a:alpha val="25000"/>
              </a:schemeClr>
            </a:glow>
          </a:effectLst>
        </c:spPr>
      </c:pivotFmt>
      <c:pivotFmt>
        <c:idx val="23"/>
        <c:spPr>
          <a:noFill/>
          <a:ln w="9525" cap="flat" cmpd="sng" algn="ctr">
            <a:solidFill>
              <a:schemeClr val="accent1"/>
            </a:solidFill>
            <a:miter lim="800000"/>
          </a:ln>
          <a:effectLst>
            <a:glow rad="63500">
              <a:schemeClr val="accent1">
                <a:satMod val="175000"/>
                <a:alpha val="25000"/>
              </a:schemeClr>
            </a:glow>
          </a:effectLst>
        </c:spPr>
      </c:pivotFmt>
      <c:pivotFmt>
        <c:idx val="24"/>
        <c:spPr>
          <a:noFill/>
          <a:ln w="9525" cap="flat" cmpd="sng" algn="ctr">
            <a:solidFill>
              <a:schemeClr val="accent1"/>
            </a:solidFill>
            <a:miter lim="800000"/>
          </a:ln>
          <a:effectLst>
            <a:glow rad="63500">
              <a:schemeClr val="accent1">
                <a:satMod val="175000"/>
                <a:alpha val="25000"/>
              </a:schemeClr>
            </a:glow>
          </a:effectLst>
        </c:spPr>
      </c:pivotFmt>
      <c:pivotFmt>
        <c:idx val="25"/>
        <c:spPr>
          <a:noFill/>
          <a:ln w="9525" cap="flat" cmpd="sng" algn="ctr">
            <a:solidFill>
              <a:schemeClr val="accent1"/>
            </a:solidFill>
            <a:miter lim="800000"/>
          </a:ln>
          <a:effectLst>
            <a:glow rad="63500">
              <a:schemeClr val="accent1">
                <a:satMod val="175000"/>
                <a:alpha val="25000"/>
              </a:schemeClr>
            </a:glow>
          </a:effectLst>
        </c:spPr>
      </c:pivotFmt>
    </c:pivotFmts>
    <c:plotArea>
      <c:layout/>
      <c:pieChart>
        <c:varyColors val="1"/>
        <c:ser>
          <c:idx val="0"/>
          <c:order val="0"/>
          <c:tx>
            <c:strRef>
              <c:f>Sheet2!$B$3:$B$4</c:f>
              <c:strCache>
                <c:ptCount val="1"/>
                <c:pt idx="0">
                  <c:v>MED</c:v>
                </c:pt>
              </c:strCache>
            </c:strRef>
          </c:tx>
          <c:explosion val="44"/>
          <c:dPt>
            <c:idx val="0"/>
            <c:bubble3D val="0"/>
            <c:spPr>
              <a:noFill/>
              <a:ln w="9525" cap="flat" cmpd="sng" algn="ctr">
                <a:solidFill>
                  <a:schemeClr val="accent1"/>
                </a:solidFill>
                <a:miter lim="800000"/>
              </a:ln>
              <a:effectLst>
                <a:glow rad="63500">
                  <a:schemeClr val="accent1">
                    <a:satMod val="175000"/>
                    <a:alpha val="25000"/>
                  </a:schemeClr>
                </a:glow>
              </a:effectLst>
            </c:spPr>
            <c:extLst>
              <c:ext xmlns:c16="http://schemas.microsoft.com/office/drawing/2014/chart" uri="{C3380CC4-5D6E-409C-BE32-E72D297353CC}">
                <c16:uniqueId val="{00000001-5FB8-46EE-B85B-D6AB514026B5}"/>
              </c:ext>
            </c:extLst>
          </c:dPt>
          <c:dPt>
            <c:idx val="1"/>
            <c:bubble3D val="0"/>
            <c:spPr>
              <a:noFill/>
              <a:ln w="9525" cap="flat" cmpd="sng" algn="ctr">
                <a:solidFill>
                  <a:schemeClr val="accent3"/>
                </a:solidFill>
                <a:miter lim="800000"/>
              </a:ln>
              <a:effectLst>
                <a:glow rad="63500">
                  <a:schemeClr val="accent3">
                    <a:satMod val="175000"/>
                    <a:alpha val="25000"/>
                  </a:schemeClr>
                </a:glow>
              </a:effectLst>
            </c:spPr>
            <c:extLst>
              <c:ext xmlns:c16="http://schemas.microsoft.com/office/drawing/2014/chart" uri="{C3380CC4-5D6E-409C-BE32-E72D297353CC}">
                <c16:uniqueId val="{00000003-5FB8-46EE-B85B-D6AB514026B5}"/>
              </c:ext>
            </c:extLst>
          </c:dPt>
          <c:dPt>
            <c:idx val="2"/>
            <c:bubble3D val="0"/>
            <c:spPr>
              <a:noFill/>
              <a:ln w="9525" cap="flat" cmpd="sng" algn="ctr">
                <a:solidFill>
                  <a:schemeClr val="accent5"/>
                </a:solidFill>
                <a:miter lim="800000"/>
              </a:ln>
              <a:effectLst>
                <a:glow rad="63500">
                  <a:schemeClr val="accent5">
                    <a:satMod val="175000"/>
                    <a:alpha val="25000"/>
                  </a:schemeClr>
                </a:glow>
              </a:effectLst>
            </c:spPr>
            <c:extLst>
              <c:ext xmlns:c16="http://schemas.microsoft.com/office/drawing/2014/chart" uri="{C3380CC4-5D6E-409C-BE32-E72D297353CC}">
                <c16:uniqueId val="{00000005-5FB8-46EE-B85B-D6AB514026B5}"/>
              </c:ext>
            </c:extLst>
          </c:dPt>
          <c:dPt>
            <c:idx val="3"/>
            <c:bubble3D val="0"/>
            <c:spPr>
              <a:noFill/>
              <a:ln w="9525" cap="flat" cmpd="sng" algn="ctr">
                <a:solidFill>
                  <a:schemeClr val="accent1">
                    <a:lumMod val="60000"/>
                  </a:schemeClr>
                </a:solidFill>
                <a:miter lim="800000"/>
              </a:ln>
              <a:effectLst>
                <a:glow rad="63500">
                  <a:schemeClr val="accent1">
                    <a:lumMod val="60000"/>
                    <a:satMod val="175000"/>
                    <a:alpha val="25000"/>
                  </a:schemeClr>
                </a:glow>
              </a:effectLst>
            </c:spPr>
            <c:extLst>
              <c:ext xmlns:c16="http://schemas.microsoft.com/office/drawing/2014/chart" uri="{C3380CC4-5D6E-409C-BE32-E72D297353CC}">
                <c16:uniqueId val="{00000007-5FB8-46EE-B85B-D6AB514026B5}"/>
              </c:ext>
            </c:extLst>
          </c:dPt>
          <c:dPt>
            <c:idx val="4"/>
            <c:bubble3D val="0"/>
            <c:spPr>
              <a:noFill/>
              <a:ln w="9525" cap="flat" cmpd="sng" algn="ctr">
                <a:solidFill>
                  <a:schemeClr val="accent3">
                    <a:lumMod val="60000"/>
                  </a:schemeClr>
                </a:solidFill>
                <a:miter lim="800000"/>
              </a:ln>
              <a:effectLst>
                <a:glow rad="63500">
                  <a:schemeClr val="accent3">
                    <a:lumMod val="60000"/>
                    <a:satMod val="175000"/>
                    <a:alpha val="25000"/>
                  </a:schemeClr>
                </a:glow>
              </a:effectLst>
            </c:spPr>
            <c:extLst>
              <c:ext xmlns:c16="http://schemas.microsoft.com/office/drawing/2014/chart" uri="{C3380CC4-5D6E-409C-BE32-E72D297353CC}">
                <c16:uniqueId val="{00000009-5FB8-46EE-B85B-D6AB514026B5}"/>
              </c:ext>
            </c:extLst>
          </c:dPt>
          <c:dPt>
            <c:idx val="5"/>
            <c:bubble3D val="0"/>
            <c:spPr>
              <a:noFill/>
              <a:ln w="9525" cap="flat" cmpd="sng" algn="ctr">
                <a:solidFill>
                  <a:schemeClr val="accent5">
                    <a:lumMod val="60000"/>
                  </a:schemeClr>
                </a:solidFill>
                <a:miter lim="800000"/>
              </a:ln>
              <a:effectLst>
                <a:glow rad="63500">
                  <a:schemeClr val="accent5">
                    <a:lumMod val="60000"/>
                    <a:satMod val="175000"/>
                    <a:alpha val="25000"/>
                  </a:schemeClr>
                </a:glow>
              </a:effectLst>
            </c:spPr>
            <c:extLst>
              <c:ext xmlns:c16="http://schemas.microsoft.com/office/drawing/2014/chart" uri="{C3380CC4-5D6E-409C-BE32-E72D297353CC}">
                <c16:uniqueId val="{0000000B-5FB8-46EE-B85B-D6AB514026B5}"/>
              </c:ext>
            </c:extLst>
          </c:dPt>
          <c:dPt>
            <c:idx val="6"/>
            <c:bubble3D val="0"/>
            <c:spPr>
              <a:noFill/>
              <a:ln w="9525" cap="flat" cmpd="sng" algn="ctr">
                <a:solidFill>
                  <a:schemeClr val="accent1">
                    <a:lumMod val="80000"/>
                    <a:lumOff val="20000"/>
                  </a:schemeClr>
                </a:solidFill>
                <a:miter lim="800000"/>
              </a:ln>
              <a:effectLst>
                <a:glow rad="63500">
                  <a:schemeClr val="accent1">
                    <a:lumMod val="80000"/>
                    <a:lumOff val="20000"/>
                    <a:satMod val="175000"/>
                    <a:alpha val="25000"/>
                  </a:schemeClr>
                </a:glow>
              </a:effectLst>
            </c:spPr>
            <c:extLst>
              <c:ext xmlns:c16="http://schemas.microsoft.com/office/drawing/2014/chart" uri="{C3380CC4-5D6E-409C-BE32-E72D297353CC}">
                <c16:uniqueId val="{0000000D-5FB8-46EE-B85B-D6AB514026B5}"/>
              </c:ext>
            </c:extLst>
          </c:dPt>
          <c:dPt>
            <c:idx val="7"/>
            <c:bubble3D val="0"/>
            <c:spPr>
              <a:noFill/>
              <a:ln w="9525" cap="flat" cmpd="sng" algn="ctr">
                <a:solidFill>
                  <a:schemeClr val="accent3">
                    <a:lumMod val="80000"/>
                    <a:lumOff val="20000"/>
                  </a:schemeClr>
                </a:solidFill>
                <a:miter lim="800000"/>
              </a:ln>
              <a:effectLst>
                <a:glow rad="63500">
                  <a:schemeClr val="accent3">
                    <a:lumMod val="80000"/>
                    <a:lumOff val="20000"/>
                    <a:satMod val="175000"/>
                    <a:alpha val="25000"/>
                  </a:schemeClr>
                </a:glow>
              </a:effectLst>
            </c:spPr>
            <c:extLst>
              <c:ext xmlns:c16="http://schemas.microsoft.com/office/drawing/2014/chart" uri="{C3380CC4-5D6E-409C-BE32-E72D297353CC}">
                <c16:uniqueId val="{0000000F-5FB8-46EE-B85B-D6AB514026B5}"/>
              </c:ext>
            </c:extLst>
          </c:dPt>
          <c:dPt>
            <c:idx val="8"/>
            <c:bubble3D val="0"/>
            <c:spPr>
              <a:noFill/>
              <a:ln w="9525" cap="flat" cmpd="sng" algn="ctr">
                <a:solidFill>
                  <a:schemeClr val="accent5">
                    <a:lumMod val="80000"/>
                    <a:lumOff val="20000"/>
                  </a:schemeClr>
                </a:solidFill>
                <a:miter lim="800000"/>
              </a:ln>
              <a:effectLst>
                <a:glow rad="63500">
                  <a:schemeClr val="accent5">
                    <a:lumMod val="80000"/>
                    <a:lumOff val="20000"/>
                    <a:satMod val="175000"/>
                    <a:alpha val="25000"/>
                  </a:schemeClr>
                </a:glow>
              </a:effectLst>
            </c:spPr>
            <c:extLst>
              <c:ext xmlns:c16="http://schemas.microsoft.com/office/drawing/2014/chart" uri="{C3380CC4-5D6E-409C-BE32-E72D297353CC}">
                <c16:uniqueId val="{00000011-5FB8-46EE-B85B-D6AB514026B5}"/>
              </c:ext>
            </c:extLst>
          </c:dPt>
          <c:dPt>
            <c:idx val="9"/>
            <c:bubble3D val="0"/>
            <c:spPr>
              <a:noFill/>
              <a:ln w="9525" cap="flat" cmpd="sng" algn="ctr">
                <a:solidFill>
                  <a:schemeClr val="accent1">
                    <a:lumMod val="80000"/>
                  </a:schemeClr>
                </a:solidFill>
                <a:miter lim="800000"/>
              </a:ln>
              <a:effectLst>
                <a:glow rad="63500">
                  <a:schemeClr val="accent1">
                    <a:lumMod val="80000"/>
                    <a:satMod val="175000"/>
                    <a:alpha val="25000"/>
                  </a:schemeClr>
                </a:glow>
              </a:effectLst>
            </c:spPr>
            <c:extLst>
              <c:ext xmlns:c16="http://schemas.microsoft.com/office/drawing/2014/chart" uri="{C3380CC4-5D6E-409C-BE32-E72D297353CC}">
                <c16:uniqueId val="{00000013-5FB8-46EE-B85B-D6AB514026B5}"/>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a:solidFill>
                    <a:schemeClr val="lt1">
                      <a:lumMod val="50000"/>
                    </a:schemeClr>
                  </a:solidFill>
                  <a:round/>
                </a:ln>
                <a:effectLst/>
              </c:spPr>
            </c:leaderLines>
            <c:extLst>
              <c:ext xmlns:c15="http://schemas.microsoft.com/office/drawing/2012/chart" uri="{CE6537A1-D6FC-4f65-9D91-7224C49458BB}"/>
            </c:extLst>
          </c:dLbls>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14</c:v>
                </c:pt>
                <c:pt idx="1">
                  <c:v>9</c:v>
                </c:pt>
                <c:pt idx="2">
                  <c:v>12</c:v>
                </c:pt>
                <c:pt idx="3">
                  <c:v>11</c:v>
                </c:pt>
                <c:pt idx="4">
                  <c:v>15</c:v>
                </c:pt>
                <c:pt idx="5">
                  <c:v>15</c:v>
                </c:pt>
                <c:pt idx="6">
                  <c:v>11</c:v>
                </c:pt>
                <c:pt idx="7">
                  <c:v>11</c:v>
                </c:pt>
                <c:pt idx="8">
                  <c:v>9</c:v>
                </c:pt>
                <c:pt idx="9">
                  <c:v>15</c:v>
                </c:pt>
              </c:numCache>
            </c:numRef>
          </c:val>
          <c:extLst>
            <c:ext xmlns:c16="http://schemas.microsoft.com/office/drawing/2014/chart" uri="{C3380CC4-5D6E-409C-BE32-E72D297353CC}">
              <c16:uniqueId val="{00000014-5FB8-46EE-B85B-D6AB514026B5}"/>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US" sz="2400" dirty="0" err="1"/>
              <a:t>aswathi</a:t>
            </a:r>
            <a:r>
              <a:rPr lang="en-US" sz="2400" dirty="0"/>
              <a:t> s</a:t>
            </a:r>
          </a:p>
          <a:p>
            <a:r>
              <a:rPr lang="en-US" sz="2400" dirty="0"/>
              <a:t>REGISTER NO</a:t>
            </a:r>
            <a:r>
              <a:rPr lang="en-US" sz="2400"/>
              <a:t>: 312208453 (asunm1330312208453)</a:t>
            </a:r>
            <a:endParaRPr lang="en-US" sz="2400" dirty="0"/>
          </a:p>
          <a:p>
            <a:r>
              <a:rPr lang="en-US" sz="2400" dirty="0"/>
              <a:t>DEPARTMENT: BCOM(General)</a:t>
            </a:r>
          </a:p>
          <a:p>
            <a:r>
              <a:rPr lang="en-US" sz="2400" dirty="0"/>
              <a:t>COLLEGE: </a:t>
            </a:r>
            <a:r>
              <a:rPr lang="en-US" sz="2400" dirty="0" err="1"/>
              <a:t>chellammal</a:t>
            </a:r>
            <a:r>
              <a:rPr lang="en-US" sz="2400" dirty="0"/>
              <a:t> </a:t>
            </a:r>
            <a:r>
              <a:rPr lang="en-US" sz="2400" dirty="0" err="1"/>
              <a:t>womens</a:t>
            </a:r>
            <a:r>
              <a:rPr lang="en-US" sz="2400" dirty="0"/>
              <a:t> </a:t>
            </a:r>
            <a:r>
              <a:rPr lang="en-US" sz="2400" dirty="0" err="1"/>
              <a:t>college,Guindy,chennai</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533399" y="268938"/>
            <a:ext cx="10743819" cy="5350824"/>
          </a:xfrm>
          <a:prstGeom prst="rect">
            <a:avLst/>
          </a:prstGeom>
        </p:spPr>
        <p:txBody>
          <a:bodyPr vert="horz" wrap="square" lIns="0" tIns="13335" rIns="0" bIns="0" rtlCol="0">
            <a:spAutoFit/>
          </a:bodyPr>
          <a:lstStyle/>
          <a:p>
            <a:pPr marL="12700">
              <a:lnSpc>
                <a:spcPct val="100000"/>
              </a:lnSpc>
              <a:spcBef>
                <a:spcPts val="105"/>
              </a:spcBef>
            </a:pPr>
            <a:r>
              <a:rPr sz="2400" b="1" spc="15" dirty="0">
                <a:solidFill>
                  <a:srgbClr val="FF0000"/>
                </a:solidFill>
                <a:latin typeface="Trebuchet MS"/>
                <a:cs typeface="Trebuchet MS"/>
              </a:rPr>
              <a:t>M</a:t>
            </a:r>
            <a:r>
              <a:rPr sz="2400" b="1" dirty="0">
                <a:solidFill>
                  <a:srgbClr val="FF0000"/>
                </a:solidFill>
                <a:latin typeface="Trebuchet MS"/>
                <a:cs typeface="Trebuchet MS"/>
              </a:rPr>
              <a:t>O</a:t>
            </a:r>
            <a:r>
              <a:rPr sz="2400" b="1" spc="-15" dirty="0">
                <a:solidFill>
                  <a:srgbClr val="FF0000"/>
                </a:solidFill>
                <a:latin typeface="Trebuchet MS"/>
                <a:cs typeface="Trebuchet MS"/>
              </a:rPr>
              <a:t>D</a:t>
            </a:r>
            <a:r>
              <a:rPr sz="2400" b="1" spc="-35" dirty="0">
                <a:solidFill>
                  <a:srgbClr val="FF0000"/>
                </a:solidFill>
                <a:latin typeface="Trebuchet MS"/>
                <a:cs typeface="Trebuchet MS"/>
              </a:rPr>
              <a:t>E</a:t>
            </a:r>
            <a:r>
              <a:rPr sz="2400" b="1" spc="-30" dirty="0">
                <a:solidFill>
                  <a:srgbClr val="FF0000"/>
                </a:solidFill>
                <a:latin typeface="Trebuchet MS"/>
                <a:cs typeface="Trebuchet MS"/>
              </a:rPr>
              <a:t>LL</a:t>
            </a:r>
            <a:r>
              <a:rPr sz="2400" b="1" spc="-5" dirty="0">
                <a:solidFill>
                  <a:srgbClr val="FF0000"/>
                </a:solidFill>
                <a:latin typeface="Trebuchet MS"/>
                <a:cs typeface="Trebuchet MS"/>
              </a:rPr>
              <a:t>I</a:t>
            </a:r>
            <a:r>
              <a:rPr sz="2400" b="1" spc="30" dirty="0">
                <a:solidFill>
                  <a:srgbClr val="FF0000"/>
                </a:solidFill>
                <a:latin typeface="Trebuchet MS"/>
                <a:cs typeface="Trebuchet MS"/>
              </a:rPr>
              <a:t>N</a:t>
            </a:r>
            <a:r>
              <a:rPr sz="2400" b="1" spc="5" dirty="0">
                <a:solidFill>
                  <a:srgbClr val="FF0000"/>
                </a:solidFill>
                <a:latin typeface="Trebuchet MS"/>
                <a:cs typeface="Trebuchet MS"/>
              </a:rPr>
              <a:t>G</a:t>
            </a:r>
            <a:endParaRPr lang="en-US" sz="2400" b="1" spc="5" dirty="0">
              <a:solidFill>
                <a:srgbClr val="FF0000"/>
              </a:solidFill>
              <a:latin typeface="Trebuchet MS"/>
              <a:cs typeface="Trebuchet MS"/>
            </a:endParaRPr>
          </a:p>
          <a:p>
            <a:pPr marL="12700">
              <a:lnSpc>
                <a:spcPct val="100000"/>
              </a:lnSpc>
              <a:spcBef>
                <a:spcPts val="105"/>
              </a:spcBef>
            </a:pPr>
            <a:endParaRPr lang="en-IN" sz="2400" b="1" spc="5" dirty="0">
              <a:latin typeface="Trebuchet MS"/>
              <a:cs typeface="Trebuchet MS"/>
            </a:endParaRPr>
          </a:p>
          <a:p>
            <a:pPr marL="12700">
              <a:lnSpc>
                <a:spcPct val="100000"/>
              </a:lnSpc>
              <a:spcBef>
                <a:spcPts val="105"/>
              </a:spcBef>
            </a:pPr>
            <a:endParaRPr lang="en-US" sz="2400" b="1" spc="5" dirty="0">
              <a:latin typeface="Trebuchet MS"/>
              <a:cs typeface="Trebuchet MS"/>
            </a:endParaRPr>
          </a:p>
          <a:p>
            <a:pPr marL="12700">
              <a:lnSpc>
                <a:spcPct val="100000"/>
              </a:lnSpc>
              <a:spcBef>
                <a:spcPts val="105"/>
              </a:spcBef>
            </a:pPr>
            <a:r>
              <a:rPr lang="en-IN" sz="2400" b="1" spc="5" dirty="0">
                <a:latin typeface="Trebuchet MS"/>
                <a:cs typeface="Trebuchet MS"/>
              </a:rPr>
              <a:t>Data collected from employee dataset in naan </a:t>
            </a:r>
            <a:r>
              <a:rPr lang="en-IN" sz="2400" b="1" spc="5" dirty="0" err="1">
                <a:latin typeface="Trebuchet MS"/>
                <a:cs typeface="Trebuchet MS"/>
              </a:rPr>
              <a:t>mudhalvan</a:t>
            </a:r>
            <a:r>
              <a:rPr lang="en-IN" sz="2400" b="1" spc="5" dirty="0">
                <a:latin typeface="Trebuchet MS"/>
                <a:cs typeface="Trebuchet MS"/>
              </a:rPr>
              <a:t> portal</a:t>
            </a:r>
          </a:p>
          <a:p>
            <a:pPr marL="12700">
              <a:lnSpc>
                <a:spcPct val="100000"/>
              </a:lnSpc>
              <a:spcBef>
                <a:spcPts val="105"/>
              </a:spcBef>
            </a:pPr>
            <a:r>
              <a:rPr lang="en-IN" sz="2400" b="1" spc="5" dirty="0">
                <a:latin typeface="Trebuchet MS"/>
                <a:cs typeface="Trebuchet MS"/>
              </a:rPr>
              <a:t>and convert the data set into excel</a:t>
            </a:r>
          </a:p>
          <a:p>
            <a:pPr marL="12700">
              <a:lnSpc>
                <a:spcPct val="100000"/>
              </a:lnSpc>
              <a:spcBef>
                <a:spcPts val="105"/>
              </a:spcBef>
            </a:pPr>
            <a:r>
              <a:rPr lang="en-IN" sz="2400" b="1" spc="5" dirty="0">
                <a:latin typeface="Trebuchet MS"/>
                <a:cs typeface="Trebuchet MS"/>
              </a:rPr>
              <a:t>Then features are selected with more option like formula in excel</a:t>
            </a:r>
          </a:p>
          <a:p>
            <a:pPr marL="12700">
              <a:lnSpc>
                <a:spcPct val="100000"/>
              </a:lnSpc>
              <a:spcBef>
                <a:spcPts val="105"/>
              </a:spcBef>
            </a:pPr>
            <a:r>
              <a:rPr lang="en-IN" sz="2400" b="1" spc="5" dirty="0">
                <a:latin typeface="Trebuchet MS"/>
                <a:cs typeface="Trebuchet MS"/>
              </a:rPr>
              <a:t>    *formula for performance</a:t>
            </a:r>
          </a:p>
          <a:p>
            <a:pPr marL="12700">
              <a:lnSpc>
                <a:spcPct val="100000"/>
              </a:lnSpc>
              <a:spcBef>
                <a:spcPts val="105"/>
              </a:spcBef>
            </a:pPr>
            <a:r>
              <a:rPr lang="en-IN" sz="2400" b="1" spc="5" dirty="0">
                <a:latin typeface="Trebuchet MS"/>
                <a:cs typeface="Trebuchet MS"/>
              </a:rPr>
              <a:t>    *pivot table for summary</a:t>
            </a:r>
          </a:p>
          <a:p>
            <a:pPr marL="12700">
              <a:lnSpc>
                <a:spcPct val="100000"/>
              </a:lnSpc>
              <a:spcBef>
                <a:spcPts val="105"/>
              </a:spcBef>
            </a:pPr>
            <a:r>
              <a:rPr lang="en-IN" sz="2400" b="1" spc="5" dirty="0">
                <a:latin typeface="Trebuchet MS"/>
                <a:cs typeface="Trebuchet MS"/>
              </a:rPr>
              <a:t>    *filter to remove blanks </a:t>
            </a:r>
          </a:p>
          <a:p>
            <a:pPr marL="12700">
              <a:lnSpc>
                <a:spcPct val="100000"/>
              </a:lnSpc>
              <a:spcBef>
                <a:spcPts val="105"/>
              </a:spcBef>
            </a:pPr>
            <a:r>
              <a:rPr lang="en-IN" sz="2400" b="1" spc="5" dirty="0">
                <a:latin typeface="Trebuchet MS"/>
                <a:cs typeface="Trebuchet MS"/>
              </a:rPr>
              <a:t>    *charts to data visualizations</a:t>
            </a:r>
          </a:p>
          <a:p>
            <a:pPr marL="12700">
              <a:lnSpc>
                <a:spcPct val="100000"/>
              </a:lnSpc>
              <a:spcBef>
                <a:spcPts val="105"/>
              </a:spcBef>
            </a:pPr>
            <a:r>
              <a:rPr lang="en-IN" sz="2400" b="1" spc="5" dirty="0">
                <a:latin typeface="Trebuchet MS"/>
                <a:cs typeface="Trebuchet MS"/>
              </a:rPr>
              <a:t>    *conditional formulating</a:t>
            </a:r>
          </a:p>
          <a:p>
            <a:pPr marL="12700">
              <a:lnSpc>
                <a:spcPct val="100000"/>
              </a:lnSpc>
              <a:spcBef>
                <a:spcPts val="105"/>
              </a:spcBef>
            </a:pPr>
            <a:r>
              <a:rPr lang="en-IN" sz="2400" b="1" spc="5" dirty="0">
                <a:latin typeface="Trebuchet MS"/>
                <a:cs typeface="Trebuchet MS"/>
              </a:rPr>
              <a:t>      Slicer to filter the performance type</a:t>
            </a:r>
          </a:p>
          <a:p>
            <a:pPr marL="12700">
              <a:lnSpc>
                <a:spcPct val="100000"/>
              </a:lnSpc>
              <a:spcBef>
                <a:spcPts val="105"/>
              </a:spcBef>
            </a:pPr>
            <a:r>
              <a:rPr lang="en-IN" sz="2400" b="1" spc="5" dirty="0">
                <a:latin typeface="Trebuchet MS"/>
                <a:cs typeface="Trebuchet MS"/>
              </a:rPr>
              <a:t>    *detect the gender for the employee by using filter</a:t>
            </a:r>
          </a:p>
          <a:p>
            <a:pPr marL="12700">
              <a:lnSpc>
                <a:spcPct val="100000"/>
              </a:lnSpc>
              <a:spcBef>
                <a:spcPts val="105"/>
              </a:spcBef>
            </a:pPr>
            <a:r>
              <a:rPr lang="en-IN" sz="2400" b="1" spc="5" dirty="0">
                <a:latin typeface="Trebuchet MS"/>
                <a:cs typeface="Trebuchet MS"/>
              </a:rPr>
              <a:t>   </a:t>
            </a: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C3A02C11-625F-53DF-4242-7450063E9C24}"/>
              </a:ext>
            </a:extLst>
          </p:cNvPr>
          <p:cNvGraphicFramePr>
            <a:graphicFrameLocks/>
          </p:cNvGraphicFramePr>
          <p:nvPr>
            <p:extLst>
              <p:ext uri="{D42A27DB-BD31-4B8C-83A1-F6EECF244321}">
                <p14:modId xmlns:p14="http://schemas.microsoft.com/office/powerpoint/2010/main" val="4213534765"/>
              </p:ext>
            </p:extLst>
          </p:nvPr>
        </p:nvGraphicFramePr>
        <p:xfrm>
          <a:off x="755333" y="1553845"/>
          <a:ext cx="7245668" cy="301815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E19FC-8631-FA64-895D-1DC121E3DB6C}"/>
              </a:ext>
            </a:extLst>
          </p:cNvPr>
          <p:cNvSpPr>
            <a:spLocks noGrp="1"/>
          </p:cNvSpPr>
          <p:nvPr>
            <p:ph type="title"/>
          </p:nvPr>
        </p:nvSpPr>
        <p:spPr>
          <a:xfrm>
            <a:off x="755332" y="385444"/>
            <a:ext cx="10681335" cy="1107996"/>
          </a:xfrm>
        </p:spPr>
        <p:txBody>
          <a:bodyPr/>
          <a:lstStyle/>
          <a:p>
            <a:r>
              <a:rPr lang="en-US" dirty="0"/>
              <a:t>RESULT</a:t>
            </a:r>
            <a:br>
              <a:rPr lang="en-US" dirty="0"/>
            </a:br>
            <a:r>
              <a:rPr lang="en-US" sz="2400" dirty="0"/>
              <a:t>only high performance level</a:t>
            </a:r>
            <a:endParaRPr lang="en-IN" dirty="0"/>
          </a:p>
        </p:txBody>
      </p:sp>
      <p:graphicFrame>
        <p:nvGraphicFramePr>
          <p:cNvPr id="3" name="Chart 2">
            <a:extLst>
              <a:ext uri="{FF2B5EF4-FFF2-40B4-BE49-F238E27FC236}">
                <a16:creationId xmlns:a16="http://schemas.microsoft.com/office/drawing/2014/main" id="{C3A02C11-625F-53DF-4242-7450063E9C24}"/>
              </a:ext>
            </a:extLst>
          </p:cNvPr>
          <p:cNvGraphicFramePr>
            <a:graphicFrameLocks/>
          </p:cNvGraphicFramePr>
          <p:nvPr>
            <p:extLst>
              <p:ext uri="{D42A27DB-BD31-4B8C-83A1-F6EECF244321}">
                <p14:modId xmlns:p14="http://schemas.microsoft.com/office/powerpoint/2010/main" val="2017905705"/>
              </p:ext>
            </p:extLst>
          </p:nvPr>
        </p:nvGraphicFramePr>
        <p:xfrm>
          <a:off x="2057400" y="2209800"/>
          <a:ext cx="6553200" cy="3886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38313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B40A0-56D3-B274-A8FD-FBD1E11A1C70}"/>
              </a:ext>
            </a:extLst>
          </p:cNvPr>
          <p:cNvSpPr>
            <a:spLocks noGrp="1"/>
          </p:cNvSpPr>
          <p:nvPr>
            <p:ph type="ctrTitle"/>
          </p:nvPr>
        </p:nvSpPr>
        <p:spPr>
          <a:xfrm>
            <a:off x="1600200" y="914400"/>
            <a:ext cx="5800851" cy="984885"/>
          </a:xfrm>
        </p:spPr>
        <p:txBody>
          <a:bodyPr/>
          <a:lstStyle/>
          <a:p>
            <a:r>
              <a:rPr lang="en-US" dirty="0"/>
              <a:t>Med level performance of </a:t>
            </a:r>
            <a:r>
              <a:rPr lang="en-US" dirty="0" err="1"/>
              <a:t>Empolyee</a:t>
            </a:r>
            <a:endParaRPr lang="en-IN" dirty="0"/>
          </a:p>
        </p:txBody>
      </p:sp>
      <p:sp>
        <p:nvSpPr>
          <p:cNvPr id="3" name="Subtitle 2">
            <a:extLst>
              <a:ext uri="{FF2B5EF4-FFF2-40B4-BE49-F238E27FC236}">
                <a16:creationId xmlns:a16="http://schemas.microsoft.com/office/drawing/2014/main" id="{AB97E236-7570-034C-12E7-A037E113E8BF}"/>
              </a:ext>
            </a:extLst>
          </p:cNvPr>
          <p:cNvSpPr>
            <a:spLocks noGrp="1"/>
          </p:cNvSpPr>
          <p:nvPr>
            <p:ph type="subTitle" idx="4"/>
          </p:nvPr>
        </p:nvSpPr>
        <p:spPr>
          <a:xfrm>
            <a:off x="1828800" y="3840480"/>
            <a:ext cx="8534400" cy="553998"/>
          </a:xfrm>
        </p:spPr>
        <p:txBody>
          <a:bodyPr/>
          <a:lstStyle/>
          <a:p>
            <a:r>
              <a:rPr lang="en-US" dirty="0"/>
              <a:t>Nb</a:t>
            </a:r>
          </a:p>
          <a:p>
            <a:endParaRPr lang="en-IN" dirty="0"/>
          </a:p>
        </p:txBody>
      </p:sp>
      <p:graphicFrame>
        <p:nvGraphicFramePr>
          <p:cNvPr id="4" name="Chart 3">
            <a:extLst>
              <a:ext uri="{FF2B5EF4-FFF2-40B4-BE49-F238E27FC236}">
                <a16:creationId xmlns:a16="http://schemas.microsoft.com/office/drawing/2014/main" id="{C3A02C11-625F-53DF-4242-7450063E9C24}"/>
              </a:ext>
            </a:extLst>
          </p:cNvPr>
          <p:cNvGraphicFramePr>
            <a:graphicFrameLocks/>
          </p:cNvGraphicFramePr>
          <p:nvPr>
            <p:extLst>
              <p:ext uri="{D42A27DB-BD31-4B8C-83A1-F6EECF244321}">
                <p14:modId xmlns:p14="http://schemas.microsoft.com/office/powerpoint/2010/main" val="3468880033"/>
              </p:ext>
            </p:extLst>
          </p:nvPr>
        </p:nvGraphicFramePr>
        <p:xfrm>
          <a:off x="1219200" y="2468880"/>
          <a:ext cx="8848851"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5791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idx="4294967295"/>
          </p:nvPr>
        </p:nvSpPr>
        <p:spPr>
          <a:xfrm>
            <a:off x="0" y="457200"/>
            <a:ext cx="10680700" cy="2954655"/>
          </a:xfrm>
        </p:spPr>
        <p:txBody>
          <a:bodyPr/>
          <a:lstStyle/>
          <a:p>
            <a:r>
              <a:rPr lang="en-US" dirty="0">
                <a:latin typeface="Times New Roman" panose="02020603050405020304" pitchFamily="18" charset="0"/>
                <a:cs typeface="Times New Roman" panose="02020603050405020304" pitchFamily="18" charset="0"/>
              </a:rPr>
              <a:t>  Conclusion</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88FE2C7-6B6F-8590-FBB6-7FFCF8B2C88E}"/>
              </a:ext>
            </a:extLst>
          </p:cNvPr>
          <p:cNvSpPr txBox="1"/>
          <p:nvPr/>
        </p:nvSpPr>
        <p:spPr>
          <a:xfrm>
            <a:off x="914400" y="1934527"/>
            <a:ext cx="8222875" cy="3108543"/>
          </a:xfrm>
          <a:prstGeom prst="rect">
            <a:avLst/>
          </a:prstGeom>
          <a:noFill/>
        </p:spPr>
        <p:txBody>
          <a:bodyPr wrap="square">
            <a:spAutoFit/>
          </a:bodyPr>
          <a:lstStyle/>
          <a:p>
            <a:r>
              <a:rPr lang="en-IN" sz="2800" dirty="0"/>
              <a:t>The employee performance analysis using Excel enables HR and managers to gain clear insights into productivity and areas for improvement. This data-driven approach supports informed decision-making and aligns performance with organizational goals. Ultimately, it fosters continuous improvement and contributes to overall success.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91900" y="1522550"/>
            <a:ext cx="6176327" cy="3217547"/>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2800" spc="-20" dirty="0">
                <a:solidFill>
                  <a:srgbClr val="00B0F0"/>
                </a:solidFill>
              </a:rPr>
              <a:t>P</a:t>
            </a:r>
            <a:r>
              <a:rPr sz="2800" spc="15" dirty="0">
                <a:solidFill>
                  <a:srgbClr val="00B0F0"/>
                </a:solidFill>
              </a:rPr>
              <a:t>ROB</a:t>
            </a:r>
            <a:r>
              <a:rPr sz="2800" spc="55" dirty="0">
                <a:solidFill>
                  <a:srgbClr val="00B0F0"/>
                </a:solidFill>
              </a:rPr>
              <a:t>L</a:t>
            </a:r>
            <a:r>
              <a:rPr sz="2800" spc="-20" dirty="0">
                <a:solidFill>
                  <a:srgbClr val="00B0F0"/>
                </a:solidFill>
              </a:rPr>
              <a:t>E</a:t>
            </a:r>
            <a:r>
              <a:rPr lang="en-US" sz="2800" spc="20" dirty="0">
                <a:solidFill>
                  <a:srgbClr val="00B0F0"/>
                </a:solidFill>
              </a:rPr>
              <a:t>M   </a:t>
            </a:r>
            <a:r>
              <a:rPr sz="2800" spc="10" dirty="0">
                <a:solidFill>
                  <a:srgbClr val="00B0F0"/>
                </a:solidFill>
              </a:rPr>
              <a:t>S</a:t>
            </a:r>
            <a:r>
              <a:rPr sz="2800" spc="-370" dirty="0">
                <a:solidFill>
                  <a:srgbClr val="00B0F0"/>
                </a:solidFill>
              </a:rPr>
              <a:t>T</a:t>
            </a:r>
            <a:r>
              <a:rPr sz="2800" spc="-375" dirty="0">
                <a:solidFill>
                  <a:srgbClr val="00B0F0"/>
                </a:solidFill>
              </a:rPr>
              <a:t>A</a:t>
            </a:r>
            <a:r>
              <a:rPr sz="2800" spc="15" dirty="0">
                <a:solidFill>
                  <a:srgbClr val="00B0F0"/>
                </a:solidFill>
              </a:rPr>
              <a:t>T</a:t>
            </a:r>
            <a:r>
              <a:rPr sz="2800" spc="-10" dirty="0">
                <a:solidFill>
                  <a:srgbClr val="00B0F0"/>
                </a:solidFill>
              </a:rPr>
              <a:t>E</a:t>
            </a:r>
            <a:r>
              <a:rPr sz="2800" spc="-20" dirty="0">
                <a:solidFill>
                  <a:srgbClr val="00B0F0"/>
                </a:solidFill>
              </a:rPr>
              <a:t>ME</a:t>
            </a:r>
            <a:r>
              <a:rPr sz="2800" spc="10" dirty="0">
                <a:solidFill>
                  <a:srgbClr val="00B0F0"/>
                </a:solidFill>
              </a:rPr>
              <a:t>NT</a:t>
            </a:r>
            <a:br>
              <a:rPr lang="en-US" sz="1800" spc="10" dirty="0"/>
            </a:br>
            <a:br>
              <a:rPr lang="en-US" sz="1800" spc="10" dirty="0"/>
            </a:br>
            <a:br>
              <a:rPr lang="en-US" sz="1800" spc="10" dirty="0"/>
            </a:br>
            <a:r>
              <a:rPr lang="en-US" sz="1800" spc="10" dirty="0"/>
              <a:t>Develop an Excel-based tool for analyzing employee performance data, enabling HR to identify trends, compare departmental performance, and highlight top and low performers. The tool will aggregate, visualize, and interpret data from semi-annual evaluations to support data-driven decisions. The goal is to enhance employee development and resource allocation.</a:t>
            </a:r>
            <a:br>
              <a:rPr lang="en-IN" sz="1800" spc="10" dirty="0"/>
            </a:br>
            <a:endParaRPr sz="18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920958" y="1294268"/>
            <a:ext cx="6966210" cy="3340658"/>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2400" spc="5" dirty="0">
                <a:solidFill>
                  <a:srgbClr val="7030A0"/>
                </a:solidFill>
              </a:rPr>
              <a:t>PROJEC</a:t>
            </a:r>
            <a:r>
              <a:rPr lang="en-US" sz="2400" spc="5" dirty="0">
                <a:solidFill>
                  <a:srgbClr val="7030A0"/>
                </a:solidFill>
              </a:rPr>
              <a:t>T </a:t>
            </a:r>
            <a:r>
              <a:rPr sz="2400" spc="-20" dirty="0">
                <a:solidFill>
                  <a:srgbClr val="7030A0"/>
                </a:solidFill>
              </a:rPr>
              <a:t>OVERVIEW</a:t>
            </a:r>
            <a:br>
              <a:rPr lang="en-US" sz="2400" spc="-20" dirty="0"/>
            </a:br>
            <a:br>
              <a:rPr lang="en-IN" sz="2400" spc="-20" dirty="0"/>
            </a:br>
            <a:br>
              <a:rPr lang="en-IN" sz="2400" spc="-20" dirty="0"/>
            </a:br>
            <a:r>
              <a:rPr lang="en-US" sz="2400" spc="-20" dirty="0"/>
              <a:t>The project focuses on developing an Excel tool to analyze and visualize employee performance data, enabling HR to make informed decisions on employee development and resource allocation. It will aggregate, compare, and highlight key performance trends and metrics.</a:t>
            </a:r>
            <a:endParaRPr sz="24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itle 8">
            <a:extLst>
              <a:ext uri="{FF2B5EF4-FFF2-40B4-BE49-F238E27FC236}">
                <a16:creationId xmlns:a16="http://schemas.microsoft.com/office/drawing/2014/main" id="{7139BF5A-1EE6-133F-2C9E-90DCB1F6BCD3}"/>
              </a:ext>
            </a:extLst>
          </p:cNvPr>
          <p:cNvSpPr>
            <a:spLocks noGrp="1"/>
          </p:cNvSpPr>
          <p:nvPr>
            <p:ph type="title"/>
          </p:nvPr>
        </p:nvSpPr>
        <p:spPr>
          <a:xfrm>
            <a:off x="723900" y="1695450"/>
            <a:ext cx="5972175" cy="2462213"/>
          </a:xfrm>
        </p:spPr>
        <p:txBody>
          <a:bodyPr/>
          <a:lstStyle/>
          <a:p>
            <a:r>
              <a:rPr lang="en-US" sz="2000" dirty="0">
                <a:solidFill>
                  <a:schemeClr val="accent6"/>
                </a:solidFill>
              </a:rPr>
              <a:t>WHO ARE THE END USERS?</a:t>
            </a:r>
            <a:br>
              <a:rPr lang="en-US" sz="2000" dirty="0">
                <a:solidFill>
                  <a:schemeClr val="accent6"/>
                </a:solidFill>
              </a:rPr>
            </a:br>
            <a:br>
              <a:rPr lang="en-US" sz="2000" dirty="0">
                <a:solidFill>
                  <a:schemeClr val="accent6"/>
                </a:solidFill>
              </a:rPr>
            </a:br>
            <a:br>
              <a:rPr lang="en-US" sz="2000" dirty="0"/>
            </a:br>
            <a:r>
              <a:rPr lang="en-US" sz="2000" dirty="0"/>
              <a:t>                The end users for employee performance analysis with Excel are typically HR professionals, managers, and team leaders who use the data to assess and improve employee performance.   </a:t>
            </a:r>
            <a:endParaRPr lang="en-IN"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676275" y="781050"/>
            <a:ext cx="9763125" cy="5553443"/>
          </a:xfrm>
          <a:prstGeom prst="rect">
            <a:avLst/>
          </a:prstGeom>
        </p:spPr>
        <p:txBody>
          <a:bodyPr vert="horz" wrap="square" lIns="0" tIns="13335" rIns="0" bIns="0" rtlCol="0">
            <a:spAutoFit/>
          </a:bodyPr>
          <a:lstStyle/>
          <a:p>
            <a:pPr marL="12700">
              <a:lnSpc>
                <a:spcPct val="100000"/>
              </a:lnSpc>
              <a:spcBef>
                <a:spcPts val="105"/>
              </a:spcBef>
            </a:pPr>
            <a:r>
              <a:rPr sz="3600" spc="10" dirty="0">
                <a:solidFill>
                  <a:srgbClr val="002060"/>
                </a:solidFill>
              </a:rPr>
              <a:t>O</a:t>
            </a:r>
            <a:r>
              <a:rPr sz="3600" spc="25" dirty="0">
                <a:solidFill>
                  <a:srgbClr val="002060"/>
                </a:solidFill>
              </a:rPr>
              <a:t>U</a:t>
            </a:r>
            <a:r>
              <a:rPr sz="3600" dirty="0">
                <a:solidFill>
                  <a:srgbClr val="002060"/>
                </a:solidFill>
              </a:rPr>
              <a:t>R</a:t>
            </a:r>
            <a:r>
              <a:rPr sz="3600" spc="5" dirty="0">
                <a:solidFill>
                  <a:srgbClr val="002060"/>
                </a:solidFill>
              </a:rPr>
              <a:t> </a:t>
            </a:r>
            <a:r>
              <a:rPr sz="3600" spc="25" dirty="0">
                <a:solidFill>
                  <a:srgbClr val="002060"/>
                </a:solidFill>
              </a:rPr>
              <a:t>S</a:t>
            </a:r>
            <a:r>
              <a:rPr sz="3600" spc="10" dirty="0">
                <a:solidFill>
                  <a:srgbClr val="002060"/>
                </a:solidFill>
              </a:rPr>
              <a:t>O</a:t>
            </a:r>
            <a:r>
              <a:rPr sz="3600" spc="25" dirty="0">
                <a:solidFill>
                  <a:srgbClr val="002060"/>
                </a:solidFill>
              </a:rPr>
              <a:t>LU</a:t>
            </a:r>
            <a:r>
              <a:rPr sz="3600" spc="-35" dirty="0">
                <a:solidFill>
                  <a:srgbClr val="002060"/>
                </a:solidFill>
              </a:rPr>
              <a:t>T</a:t>
            </a:r>
            <a:r>
              <a:rPr sz="3600" spc="-30" dirty="0">
                <a:solidFill>
                  <a:srgbClr val="002060"/>
                </a:solidFill>
              </a:rPr>
              <a:t>I</a:t>
            </a:r>
            <a:r>
              <a:rPr sz="3600" spc="10" dirty="0">
                <a:solidFill>
                  <a:srgbClr val="002060"/>
                </a:solidFill>
              </a:rPr>
              <a:t>O</a:t>
            </a:r>
            <a:r>
              <a:rPr sz="3600" dirty="0">
                <a:solidFill>
                  <a:srgbClr val="002060"/>
                </a:solidFill>
              </a:rPr>
              <a:t>N</a:t>
            </a:r>
            <a:r>
              <a:rPr sz="3600" spc="-345" dirty="0">
                <a:solidFill>
                  <a:srgbClr val="002060"/>
                </a:solidFill>
              </a:rPr>
              <a:t> </a:t>
            </a:r>
            <a:r>
              <a:rPr sz="3600" spc="-35" dirty="0">
                <a:solidFill>
                  <a:srgbClr val="002060"/>
                </a:solidFill>
              </a:rPr>
              <a:t>A</a:t>
            </a:r>
            <a:r>
              <a:rPr sz="3600" spc="-5" dirty="0">
                <a:solidFill>
                  <a:srgbClr val="002060"/>
                </a:solidFill>
              </a:rPr>
              <a:t>N</a:t>
            </a:r>
            <a:r>
              <a:rPr sz="3600" dirty="0">
                <a:solidFill>
                  <a:srgbClr val="002060"/>
                </a:solidFill>
              </a:rPr>
              <a:t>D</a:t>
            </a:r>
            <a:r>
              <a:rPr sz="3600" spc="35" dirty="0">
                <a:solidFill>
                  <a:srgbClr val="002060"/>
                </a:solidFill>
              </a:rPr>
              <a:t> </a:t>
            </a:r>
            <a:r>
              <a:rPr sz="3600" spc="-30" dirty="0">
                <a:solidFill>
                  <a:srgbClr val="002060"/>
                </a:solidFill>
              </a:rPr>
              <a:t>I</a:t>
            </a:r>
            <a:r>
              <a:rPr sz="3600" spc="-35" dirty="0">
                <a:solidFill>
                  <a:srgbClr val="002060"/>
                </a:solidFill>
              </a:rPr>
              <a:t>T</a:t>
            </a:r>
            <a:r>
              <a:rPr sz="3600" dirty="0">
                <a:solidFill>
                  <a:srgbClr val="002060"/>
                </a:solidFill>
              </a:rPr>
              <a:t>S</a:t>
            </a:r>
            <a:r>
              <a:rPr sz="3600" spc="60" dirty="0">
                <a:solidFill>
                  <a:srgbClr val="002060"/>
                </a:solidFill>
              </a:rPr>
              <a:t> </a:t>
            </a:r>
            <a:r>
              <a:rPr sz="3600" spc="-295" dirty="0">
                <a:solidFill>
                  <a:srgbClr val="002060"/>
                </a:solidFill>
              </a:rPr>
              <a:t>V</a:t>
            </a:r>
            <a:r>
              <a:rPr sz="3600" spc="-35" dirty="0">
                <a:solidFill>
                  <a:srgbClr val="002060"/>
                </a:solidFill>
              </a:rPr>
              <a:t>A</a:t>
            </a:r>
            <a:r>
              <a:rPr sz="3600" spc="25" dirty="0">
                <a:solidFill>
                  <a:srgbClr val="002060"/>
                </a:solidFill>
              </a:rPr>
              <a:t>LU</a:t>
            </a:r>
            <a:r>
              <a:rPr sz="3600" dirty="0">
                <a:solidFill>
                  <a:srgbClr val="002060"/>
                </a:solidFill>
              </a:rPr>
              <a:t>E</a:t>
            </a:r>
            <a:r>
              <a:rPr sz="3600" spc="-65" dirty="0">
                <a:solidFill>
                  <a:srgbClr val="002060"/>
                </a:solidFill>
              </a:rPr>
              <a:t> </a:t>
            </a:r>
            <a:r>
              <a:rPr sz="3600" spc="-15" dirty="0">
                <a:solidFill>
                  <a:srgbClr val="002060"/>
                </a:solidFill>
              </a:rPr>
              <a:t>P</a:t>
            </a:r>
            <a:r>
              <a:rPr sz="3600" spc="-30" dirty="0">
                <a:solidFill>
                  <a:srgbClr val="002060"/>
                </a:solidFill>
              </a:rPr>
              <a:t>R</a:t>
            </a:r>
            <a:r>
              <a:rPr sz="3600" spc="10" dirty="0">
                <a:solidFill>
                  <a:srgbClr val="002060"/>
                </a:solidFill>
              </a:rPr>
              <a:t>O</a:t>
            </a:r>
            <a:r>
              <a:rPr sz="3600" spc="-15" dirty="0">
                <a:solidFill>
                  <a:srgbClr val="002060"/>
                </a:solidFill>
              </a:rPr>
              <a:t>P</a:t>
            </a:r>
            <a:r>
              <a:rPr sz="3600" spc="10" dirty="0">
                <a:solidFill>
                  <a:srgbClr val="002060"/>
                </a:solidFill>
              </a:rPr>
              <a:t>O</a:t>
            </a:r>
            <a:r>
              <a:rPr sz="3600" spc="25" dirty="0">
                <a:solidFill>
                  <a:srgbClr val="002060"/>
                </a:solidFill>
              </a:rPr>
              <a:t>S</a:t>
            </a:r>
            <a:r>
              <a:rPr sz="3600" spc="-30" dirty="0">
                <a:solidFill>
                  <a:srgbClr val="002060"/>
                </a:solidFill>
              </a:rPr>
              <a:t>I</a:t>
            </a:r>
            <a:r>
              <a:rPr sz="3600" spc="-35" dirty="0">
                <a:solidFill>
                  <a:srgbClr val="002060"/>
                </a:solidFill>
              </a:rPr>
              <a:t>T</a:t>
            </a:r>
            <a:r>
              <a:rPr sz="3600" spc="-30" dirty="0">
                <a:solidFill>
                  <a:srgbClr val="002060"/>
                </a:solidFill>
              </a:rPr>
              <a:t>I</a:t>
            </a:r>
            <a:r>
              <a:rPr sz="3600" spc="10" dirty="0">
                <a:solidFill>
                  <a:srgbClr val="002060"/>
                </a:solidFill>
              </a:rPr>
              <a:t>O</a:t>
            </a:r>
            <a:r>
              <a:rPr sz="3600" dirty="0">
                <a:solidFill>
                  <a:srgbClr val="002060"/>
                </a:solidFill>
              </a:rPr>
              <a:t>N</a:t>
            </a:r>
            <a:br>
              <a:rPr lang="en-US" sz="3600" dirty="0"/>
            </a:br>
            <a:br>
              <a:rPr lang="en-IN" sz="3600" dirty="0"/>
            </a:br>
            <a:br>
              <a:rPr lang="en-IN" sz="3600" dirty="0"/>
            </a:br>
            <a:r>
              <a:rPr lang="en-IN" sz="3600" dirty="0"/>
              <a:t>                  * conditional </a:t>
            </a:r>
            <a:r>
              <a:rPr lang="en-IN" sz="3600" dirty="0" err="1"/>
              <a:t>forumalating</a:t>
            </a:r>
            <a:r>
              <a:rPr lang="en-IN" sz="3600" dirty="0"/>
              <a:t> </a:t>
            </a:r>
            <a:br>
              <a:rPr lang="en-IN" sz="3600" dirty="0"/>
            </a:br>
            <a:r>
              <a:rPr lang="en-IN" sz="3600" dirty="0"/>
              <a:t>                  * pivot table-summary</a:t>
            </a:r>
            <a:br>
              <a:rPr lang="en-IN" sz="3600" dirty="0"/>
            </a:br>
            <a:r>
              <a:rPr lang="en-IN" sz="3600" dirty="0"/>
              <a:t>                  * filter-remove</a:t>
            </a:r>
            <a:br>
              <a:rPr lang="en-IN" sz="3600" dirty="0"/>
            </a:br>
            <a:r>
              <a:rPr lang="en-IN" sz="3600" dirty="0"/>
              <a:t>                  * charts-data visualization</a:t>
            </a:r>
            <a:br>
              <a:rPr lang="en-IN" sz="3600" dirty="0"/>
            </a:br>
            <a:r>
              <a:rPr lang="en-IN" sz="3600" dirty="0"/>
              <a:t>                  * formula-performance</a:t>
            </a:r>
            <a:br>
              <a:rPr lang="en-IN" sz="3600" dirty="0"/>
            </a:br>
            <a:br>
              <a:rPr lang="en-IN" sz="3600" dirty="0"/>
            </a:b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457200"/>
            <a:ext cx="10681335" cy="4801314"/>
          </a:xfrm>
        </p:spPr>
        <p:txBody>
          <a:bodyPr/>
          <a:lstStyle/>
          <a:p>
            <a:r>
              <a:rPr lang="en-IN" dirty="0">
                <a:solidFill>
                  <a:schemeClr val="accent1"/>
                </a:solidFill>
              </a:rPr>
              <a:t>Dataset Description</a:t>
            </a:r>
            <a:br>
              <a:rPr lang="en-IN" dirty="0"/>
            </a:br>
            <a:r>
              <a:rPr lang="en-IN" dirty="0"/>
              <a:t>employee dataset</a:t>
            </a:r>
            <a:br>
              <a:rPr lang="en-IN" dirty="0"/>
            </a:br>
            <a:r>
              <a:rPr lang="en-IN" sz="2400" dirty="0"/>
              <a:t>emp id name </a:t>
            </a:r>
            <a:br>
              <a:rPr lang="en-IN" sz="2400" dirty="0"/>
            </a:br>
            <a:r>
              <a:rPr lang="en-IN" sz="2400" dirty="0" err="1"/>
              <a:t>name</a:t>
            </a:r>
            <a:r>
              <a:rPr lang="en-IN" sz="2400" dirty="0"/>
              <a:t> test</a:t>
            </a:r>
            <a:br>
              <a:rPr lang="en-IN" sz="2400" dirty="0"/>
            </a:br>
            <a:r>
              <a:rPr lang="en-IN" sz="2400" dirty="0"/>
              <a:t>performance level</a:t>
            </a:r>
            <a:br>
              <a:rPr lang="en-IN" sz="2400" dirty="0"/>
            </a:br>
            <a:r>
              <a:rPr lang="en-IN" sz="2400" dirty="0"/>
              <a:t>business unit</a:t>
            </a:r>
            <a:br>
              <a:rPr lang="en-IN" sz="2400" dirty="0"/>
            </a:br>
            <a:r>
              <a:rPr lang="en-IN" sz="2400" dirty="0"/>
              <a:t> gender</a:t>
            </a:r>
            <a:br>
              <a:rPr lang="en-IN" sz="2400" dirty="0"/>
            </a:br>
            <a:r>
              <a:rPr lang="en-IN" sz="2400" dirty="0" err="1"/>
              <a:t>emoloyee</a:t>
            </a:r>
            <a:r>
              <a:rPr lang="en-IN" sz="2400" dirty="0"/>
              <a:t> rating</a:t>
            </a:r>
            <a:br>
              <a:rPr lang="en-IN" sz="2400" dirty="0"/>
            </a:br>
            <a:r>
              <a:rPr lang="en-IN" sz="2400" dirty="0"/>
              <a:t>emp type</a:t>
            </a:r>
            <a:br>
              <a:rPr lang="en-IN" dirty="0"/>
            </a:b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2862322"/>
          </a:xfrm>
          <a:prstGeom prst="rect">
            <a:avLst/>
          </a:prstGeom>
          <a:noFill/>
        </p:spPr>
        <p:txBody>
          <a:bodyPr wrap="square" rtlCol="0">
            <a:spAutoFit/>
          </a:bodyPr>
          <a:lstStyle/>
          <a:p>
            <a:pPr algn="l"/>
            <a:r>
              <a:rPr lang="en-US" sz="3600" dirty="0" err="1">
                <a:solidFill>
                  <a:srgbClr val="0D0D0D"/>
                </a:solidFill>
                <a:latin typeface="Stencil" panose="040409050D0802020404" pitchFamily="82" charset="0"/>
                <a:cs typeface="Times New Roman" panose="02020603050405020304" pitchFamily="18" charset="0"/>
              </a:rPr>
              <a:t>Performnace</a:t>
            </a:r>
            <a:r>
              <a:rPr lang="en-US" sz="3600" dirty="0">
                <a:solidFill>
                  <a:srgbClr val="0D0D0D"/>
                </a:solidFill>
                <a:latin typeface="Times New Roman" panose="02020603050405020304" pitchFamily="18" charset="0"/>
                <a:cs typeface="Times New Roman" panose="02020603050405020304" pitchFamily="18" charset="0"/>
              </a:rPr>
              <a:t> =IFS(Z8&gt;=5,"VERY HIGH",Z8&gt;=4,"HIGH",Z8&gt;=3,"MED",TRUE,"LOW")</a:t>
            </a:r>
          </a:p>
          <a:p>
            <a:pPr algn="l"/>
            <a:endParaRPr lang="en-US" sz="3600" b="0" i="0" dirty="0">
              <a:solidFill>
                <a:srgbClr val="0D0D0D"/>
              </a:solidFill>
              <a:effectLst/>
              <a:latin typeface="Times New Roman" panose="02020603050405020304" pitchFamily="18" charset="0"/>
              <a:cs typeface="Times New Roman" panose="02020603050405020304" pitchFamily="18" charset="0"/>
            </a:endParaRPr>
          </a:p>
          <a:p>
            <a:endParaRPr lang="en-IN" sz="36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mpd="sng" algn="ctr">
        <a:solidFill>
          <a:schemeClr val="phClr">
            <a:shade val="95000"/>
            <a:satMod val="105000"/>
          </a:schemeClr>
        </a:solidFill>
        <a:prstDash val="solid"/>
      </a:ln>
      <a:ln w="25400" cmpd="sng" algn="ctr">
        <a:solidFill>
          <a:schemeClr val="phClr"/>
        </a:solidFill>
        <a:prstDash val="solid"/>
      </a:ln>
      <a:ln w="38100"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mpd="sng" algn="ctr">
        <a:solidFill>
          <a:schemeClr val="phClr">
            <a:shade val="95000"/>
            <a:satMod val="105000"/>
          </a:schemeClr>
        </a:solidFill>
        <a:prstDash val="solid"/>
      </a:ln>
      <a:ln w="25400" cmpd="sng" algn="ctr">
        <a:solidFill>
          <a:schemeClr val="phClr"/>
        </a:solidFill>
        <a:prstDash val="solid"/>
      </a:ln>
      <a:ln w="38100"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Override>
</file>

<file path=docProps/app.xml><?xml version="1.0" encoding="utf-8"?>
<Properties xmlns="http://schemas.openxmlformats.org/officeDocument/2006/extended-properties" xmlns:vt="http://schemas.openxmlformats.org/officeDocument/2006/docPropsVTypes">
  <Template/>
  <TotalTime>230</TotalTime>
  <Words>467</Words>
  <Application>Microsoft Office PowerPoint</Application>
  <PresentationFormat>Widescreen</PresentationFormat>
  <Paragraphs>61</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Roboto</vt:lpstr>
      <vt:lpstr>Stencil</vt:lpstr>
      <vt:lpstr>Times New Roman</vt:lpstr>
      <vt:lpstr>Trebuchet MS</vt:lpstr>
      <vt:lpstr>Office Theme</vt:lpstr>
      <vt:lpstr>Employee Data Analysis using Excel  </vt:lpstr>
      <vt:lpstr>PROJECT TITLE</vt:lpstr>
      <vt:lpstr>AGENDA</vt:lpstr>
      <vt:lpstr>PROBLEM   STATEMENT   Develop an Excel-based tool for analyzing employee performance data, enabling HR to identify trends, compare departmental performance, and highlight top and low performers. The tool will aggregate, visualize, and interpret data from semi-annual evaluations to support data-driven decisions. The goal is to enhance employee development and resource allocation. </vt:lpstr>
      <vt:lpstr>PROJECT OVERVIEW   The project focuses on developing an Excel tool to analyze and visualize employee performance data, enabling HR to make informed decisions on employee development and resource allocation. It will aggregate, compare, and highlight key performance trends and metrics.</vt:lpstr>
      <vt:lpstr>WHO ARE THE END USERS?                   The end users for employee performance analysis with Excel are typically HR professionals, managers, and team leaders who use the data to assess and improve employee performance.   </vt:lpstr>
      <vt:lpstr>OUR SOLUTION AND ITS VALUE PROPOSITION                     * conditional forumalating                    * pivot table-summary                   * filter-remove                   * charts-data visualization                   * formula-performance  </vt:lpstr>
      <vt:lpstr>Dataset Description employee dataset emp id name  name test performance level business unit  gender emoloyee rating emp type </vt:lpstr>
      <vt:lpstr>THE "WOW" IN OUR SOLUTION</vt:lpstr>
      <vt:lpstr>PowerPoint Presentation</vt:lpstr>
      <vt:lpstr>RESULTS</vt:lpstr>
      <vt:lpstr>RESULT only high performance level</vt:lpstr>
      <vt:lpstr>Med level performance of Empolyee</vt:lpstr>
      <vt:lpstr>  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SHALINI R.K</cp:lastModifiedBy>
  <cp:revision>16</cp:revision>
  <dcterms:created xsi:type="dcterms:W3CDTF">2024-03-29T15:07:22Z</dcterms:created>
  <dcterms:modified xsi:type="dcterms:W3CDTF">2024-08-31T07:46:52Z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