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4"/>
  </p:sldMasterIdLst>
  <p:notesMasterIdLst>
    <p:notesMasterId r:id="rId47"/>
  </p:notesMasterIdLst>
  <p:handoutMasterIdLst>
    <p:handoutMasterId r:id="rId48"/>
  </p:handoutMasterIdLst>
  <p:sldIdLst>
    <p:sldId id="421" r:id="rId5"/>
    <p:sldId id="425" r:id="rId6"/>
    <p:sldId id="426" r:id="rId7"/>
    <p:sldId id="428" r:id="rId8"/>
    <p:sldId id="429" r:id="rId9"/>
    <p:sldId id="430" r:id="rId10"/>
    <p:sldId id="431" r:id="rId11"/>
    <p:sldId id="432" r:id="rId12"/>
    <p:sldId id="433" r:id="rId13"/>
    <p:sldId id="434" r:id="rId14"/>
    <p:sldId id="472" r:id="rId15"/>
    <p:sldId id="473" r:id="rId16"/>
    <p:sldId id="474" r:id="rId17"/>
    <p:sldId id="475" r:id="rId18"/>
    <p:sldId id="476" r:id="rId19"/>
    <p:sldId id="477" r:id="rId20"/>
    <p:sldId id="478" r:id="rId21"/>
    <p:sldId id="479" r:id="rId22"/>
    <p:sldId id="437" r:id="rId23"/>
    <p:sldId id="438" r:id="rId24"/>
    <p:sldId id="439" r:id="rId25"/>
    <p:sldId id="480"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469" r:id="rId45"/>
    <p:sldId id="471" r:id="rId46"/>
  </p:sldIdLst>
  <p:sldSz cx="9906000" cy="6858000" type="A4"/>
  <p:notesSz cx="6797675" cy="9926638"/>
  <p:defaultTextStyle>
    <a:defPPr>
      <a:defRPr lang="en-GB"/>
    </a:defPPr>
    <a:lvl1pPr algn="l" rtl="0" fontAlgn="base">
      <a:spcBef>
        <a:spcPct val="0"/>
      </a:spcBef>
      <a:spcAft>
        <a:spcPct val="0"/>
      </a:spcAft>
      <a:defRPr sz="2400" b="1" kern="1200">
        <a:solidFill>
          <a:schemeClr val="tx1"/>
        </a:solidFill>
        <a:latin typeface="Arial" charset="0"/>
        <a:ea typeface="+mn-ea"/>
        <a:cs typeface="Arial" charset="0"/>
      </a:defRPr>
    </a:lvl1pPr>
    <a:lvl2pPr marL="457200" algn="l" rtl="0" fontAlgn="base">
      <a:spcBef>
        <a:spcPct val="0"/>
      </a:spcBef>
      <a:spcAft>
        <a:spcPct val="0"/>
      </a:spcAft>
      <a:defRPr sz="2400" b="1" kern="1200">
        <a:solidFill>
          <a:schemeClr val="tx1"/>
        </a:solidFill>
        <a:latin typeface="Arial" charset="0"/>
        <a:ea typeface="+mn-ea"/>
        <a:cs typeface="Arial" charset="0"/>
      </a:defRPr>
    </a:lvl2pPr>
    <a:lvl3pPr marL="914400" algn="l" rtl="0" fontAlgn="base">
      <a:spcBef>
        <a:spcPct val="0"/>
      </a:spcBef>
      <a:spcAft>
        <a:spcPct val="0"/>
      </a:spcAft>
      <a:defRPr sz="2400" b="1" kern="1200">
        <a:solidFill>
          <a:schemeClr val="tx1"/>
        </a:solidFill>
        <a:latin typeface="Arial" charset="0"/>
        <a:ea typeface="+mn-ea"/>
        <a:cs typeface="Arial" charset="0"/>
      </a:defRPr>
    </a:lvl3pPr>
    <a:lvl4pPr marL="1371600" algn="l" rtl="0" fontAlgn="base">
      <a:spcBef>
        <a:spcPct val="0"/>
      </a:spcBef>
      <a:spcAft>
        <a:spcPct val="0"/>
      </a:spcAft>
      <a:defRPr sz="2400" b="1" kern="1200">
        <a:solidFill>
          <a:schemeClr val="tx1"/>
        </a:solidFill>
        <a:latin typeface="Arial" charset="0"/>
        <a:ea typeface="+mn-ea"/>
        <a:cs typeface="Arial" charset="0"/>
      </a:defRPr>
    </a:lvl4pPr>
    <a:lvl5pPr marL="1828800" algn="l" rtl="0" fontAlgn="base">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D11"/>
    <a:srgbClr val="699419"/>
    <a:srgbClr val="4D740F"/>
    <a:srgbClr val="B5CA8D"/>
    <a:srgbClr val="8F143B"/>
    <a:srgbClr val="FDD540"/>
    <a:srgbClr val="E6F5FA"/>
    <a:srgbClr val="C0C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029" autoAdjust="0"/>
  </p:normalViewPr>
  <p:slideViewPr>
    <p:cSldViewPr snapToObjects="1">
      <p:cViewPr varScale="1">
        <p:scale>
          <a:sx n="74" d="100"/>
          <a:sy n="74" d="100"/>
        </p:scale>
        <p:origin x="-168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61571188" cy="6157118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660504"/>
            <a:ext cx="2969365" cy="255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dirty="0" smtClean="0">
                <a:cs typeface="+mn-cs"/>
              </a:defRPr>
            </a:lvl1pPr>
          </a:lstStyle>
          <a:p>
            <a:pPr>
              <a:defRPr/>
            </a:pPr>
            <a:r>
              <a:rPr lang="en-US"/>
              <a:t>© 2011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828311" y="9660505"/>
            <a:ext cx="2969364" cy="254268"/>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cs typeface="+mn-cs"/>
              </a:defRPr>
            </a:lvl1pPr>
          </a:lstStyle>
          <a:p>
            <a:pPr>
              <a:defRPr/>
            </a:pPr>
            <a:fld id="{60F17E80-13C6-44B3-A30C-0FEBA01B0673}" type="slidenum">
              <a:rPr lang="en-US"/>
              <a:pPr>
                <a:defRPr/>
              </a:pPr>
              <a:t>‹#›</a:t>
            </a:fld>
            <a:endParaRPr lang="en-US"/>
          </a:p>
        </p:txBody>
      </p:sp>
      <p:sp>
        <p:nvSpPr>
          <p:cNvPr id="81927" name="Rectangle 7"/>
          <p:cNvSpPr>
            <a:spLocks noChangeArrowheads="1"/>
          </p:cNvSpPr>
          <p:nvPr/>
        </p:nvSpPr>
        <p:spPr bwMode="auto">
          <a:xfrm>
            <a:off x="0" y="8901089"/>
            <a:ext cx="2944736" cy="494976"/>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cs typeface="+mn-cs"/>
            </a:endParaRPr>
          </a:p>
        </p:txBody>
      </p:sp>
      <p:sp>
        <p:nvSpPr>
          <p:cNvPr id="81928" name="Rectangle 8"/>
          <p:cNvSpPr>
            <a:spLocks noChangeArrowheads="1"/>
          </p:cNvSpPr>
          <p:nvPr/>
        </p:nvSpPr>
        <p:spPr bwMode="auto">
          <a:xfrm>
            <a:off x="3852940" y="9428273"/>
            <a:ext cx="2944735" cy="493281"/>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cs typeface="+mn-cs"/>
            </a:endParaRPr>
          </a:p>
        </p:txBody>
      </p:sp>
      <p:sp>
        <p:nvSpPr>
          <p:cNvPr id="81929" name="Rectangle 9"/>
          <p:cNvSpPr>
            <a:spLocks noGrp="1" noChangeArrowheads="1"/>
          </p:cNvSpPr>
          <p:nvPr>
            <p:ph type="hdr" sz="quarter"/>
          </p:nvPr>
        </p:nvSpPr>
        <p:spPr bwMode="auto">
          <a:xfrm>
            <a:off x="3846783" y="0"/>
            <a:ext cx="2944735" cy="494976"/>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cs typeface="+mn-cs"/>
              </a:defRPr>
            </a:lvl1pPr>
          </a:lstStyle>
          <a:p>
            <a:pPr>
              <a:defRPr/>
            </a:pPr>
            <a:endParaRPr lang="en-GB"/>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52940" y="0"/>
            <a:ext cx="2944735" cy="494976"/>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cs typeface="+mn-cs"/>
              </a:defRPr>
            </a:lvl1pPr>
          </a:lstStyle>
          <a:p>
            <a:pPr>
              <a:defRPr/>
            </a:pPr>
            <a:endParaRPr lang="en-GB"/>
          </a:p>
        </p:txBody>
      </p:sp>
      <p:sp>
        <p:nvSpPr>
          <p:cNvPr id="26627" name="Rectangle 4"/>
          <p:cNvSpPr>
            <a:spLocks noGrp="1" noRot="1" noChangeAspect="1" noChangeArrowheads="1" noTextEdit="1"/>
          </p:cNvSpPr>
          <p:nvPr>
            <p:ph type="sldImg" idx="2"/>
          </p:nvPr>
        </p:nvSpPr>
        <p:spPr bwMode="auto">
          <a:xfrm>
            <a:off x="717550" y="747713"/>
            <a:ext cx="5370513" cy="3719512"/>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9428273"/>
            <a:ext cx="2944736" cy="493281"/>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defTabSz="922338" eaLnBrk="0" hangingPunct="0">
              <a:defRPr sz="800" b="0"/>
            </a:lvl1pPr>
          </a:lstStyle>
          <a:p>
            <a:r>
              <a:rPr lang="en-GB"/>
              <a:t>© 2011 Capgemini - All rights reserved</a:t>
            </a:r>
          </a:p>
        </p:txBody>
      </p:sp>
      <p:sp>
        <p:nvSpPr>
          <p:cNvPr id="3082" name="Rectangle 10"/>
          <p:cNvSpPr>
            <a:spLocks noGrp="1" noChangeArrowheads="1"/>
          </p:cNvSpPr>
          <p:nvPr>
            <p:ph type="sldNum" sz="quarter" idx="5"/>
          </p:nvPr>
        </p:nvSpPr>
        <p:spPr bwMode="auto">
          <a:xfrm>
            <a:off x="3852940" y="9428273"/>
            <a:ext cx="2944735" cy="493281"/>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cs typeface="+mn-cs"/>
              </a:defRPr>
            </a:lvl1pPr>
          </a:lstStyle>
          <a:p>
            <a:pPr>
              <a:defRPr/>
            </a:pPr>
            <a:fld id="{9FBEA7F3-32FC-4187-A5B1-8D752633CC09}" type="slidenum">
              <a:rPr lang="en-GB"/>
              <a:pPr>
                <a:defRPr/>
              </a:pPr>
              <a:t>‹#›</a:t>
            </a:fld>
            <a:endParaRPr lang="en-GB"/>
          </a:p>
        </p:txBody>
      </p:sp>
      <p:sp>
        <p:nvSpPr>
          <p:cNvPr id="3083" name="Rectangle 11"/>
          <p:cNvSpPr>
            <a:spLocks noGrp="1" noChangeArrowheads="1"/>
          </p:cNvSpPr>
          <p:nvPr>
            <p:ph type="body" sz="quarter" idx="3"/>
          </p:nvPr>
        </p:nvSpPr>
        <p:spPr bwMode="auto">
          <a:xfrm>
            <a:off x="432552" y="4753125"/>
            <a:ext cx="5983370" cy="4444611"/>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846783" y="0"/>
            <a:ext cx="2926263" cy="459379"/>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dirty="0" smtClean="0">
                <a:cs typeface="+mn-cs"/>
              </a:defRPr>
            </a:lvl1pPr>
          </a:lstStyle>
          <a:p>
            <a:pPr>
              <a:defRPr/>
            </a:pPr>
            <a:r>
              <a:rPr lang="en-US"/>
              <a:t>© 2011 Capgemini - All rights reserved</a:t>
            </a:r>
          </a:p>
        </p:txBody>
      </p:sp>
    </p:spTree>
  </p:cSld>
  <p:clrMap bg1="lt1" tx1="dk1" bg2="lt2" tx2="dk2" accent1="accent1" accent2="accent2" accent3="accent3" accent4="accent4" accent5="accent5" accent6="accent6" hlink="hlink" folHlink="folHlink"/>
  <p:hf hdr="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ftr" sz="quarter" idx="4"/>
          </p:nvPr>
        </p:nvSpPr>
        <p:spPr>
          <a:noFill/>
        </p:spPr>
        <p:txBody>
          <a:bodyPr/>
          <a:lstStyle/>
          <a:p>
            <a:r>
              <a:rPr lang="en-GB"/>
              <a:t>© 2011 Capgemini - All rights reserved</a:t>
            </a:r>
          </a:p>
        </p:txBody>
      </p:sp>
      <p:sp>
        <p:nvSpPr>
          <p:cNvPr id="27651" name="Rectangle 10"/>
          <p:cNvSpPr>
            <a:spLocks noGrp="1" noChangeArrowheads="1"/>
          </p:cNvSpPr>
          <p:nvPr>
            <p:ph type="sldNum" sz="quarter" idx="5"/>
          </p:nvPr>
        </p:nvSpPr>
        <p:spPr>
          <a:noFill/>
        </p:spPr>
        <p:txBody>
          <a:bodyPr/>
          <a:lstStyle/>
          <a:p>
            <a:fld id="{2CBCFFA4-01A6-44D5-890B-A7A85D8D8FBA}" type="slidenum">
              <a:rPr lang="en-GB" smtClean="0"/>
              <a:pPr/>
              <a:t>0</a:t>
            </a:fld>
            <a:endParaRPr lang="en-GB" smtClean="0"/>
          </a:p>
        </p:txBody>
      </p:sp>
      <p:sp>
        <p:nvSpPr>
          <p:cNvPr id="27652" name="Rectangle 6"/>
          <p:cNvSpPr>
            <a:spLocks noGrp="1" noRot="1" noChangeAspect="1" noChangeArrowheads="1" noTextEdit="1"/>
          </p:cNvSpPr>
          <p:nvPr>
            <p:ph type="sldImg"/>
          </p:nvPr>
        </p:nvSpPr>
        <p:spPr>
          <a:xfrm>
            <a:off x="717550" y="747713"/>
            <a:ext cx="5370513" cy="3719512"/>
          </a:xfrm>
          <a:ln/>
        </p:spPr>
      </p:sp>
      <p:sp>
        <p:nvSpPr>
          <p:cNvPr id="27653" name="Rectangle 7"/>
          <p:cNvSpPr>
            <a:spLocks noGrp="1" noChangeArrowheads="1"/>
          </p:cNvSpPr>
          <p:nvPr>
            <p:ph type="body" idx="1"/>
          </p:nvPr>
        </p:nvSpPr>
        <p:spPr>
          <a:noFill/>
          <a:ln/>
        </p:spPr>
        <p:txBody>
          <a:bodyPr/>
          <a:lstStyle/>
          <a:p>
            <a:pPr eaLnBrk="1" hangingPunct="1"/>
            <a:endParaRPr lang="en-US" smtClean="0"/>
          </a:p>
        </p:txBody>
      </p:sp>
      <p:sp>
        <p:nvSpPr>
          <p:cNvPr id="27654" name="Date Placeholder 6"/>
          <p:cNvSpPr>
            <a:spLocks noGrp="1"/>
          </p:cNvSpPr>
          <p:nvPr>
            <p:ph type="dt" sz="quarter" idx="1"/>
          </p:nvPr>
        </p:nvSpPr>
        <p:spPr>
          <a:noFill/>
        </p:spPr>
        <p:txBody>
          <a:bodyPr/>
          <a:lstStyle/>
          <a:p>
            <a:r>
              <a:rPr lang="en-GB"/>
              <a:t>© 2011 Capgemini - All rights reserved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GB" smtClean="0"/>
              <a:t>© 2011 Capgemini - All rights reserved</a:t>
            </a:r>
            <a:endParaRPr lang="en-GB"/>
          </a:p>
        </p:txBody>
      </p:sp>
      <p:sp>
        <p:nvSpPr>
          <p:cNvPr id="5" name="Slide Number Placeholder 4"/>
          <p:cNvSpPr>
            <a:spLocks noGrp="1"/>
          </p:cNvSpPr>
          <p:nvPr>
            <p:ph type="sldNum" sz="quarter" idx="11"/>
          </p:nvPr>
        </p:nvSpPr>
        <p:spPr/>
        <p:txBody>
          <a:bodyPr/>
          <a:lstStyle/>
          <a:p>
            <a:pPr>
              <a:defRPr/>
            </a:pPr>
            <a:fld id="{9FBEA7F3-32FC-4187-A5B1-8D752633CC09}" type="slidenum">
              <a:rPr lang="en-GB" smtClean="0"/>
              <a:pPr>
                <a:defRPr/>
              </a:pPr>
              <a:t>1</a:t>
            </a:fld>
            <a:endParaRPr lang="en-GB"/>
          </a:p>
        </p:txBody>
      </p:sp>
      <p:sp>
        <p:nvSpPr>
          <p:cNvPr id="6" name="Date Placeholder 5"/>
          <p:cNvSpPr>
            <a:spLocks noGrp="1"/>
          </p:cNvSpPr>
          <p:nvPr>
            <p:ph type="dt" idx="12"/>
          </p:nvPr>
        </p:nvSpPr>
        <p:spPr/>
        <p:txBody>
          <a:bodyPr/>
          <a:lstStyle/>
          <a:p>
            <a:pPr>
              <a:defRPr/>
            </a:pPr>
            <a:r>
              <a:rPr lang="en-US" smtClean="0"/>
              <a:t>© 2011 Capgemini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0" kern="1200" dirty="0" smtClean="0">
                <a:solidFill>
                  <a:schemeClr val="tx1"/>
                </a:solidFill>
                <a:latin typeface="Arial" charset="0"/>
                <a:ea typeface="+mn-ea"/>
                <a:cs typeface="+mn-cs"/>
              </a:rPr>
              <a:t>A </a:t>
            </a:r>
            <a:r>
              <a:rPr lang="en-US" sz="1000" b="0" i="1" kern="1200" dirty="0" smtClean="0">
                <a:solidFill>
                  <a:schemeClr val="tx1"/>
                </a:solidFill>
                <a:latin typeface="Arial" charset="0"/>
                <a:ea typeface="+mn-ea"/>
                <a:cs typeface="+mn-cs"/>
              </a:rPr>
              <a:t>letter of credit</a:t>
            </a:r>
            <a:r>
              <a:rPr lang="en-US" sz="1000" b="0" kern="1200" dirty="0" smtClean="0">
                <a:solidFill>
                  <a:schemeClr val="tx1"/>
                </a:solidFill>
                <a:latin typeface="Arial" charset="0"/>
                <a:ea typeface="+mn-ea"/>
                <a:cs typeface="+mn-cs"/>
              </a:rPr>
              <a:t> is a </a:t>
            </a:r>
            <a:r>
              <a:rPr lang="en-US" sz="1000" b="0" i="1" kern="1200" dirty="0" smtClean="0">
                <a:solidFill>
                  <a:schemeClr val="tx1"/>
                </a:solidFill>
                <a:latin typeface="Arial" charset="0"/>
                <a:ea typeface="+mn-ea"/>
                <a:cs typeface="+mn-cs"/>
              </a:rPr>
              <a:t>letter</a:t>
            </a:r>
            <a:r>
              <a:rPr lang="en-US" sz="1000" b="0" kern="1200" dirty="0" smtClean="0">
                <a:solidFill>
                  <a:schemeClr val="tx1"/>
                </a:solidFill>
                <a:latin typeface="Arial" charset="0"/>
                <a:ea typeface="+mn-ea"/>
                <a:cs typeface="+mn-cs"/>
              </a:rPr>
              <a:t> from a bank guaranteeing that a buyer's payment to a seller will be received on time and for the correct amount. In the event that the buyer is unable to make payment on the purchase, the bank will be required to cover the full or remaining amount of the purchase.</a:t>
            </a:r>
          </a:p>
          <a:p>
            <a:endParaRPr lang="en-US" sz="1000" b="0" kern="1200" dirty="0" smtClean="0">
              <a:solidFill>
                <a:schemeClr val="tx1"/>
              </a:solidFill>
              <a:latin typeface="Arial" charset="0"/>
              <a:ea typeface="+mn-ea"/>
              <a:cs typeface="+mn-cs"/>
            </a:endParaRPr>
          </a:p>
          <a:p>
            <a:r>
              <a:rPr lang="en-US" dirty="0" smtClean="0"/>
              <a:t>Step 1 - You (the buyer) and the supplier sign a contract stating that payment will be made on the basis of Letter of Credit</a:t>
            </a:r>
          </a:p>
          <a:p>
            <a:r>
              <a:rPr lang="en-US" dirty="0" smtClean="0"/>
              <a:t>Step 2 - You approach ICICI Bank to issue a Letter of Credit in supplier’s </a:t>
            </a:r>
            <a:r>
              <a:rPr lang="en-US" dirty="0" err="1" smtClean="0"/>
              <a:t>favour</a:t>
            </a:r>
            <a:endParaRPr lang="en-US" dirty="0" smtClean="0"/>
          </a:p>
          <a:p>
            <a:r>
              <a:rPr lang="en-US" dirty="0" smtClean="0"/>
              <a:t>Step 3 - ICICI Bank issues the Letter of Credit, advised by its own branch or correspondent bank in supplier’s country</a:t>
            </a:r>
          </a:p>
          <a:p>
            <a:r>
              <a:rPr lang="en-US" dirty="0" smtClean="0"/>
              <a:t>Step 4 - Advising Bank advises Letter of Credit to the supplier</a:t>
            </a:r>
          </a:p>
          <a:p>
            <a:r>
              <a:rPr lang="en-US" dirty="0" smtClean="0"/>
              <a:t>Step 5 - The supplier receives the Letter of Credit, sends the shipment of goods and deliver’s documents to its own bank</a:t>
            </a:r>
          </a:p>
          <a:p>
            <a:r>
              <a:rPr lang="en-US" dirty="0" smtClean="0"/>
              <a:t>Step 6 - Supplier’s bank sends the documents to ICICI Bank for payment</a:t>
            </a:r>
          </a:p>
          <a:p>
            <a:r>
              <a:rPr lang="en-US" dirty="0" smtClean="0"/>
              <a:t>Step 7 - You now pay the amount due to ICICI Bank, and get the documents in turn</a:t>
            </a:r>
          </a:p>
          <a:p>
            <a:endParaRPr lang="en-US" dirty="0"/>
          </a:p>
        </p:txBody>
      </p:sp>
      <p:sp>
        <p:nvSpPr>
          <p:cNvPr id="4" name="Footer Placeholder 3"/>
          <p:cNvSpPr>
            <a:spLocks noGrp="1"/>
          </p:cNvSpPr>
          <p:nvPr>
            <p:ph type="ftr" sz="quarter" idx="10"/>
          </p:nvPr>
        </p:nvSpPr>
        <p:spPr/>
        <p:txBody>
          <a:bodyPr/>
          <a:lstStyle/>
          <a:p>
            <a:r>
              <a:rPr lang="en-GB" smtClean="0"/>
              <a:t>© 2011 Capgemini - All rights reserved</a:t>
            </a:r>
            <a:endParaRPr lang="en-GB"/>
          </a:p>
        </p:txBody>
      </p:sp>
      <p:sp>
        <p:nvSpPr>
          <p:cNvPr id="5" name="Slide Number Placeholder 4"/>
          <p:cNvSpPr>
            <a:spLocks noGrp="1"/>
          </p:cNvSpPr>
          <p:nvPr>
            <p:ph type="sldNum" sz="quarter" idx="11"/>
          </p:nvPr>
        </p:nvSpPr>
        <p:spPr/>
        <p:txBody>
          <a:bodyPr/>
          <a:lstStyle/>
          <a:p>
            <a:pPr>
              <a:defRPr/>
            </a:pPr>
            <a:fld id="{9FBEA7F3-32FC-4187-A5B1-8D752633CC09}" type="slidenum">
              <a:rPr lang="en-GB" smtClean="0"/>
              <a:pPr>
                <a:defRPr/>
              </a:pPr>
              <a:t>2</a:t>
            </a:fld>
            <a:endParaRPr lang="en-GB"/>
          </a:p>
        </p:txBody>
      </p:sp>
      <p:sp>
        <p:nvSpPr>
          <p:cNvPr id="6" name="Date Placeholder 5"/>
          <p:cNvSpPr>
            <a:spLocks noGrp="1"/>
          </p:cNvSpPr>
          <p:nvPr>
            <p:ph type="dt" idx="12"/>
          </p:nvPr>
        </p:nvSpPr>
        <p:spPr/>
        <p:txBody>
          <a:bodyPr/>
          <a:lstStyle/>
          <a:p>
            <a:pPr>
              <a:defRPr/>
            </a:pPr>
            <a:r>
              <a:rPr lang="en-US" smtClean="0"/>
              <a:t>© 2011 Capgemini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0" kern="1200" dirty="0" smtClean="0">
                <a:solidFill>
                  <a:schemeClr val="tx1"/>
                </a:solidFill>
                <a:latin typeface="Arial" charset="0"/>
                <a:ea typeface="+mn-ea"/>
                <a:cs typeface="+mn-cs"/>
              </a:rPr>
              <a:t>A bill of </a:t>
            </a:r>
            <a:r>
              <a:rPr lang="en-US" sz="1000" b="0" i="1" kern="1200" dirty="0" smtClean="0">
                <a:solidFill>
                  <a:schemeClr val="tx1"/>
                </a:solidFill>
                <a:latin typeface="Arial" charset="0"/>
                <a:ea typeface="+mn-ea"/>
                <a:cs typeface="+mn-cs"/>
              </a:rPr>
              <a:t>exchange</a:t>
            </a:r>
            <a:r>
              <a:rPr lang="en-US" sz="1000" b="0" kern="1200" dirty="0" smtClean="0">
                <a:solidFill>
                  <a:schemeClr val="tx1"/>
                </a:solidFill>
                <a:latin typeface="Arial" charset="0"/>
                <a:ea typeface="+mn-ea"/>
                <a:cs typeface="+mn-cs"/>
              </a:rPr>
              <a:t> is a non-interest-bearing written order used primarily in international trade that binds one party to pay a fixed sum of money to another party at a predetermined future date.</a:t>
            </a:r>
          </a:p>
          <a:p>
            <a:r>
              <a:rPr lang="en-US" dirty="0" smtClean="0"/>
              <a:t>It's used in the transaction of goods and services. The bill of exchange is signed by the party that owes money (the payer) and given to the party entitled to the money (the seller or payee), who can then use it to fulfill a contract for payment. However, the seller may also endorse the bill of exchange and transfer it to someone else, thereby passing the payment on to another party. </a:t>
            </a:r>
          </a:p>
          <a:p>
            <a:endParaRPr lang="en-US" sz="1000" b="0" kern="1200" dirty="0" smtClean="0">
              <a:solidFill>
                <a:schemeClr val="tx1"/>
              </a:solidFill>
              <a:latin typeface="Arial" charset="0"/>
              <a:ea typeface="+mn-ea"/>
              <a:cs typeface="+mn-cs"/>
            </a:endParaRPr>
          </a:p>
          <a:p>
            <a:r>
              <a:rPr lang="en-US" sz="1000" b="0" kern="1200" dirty="0" smtClean="0">
                <a:solidFill>
                  <a:schemeClr val="tx1"/>
                </a:solidFill>
                <a:latin typeface="Arial" charset="0"/>
                <a:ea typeface="+mn-ea"/>
                <a:cs typeface="+mn-cs"/>
              </a:rPr>
              <a:t>A </a:t>
            </a:r>
            <a:r>
              <a:rPr lang="en-US" sz="1000" b="0" i="1" kern="1200" dirty="0" smtClean="0">
                <a:solidFill>
                  <a:schemeClr val="tx1"/>
                </a:solidFill>
                <a:latin typeface="Arial" charset="0"/>
                <a:ea typeface="+mn-ea"/>
                <a:cs typeface="+mn-cs"/>
              </a:rPr>
              <a:t>guarantee</a:t>
            </a:r>
            <a:r>
              <a:rPr lang="en-US" sz="1000" b="0" kern="1200" dirty="0" smtClean="0">
                <a:solidFill>
                  <a:schemeClr val="tx1"/>
                </a:solidFill>
                <a:latin typeface="Arial" charset="0"/>
                <a:ea typeface="+mn-ea"/>
                <a:cs typeface="+mn-cs"/>
              </a:rPr>
              <a:t> from a lending institution ensuring that the liabilities of a debtor will be met. In other words, if the debtor fails to settle a debt, the bank will cover it.</a:t>
            </a:r>
          </a:p>
          <a:p>
            <a:endParaRPr lang="en-US" sz="1000" b="0" kern="1200" dirty="0" smtClean="0">
              <a:solidFill>
                <a:schemeClr val="tx1"/>
              </a:solidFill>
              <a:latin typeface="Arial" charset="0"/>
              <a:ea typeface="+mn-ea"/>
              <a:cs typeface="+mn-cs"/>
            </a:endParaRPr>
          </a:p>
          <a:p>
            <a:r>
              <a:rPr lang="en-US" sz="1000" b="0" kern="1200" dirty="0" smtClean="0">
                <a:solidFill>
                  <a:schemeClr val="tx1"/>
                </a:solidFill>
                <a:latin typeface="Arial" charset="0"/>
                <a:ea typeface="+mn-ea"/>
                <a:cs typeface="+mn-cs"/>
              </a:rPr>
              <a:t>What is the difference between letter of credit and bank guarantee?</a:t>
            </a:r>
          </a:p>
          <a:p>
            <a:r>
              <a:rPr lang="en-US" sz="1000" b="0" kern="1200" dirty="0" smtClean="0">
                <a:solidFill>
                  <a:schemeClr val="tx1"/>
                </a:solidFill>
                <a:latin typeface="Arial" charset="0"/>
                <a:ea typeface="+mn-ea"/>
                <a:cs typeface="+mn-cs"/>
              </a:rPr>
              <a:t>A </a:t>
            </a:r>
            <a:r>
              <a:rPr lang="en-US" sz="1000" b="1" kern="1200" dirty="0" smtClean="0">
                <a:solidFill>
                  <a:schemeClr val="tx1"/>
                </a:solidFill>
                <a:latin typeface="Arial" charset="0"/>
                <a:ea typeface="+mn-ea"/>
                <a:cs typeface="+mn-cs"/>
              </a:rPr>
              <a:t>letter of credit</a:t>
            </a:r>
            <a:r>
              <a:rPr lang="en-US" sz="1000" b="0" kern="1200" dirty="0" smtClean="0">
                <a:solidFill>
                  <a:schemeClr val="tx1"/>
                </a:solidFill>
                <a:latin typeface="Arial" charset="0"/>
                <a:ea typeface="+mn-ea"/>
                <a:cs typeface="+mn-cs"/>
              </a:rPr>
              <a:t> is an obligation taken on by a </a:t>
            </a:r>
            <a:r>
              <a:rPr lang="en-US" sz="1000" b="1" kern="1200" dirty="0" smtClean="0">
                <a:solidFill>
                  <a:schemeClr val="tx1"/>
                </a:solidFill>
                <a:latin typeface="Arial" charset="0"/>
                <a:ea typeface="+mn-ea"/>
                <a:cs typeface="+mn-cs"/>
              </a:rPr>
              <a:t>bank</a:t>
            </a:r>
            <a:r>
              <a:rPr lang="en-US" sz="1000" b="0" kern="1200" dirty="0" smtClean="0">
                <a:solidFill>
                  <a:schemeClr val="tx1"/>
                </a:solidFill>
                <a:latin typeface="Arial" charset="0"/>
                <a:ea typeface="+mn-ea"/>
                <a:cs typeface="+mn-cs"/>
              </a:rPr>
              <a:t> to make a payment once certain criteria are met. ... A </a:t>
            </a:r>
            <a:r>
              <a:rPr lang="en-US" sz="1000" b="1" kern="1200" dirty="0" smtClean="0">
                <a:solidFill>
                  <a:schemeClr val="tx1"/>
                </a:solidFill>
                <a:latin typeface="Arial" charset="0"/>
                <a:ea typeface="+mn-ea"/>
                <a:cs typeface="+mn-cs"/>
              </a:rPr>
              <a:t>bank guarantee</a:t>
            </a:r>
            <a:r>
              <a:rPr lang="en-US" sz="1000" b="0" kern="1200" dirty="0" smtClean="0">
                <a:solidFill>
                  <a:schemeClr val="tx1"/>
                </a:solidFill>
                <a:latin typeface="Arial" charset="0"/>
                <a:ea typeface="+mn-ea"/>
                <a:cs typeface="+mn-cs"/>
              </a:rPr>
              <a:t>, like a line of </a:t>
            </a:r>
            <a:r>
              <a:rPr lang="en-US" sz="1000" b="1" kern="1200" dirty="0" smtClean="0">
                <a:solidFill>
                  <a:schemeClr val="tx1"/>
                </a:solidFill>
                <a:latin typeface="Arial" charset="0"/>
                <a:ea typeface="+mn-ea"/>
                <a:cs typeface="+mn-cs"/>
              </a:rPr>
              <a:t>credit</a:t>
            </a:r>
            <a:r>
              <a:rPr lang="en-US" sz="1000" b="0" kern="1200" dirty="0" smtClean="0">
                <a:solidFill>
                  <a:schemeClr val="tx1"/>
                </a:solidFill>
                <a:latin typeface="Arial" charset="0"/>
                <a:ea typeface="+mn-ea"/>
                <a:cs typeface="+mn-cs"/>
              </a:rPr>
              <a:t>, </a:t>
            </a:r>
            <a:r>
              <a:rPr lang="en-US" sz="1000" b="1" kern="1200" dirty="0" smtClean="0">
                <a:solidFill>
                  <a:schemeClr val="tx1"/>
                </a:solidFill>
                <a:latin typeface="Arial" charset="0"/>
                <a:ea typeface="+mn-ea"/>
                <a:cs typeface="+mn-cs"/>
              </a:rPr>
              <a:t>guarantees</a:t>
            </a:r>
            <a:r>
              <a:rPr lang="en-US" sz="1000" b="0" kern="1200" dirty="0" smtClean="0">
                <a:solidFill>
                  <a:schemeClr val="tx1"/>
                </a:solidFill>
                <a:latin typeface="Arial" charset="0"/>
                <a:ea typeface="+mn-ea"/>
                <a:cs typeface="+mn-cs"/>
              </a:rPr>
              <a:t> a sum of money to a beneficiary. Unlike a line of </a:t>
            </a:r>
            <a:r>
              <a:rPr lang="en-US" sz="1000" b="1" kern="1200" dirty="0" smtClean="0">
                <a:solidFill>
                  <a:schemeClr val="tx1"/>
                </a:solidFill>
                <a:latin typeface="Arial" charset="0"/>
                <a:ea typeface="+mn-ea"/>
                <a:cs typeface="+mn-cs"/>
              </a:rPr>
              <a:t>credit</a:t>
            </a:r>
            <a:r>
              <a:rPr lang="en-US" sz="1000" b="0" kern="1200" dirty="0" smtClean="0">
                <a:solidFill>
                  <a:schemeClr val="tx1"/>
                </a:solidFill>
                <a:latin typeface="Arial" charset="0"/>
                <a:ea typeface="+mn-ea"/>
                <a:cs typeface="+mn-cs"/>
              </a:rPr>
              <a:t>, the sum is only paid if the opposing party does not fulfill the stipulated obligations under the contract.</a:t>
            </a:r>
          </a:p>
          <a:p>
            <a:endParaRPr lang="en-US" sz="1000" b="0" kern="1200" dirty="0" smtClean="0">
              <a:solidFill>
                <a:schemeClr val="tx1"/>
              </a:solidFill>
              <a:latin typeface="Arial"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GB" smtClean="0"/>
              <a:t>© 2011 Capgemini - All rights reserved</a:t>
            </a:r>
            <a:endParaRPr lang="en-GB"/>
          </a:p>
        </p:txBody>
      </p:sp>
      <p:sp>
        <p:nvSpPr>
          <p:cNvPr id="5" name="Slide Number Placeholder 4"/>
          <p:cNvSpPr>
            <a:spLocks noGrp="1"/>
          </p:cNvSpPr>
          <p:nvPr>
            <p:ph type="sldNum" sz="quarter" idx="11"/>
          </p:nvPr>
        </p:nvSpPr>
        <p:spPr/>
        <p:txBody>
          <a:bodyPr/>
          <a:lstStyle/>
          <a:p>
            <a:pPr>
              <a:defRPr/>
            </a:pPr>
            <a:fld id="{9FBEA7F3-32FC-4187-A5B1-8D752633CC09}" type="slidenum">
              <a:rPr lang="en-GB" smtClean="0"/>
              <a:pPr>
                <a:defRPr/>
              </a:pPr>
              <a:t>3</a:t>
            </a:fld>
            <a:endParaRPr lang="en-GB"/>
          </a:p>
        </p:txBody>
      </p:sp>
      <p:sp>
        <p:nvSpPr>
          <p:cNvPr id="6" name="Date Placeholder 5"/>
          <p:cNvSpPr>
            <a:spLocks noGrp="1"/>
          </p:cNvSpPr>
          <p:nvPr>
            <p:ph type="dt" idx="12"/>
          </p:nvPr>
        </p:nvSpPr>
        <p:spPr/>
        <p:txBody>
          <a:bodyPr/>
          <a:lstStyle/>
          <a:p>
            <a:pPr>
              <a:defRPr/>
            </a:pPr>
            <a:r>
              <a:rPr lang="en-US" smtClean="0"/>
              <a:t>© 2011 Capgemini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0" i="1" kern="1200" dirty="0" smtClean="0">
                <a:solidFill>
                  <a:schemeClr val="tx1"/>
                </a:solidFill>
                <a:latin typeface="Arial" charset="0"/>
                <a:ea typeface="+mn-ea"/>
                <a:cs typeface="+mn-cs"/>
              </a:rPr>
              <a:t>Personal banking</a:t>
            </a:r>
            <a:r>
              <a:rPr lang="en-US" sz="1000" b="0" kern="1200" dirty="0" smtClean="0">
                <a:solidFill>
                  <a:schemeClr val="tx1"/>
                </a:solidFill>
                <a:latin typeface="Arial" charset="0"/>
                <a:ea typeface="+mn-ea"/>
                <a:cs typeface="+mn-cs"/>
              </a:rPr>
              <a:t> is a type of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service and product line offered by </a:t>
            </a:r>
            <a:r>
              <a:rPr lang="en-US" sz="1000" b="0" i="1" kern="1200" dirty="0" smtClean="0">
                <a:solidFill>
                  <a:schemeClr val="tx1"/>
                </a:solidFill>
                <a:latin typeface="Arial" charset="0"/>
                <a:ea typeface="+mn-ea"/>
                <a:cs typeface="+mn-cs"/>
              </a:rPr>
              <a:t>banks</a:t>
            </a:r>
            <a:r>
              <a:rPr lang="en-US" sz="1000" b="0" kern="1200" dirty="0" smtClean="0">
                <a:solidFill>
                  <a:schemeClr val="tx1"/>
                </a:solidFill>
                <a:latin typeface="Arial" charset="0"/>
                <a:ea typeface="+mn-ea"/>
                <a:cs typeface="+mn-cs"/>
              </a:rPr>
              <a:t> to retail customers, that is consumers rather than businesses, intermediaries and institutions.</a:t>
            </a:r>
            <a:endParaRPr lang="en-US" sz="1000" b="0" i="1" kern="1200" dirty="0" smtClean="0">
              <a:solidFill>
                <a:schemeClr val="tx1"/>
              </a:solidFill>
              <a:latin typeface="Arial" charset="0"/>
              <a:ea typeface="+mn-ea"/>
              <a:cs typeface="+mn-cs"/>
            </a:endParaRPr>
          </a:p>
          <a:p>
            <a:endParaRPr lang="en-US" sz="1000" b="0" i="1" kern="1200" dirty="0" smtClean="0">
              <a:solidFill>
                <a:schemeClr val="tx1"/>
              </a:solidFill>
              <a:latin typeface="Arial" charset="0"/>
              <a:ea typeface="+mn-ea"/>
              <a:cs typeface="+mn-cs"/>
            </a:endParaRPr>
          </a:p>
          <a:p>
            <a:r>
              <a:rPr lang="en-US" sz="1000" b="0" i="1" kern="1200" dirty="0" smtClean="0">
                <a:solidFill>
                  <a:schemeClr val="tx1"/>
                </a:solidFill>
                <a:latin typeface="Arial" charset="0"/>
                <a:ea typeface="+mn-ea"/>
                <a:cs typeface="+mn-cs"/>
              </a:rPr>
              <a:t>Wholesale banking</a:t>
            </a:r>
            <a:r>
              <a:rPr lang="en-US" sz="1000" b="0" kern="1200" dirty="0" smtClean="0">
                <a:solidFill>
                  <a:schemeClr val="tx1"/>
                </a:solidFill>
                <a:latin typeface="Arial" charset="0"/>
                <a:ea typeface="+mn-ea"/>
                <a:cs typeface="+mn-cs"/>
              </a:rPr>
              <a:t> refers to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services between merchant </a:t>
            </a:r>
            <a:r>
              <a:rPr lang="en-US" sz="1000" b="0" i="1" kern="1200" dirty="0" smtClean="0">
                <a:solidFill>
                  <a:schemeClr val="tx1"/>
                </a:solidFill>
                <a:latin typeface="Arial" charset="0"/>
                <a:ea typeface="+mn-ea"/>
                <a:cs typeface="+mn-cs"/>
              </a:rPr>
              <a:t>banks</a:t>
            </a:r>
            <a:r>
              <a:rPr lang="en-US" sz="1000" b="0" kern="1200" dirty="0" smtClean="0">
                <a:solidFill>
                  <a:schemeClr val="tx1"/>
                </a:solidFill>
                <a:latin typeface="Arial" charset="0"/>
                <a:ea typeface="+mn-ea"/>
                <a:cs typeface="+mn-cs"/>
              </a:rPr>
              <a:t> and other financial institutions. This type of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deals with larger clients, such as large corporations and other </a:t>
            </a:r>
            <a:r>
              <a:rPr lang="en-US" sz="1000" b="0" i="1" kern="1200" dirty="0" smtClean="0">
                <a:solidFill>
                  <a:schemeClr val="tx1"/>
                </a:solidFill>
                <a:latin typeface="Arial" charset="0"/>
                <a:ea typeface="+mn-ea"/>
                <a:cs typeface="+mn-cs"/>
              </a:rPr>
              <a:t>banks</a:t>
            </a:r>
            <a:r>
              <a:rPr lang="en-US" sz="1000" b="0" kern="1200" dirty="0" smtClean="0">
                <a:solidFill>
                  <a:schemeClr val="tx1"/>
                </a:solidFill>
                <a:latin typeface="Arial" charset="0"/>
                <a:ea typeface="+mn-ea"/>
                <a:cs typeface="+mn-cs"/>
              </a:rPr>
              <a:t>, whereas retail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focuses more on the individual or small business.</a:t>
            </a:r>
          </a:p>
          <a:p>
            <a:endParaRPr lang="en-US" sz="1000" b="0" kern="1200" dirty="0" smtClean="0">
              <a:solidFill>
                <a:schemeClr val="tx1"/>
              </a:solidFill>
              <a:latin typeface="Arial" charset="0"/>
              <a:ea typeface="+mn-ea"/>
              <a:cs typeface="+mn-cs"/>
            </a:endParaRPr>
          </a:p>
          <a:p>
            <a:r>
              <a:rPr lang="en-US" sz="1000" b="0" kern="1200" dirty="0" smtClean="0">
                <a:solidFill>
                  <a:schemeClr val="tx1"/>
                </a:solidFill>
                <a:latin typeface="Arial" charset="0"/>
                <a:ea typeface="+mn-ea"/>
                <a:cs typeface="+mn-cs"/>
              </a:rPr>
              <a:t>Objectives of </a:t>
            </a:r>
            <a:r>
              <a:rPr lang="en-US" sz="1000" b="0" i="1" kern="1200" dirty="0" smtClean="0">
                <a:solidFill>
                  <a:schemeClr val="tx1"/>
                </a:solidFill>
                <a:latin typeface="Arial" charset="0"/>
                <a:ea typeface="+mn-ea"/>
                <a:cs typeface="+mn-cs"/>
              </a:rPr>
              <a:t>Social Banking</a:t>
            </a:r>
            <a:r>
              <a:rPr lang="en-US" sz="1000" b="0" kern="1200" dirty="0" smtClean="0">
                <a:solidFill>
                  <a:schemeClr val="tx1"/>
                </a:solidFill>
                <a:latin typeface="Arial" charset="0"/>
                <a:ea typeface="+mn-ea"/>
                <a:cs typeface="+mn-cs"/>
              </a:rPr>
              <a:t> : Banking which caters specially to the development needs of poor i.e. to provide credit facilities to the small farmers,</a:t>
            </a:r>
            <a:r>
              <a:rPr lang="en-US" sz="1000" b="0" kern="1200" baseline="0" dirty="0" smtClean="0">
                <a:solidFill>
                  <a:schemeClr val="tx1"/>
                </a:solidFill>
                <a:latin typeface="Arial" charset="0"/>
                <a:ea typeface="+mn-ea"/>
                <a:cs typeface="+mn-cs"/>
              </a:rPr>
              <a:t> small-scale industrialist, etc.</a:t>
            </a:r>
          </a:p>
          <a:p>
            <a:endParaRPr lang="en-US" dirty="0" smtClean="0"/>
          </a:p>
          <a:p>
            <a:r>
              <a:rPr lang="en-US" sz="1000" b="0" i="1" kern="1200" dirty="0" smtClean="0">
                <a:solidFill>
                  <a:schemeClr val="tx1"/>
                </a:solidFill>
                <a:latin typeface="Arial" charset="0"/>
                <a:ea typeface="+mn-ea"/>
                <a:cs typeface="+mn-cs"/>
              </a:rPr>
              <a:t>Development Banks</a:t>
            </a:r>
            <a:r>
              <a:rPr lang="en-US" sz="1000" b="0" kern="1200" dirty="0" smtClean="0">
                <a:solidFill>
                  <a:schemeClr val="tx1"/>
                </a:solidFill>
                <a:latin typeface="Arial" charset="0"/>
                <a:ea typeface="+mn-ea"/>
                <a:cs typeface="+mn-cs"/>
              </a:rPr>
              <a:t> are the institutions engaged in the promotion and </a:t>
            </a:r>
            <a:r>
              <a:rPr lang="en-US" sz="1000" b="0" i="1" kern="1200" dirty="0" smtClean="0">
                <a:solidFill>
                  <a:schemeClr val="tx1"/>
                </a:solidFill>
                <a:latin typeface="Arial" charset="0"/>
                <a:ea typeface="+mn-ea"/>
                <a:cs typeface="+mn-cs"/>
              </a:rPr>
              <a:t>development</a:t>
            </a:r>
            <a:r>
              <a:rPr lang="en-US" sz="1000" b="0" kern="1200" dirty="0" smtClean="0">
                <a:solidFill>
                  <a:schemeClr val="tx1"/>
                </a:solidFill>
                <a:latin typeface="Arial" charset="0"/>
                <a:ea typeface="+mn-ea"/>
                <a:cs typeface="+mn-cs"/>
              </a:rPr>
              <a:t> of industry ,agriculture and other key sectors. A </a:t>
            </a:r>
            <a:r>
              <a:rPr lang="en-US" sz="1000" b="0" i="1" kern="1200" dirty="0" smtClean="0">
                <a:solidFill>
                  <a:schemeClr val="tx1"/>
                </a:solidFill>
                <a:latin typeface="Arial" charset="0"/>
                <a:ea typeface="+mn-ea"/>
                <a:cs typeface="+mn-cs"/>
              </a:rPr>
              <a:t>development bank</a:t>
            </a:r>
            <a:r>
              <a:rPr lang="en-US" sz="1000" b="0" kern="1200" dirty="0" smtClean="0">
                <a:solidFill>
                  <a:schemeClr val="tx1"/>
                </a:solidFill>
                <a:latin typeface="Arial" charset="0"/>
                <a:ea typeface="+mn-ea"/>
                <a:cs typeface="+mn-cs"/>
              </a:rPr>
              <a:t> is an institution which takes up the job of </a:t>
            </a:r>
            <a:r>
              <a:rPr lang="en-US" sz="1000" b="0" i="1" kern="1200" dirty="0" smtClean="0">
                <a:solidFill>
                  <a:schemeClr val="tx1"/>
                </a:solidFill>
                <a:latin typeface="Arial" charset="0"/>
                <a:ea typeface="+mn-ea"/>
                <a:cs typeface="+mn-cs"/>
              </a:rPr>
              <a:t>developing</a:t>
            </a:r>
            <a:r>
              <a:rPr lang="en-US" sz="1000" b="0" kern="1200" dirty="0" smtClean="0">
                <a:solidFill>
                  <a:schemeClr val="tx1"/>
                </a:solidFill>
                <a:latin typeface="Arial" charset="0"/>
                <a:ea typeface="+mn-ea"/>
                <a:cs typeface="+mn-cs"/>
              </a:rPr>
              <a:t> industrial enterprises from its inception to completion.</a:t>
            </a:r>
          </a:p>
          <a:p>
            <a:endParaRPr lang="en-US" sz="1000" b="0" kern="1200" dirty="0" smtClean="0">
              <a:solidFill>
                <a:schemeClr val="tx1"/>
              </a:solidFill>
              <a:latin typeface="Arial" charset="0"/>
              <a:ea typeface="+mn-ea"/>
              <a:cs typeface="+mn-cs"/>
            </a:endParaRPr>
          </a:p>
          <a:p>
            <a:r>
              <a:rPr lang="en-US" sz="1000" b="0" kern="1200" dirty="0" smtClean="0">
                <a:solidFill>
                  <a:schemeClr val="tx1"/>
                </a:solidFill>
                <a:latin typeface="Arial" charset="0"/>
                <a:ea typeface="+mn-ea"/>
                <a:cs typeface="+mn-cs"/>
              </a:rPr>
              <a:t>Regional </a:t>
            </a:r>
            <a:r>
              <a:rPr lang="en-US" sz="1000" b="0" i="1" kern="1200" dirty="0" smtClean="0">
                <a:solidFill>
                  <a:schemeClr val="tx1"/>
                </a:solidFill>
                <a:latin typeface="Arial" charset="0"/>
                <a:ea typeface="+mn-ea"/>
                <a:cs typeface="+mn-cs"/>
              </a:rPr>
              <a:t>Rural Banks</a:t>
            </a:r>
            <a:r>
              <a:rPr lang="en-US" sz="1000" b="0" kern="1200" dirty="0" smtClean="0">
                <a:solidFill>
                  <a:schemeClr val="tx1"/>
                </a:solidFill>
                <a:latin typeface="Arial" charset="0"/>
                <a:ea typeface="+mn-ea"/>
                <a:cs typeface="+mn-cs"/>
              </a:rPr>
              <a:t> are local level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organizations operating in different States of India. They have been created with a view to serve primarily the </a:t>
            </a:r>
            <a:r>
              <a:rPr lang="en-US" sz="1000" b="0" i="1" kern="1200" dirty="0" smtClean="0">
                <a:solidFill>
                  <a:schemeClr val="tx1"/>
                </a:solidFill>
                <a:latin typeface="Arial" charset="0"/>
                <a:ea typeface="+mn-ea"/>
                <a:cs typeface="+mn-cs"/>
              </a:rPr>
              <a:t>rural</a:t>
            </a:r>
            <a:r>
              <a:rPr lang="en-US" sz="1000" b="0" kern="1200" dirty="0" smtClean="0">
                <a:solidFill>
                  <a:schemeClr val="tx1"/>
                </a:solidFill>
                <a:latin typeface="Arial" charset="0"/>
                <a:ea typeface="+mn-ea"/>
                <a:cs typeface="+mn-cs"/>
              </a:rPr>
              <a:t> areas of India with basic </a:t>
            </a:r>
            <a:r>
              <a:rPr lang="en-US" sz="1000" b="0" i="1" kern="1200" dirty="0" smtClean="0">
                <a:solidFill>
                  <a:schemeClr val="tx1"/>
                </a:solidFill>
                <a:latin typeface="Arial" charset="0"/>
                <a:ea typeface="+mn-ea"/>
                <a:cs typeface="+mn-cs"/>
              </a:rPr>
              <a:t>banking</a:t>
            </a:r>
            <a:r>
              <a:rPr lang="en-US" sz="1000" b="0" kern="1200" dirty="0" smtClean="0">
                <a:solidFill>
                  <a:schemeClr val="tx1"/>
                </a:solidFill>
                <a:latin typeface="Arial" charset="0"/>
                <a:ea typeface="+mn-ea"/>
                <a:cs typeface="+mn-cs"/>
              </a:rPr>
              <a:t> and financial services.</a:t>
            </a:r>
          </a:p>
          <a:p>
            <a:endParaRPr lang="en-US" sz="1000" b="0" kern="1200" dirty="0" smtClean="0">
              <a:solidFill>
                <a:schemeClr val="tx1"/>
              </a:solidFill>
              <a:latin typeface="Arial" charset="0"/>
              <a:ea typeface="+mn-ea"/>
              <a:cs typeface="+mn-cs"/>
            </a:endParaRPr>
          </a:p>
          <a:p>
            <a:r>
              <a:rPr lang="en-US" sz="1000" b="0" kern="1200" dirty="0" smtClean="0">
                <a:solidFill>
                  <a:schemeClr val="tx1"/>
                </a:solidFill>
                <a:latin typeface="Arial" charset="0"/>
                <a:ea typeface="+mn-ea"/>
                <a:cs typeface="+mn-cs"/>
              </a:rPr>
              <a:t>A </a:t>
            </a:r>
            <a:r>
              <a:rPr lang="en-US" sz="1000" b="0" i="1" kern="1200" dirty="0" smtClean="0">
                <a:solidFill>
                  <a:schemeClr val="tx1"/>
                </a:solidFill>
                <a:latin typeface="Arial" charset="0"/>
                <a:ea typeface="+mn-ea"/>
                <a:cs typeface="+mn-cs"/>
              </a:rPr>
              <a:t>commercial bank</a:t>
            </a:r>
            <a:r>
              <a:rPr lang="en-US" sz="1000" b="0" kern="1200" dirty="0" smtClean="0">
                <a:solidFill>
                  <a:schemeClr val="tx1"/>
                </a:solidFill>
                <a:latin typeface="Arial" charset="0"/>
                <a:ea typeface="+mn-ea"/>
                <a:cs typeface="+mn-cs"/>
              </a:rPr>
              <a:t> is a financial institution that provides various financial service, such as accepting deposits and issuing loans. </a:t>
            </a:r>
            <a:r>
              <a:rPr lang="en-US" sz="1000" b="0" i="1" kern="1200" dirty="0" smtClean="0">
                <a:solidFill>
                  <a:schemeClr val="tx1"/>
                </a:solidFill>
                <a:latin typeface="Arial" charset="0"/>
                <a:ea typeface="+mn-ea"/>
                <a:cs typeface="+mn-cs"/>
              </a:rPr>
              <a:t>Commercial bank</a:t>
            </a:r>
            <a:r>
              <a:rPr lang="en-US" sz="1000" b="0" kern="1200" dirty="0" smtClean="0">
                <a:solidFill>
                  <a:schemeClr val="tx1"/>
                </a:solidFill>
                <a:latin typeface="Arial" charset="0"/>
                <a:ea typeface="+mn-ea"/>
                <a:cs typeface="+mn-cs"/>
              </a:rPr>
              <a:t> customers can take advantage of a range of investment products that </a:t>
            </a:r>
            <a:r>
              <a:rPr lang="en-US" sz="1000" b="0" i="1" kern="1200" dirty="0" smtClean="0">
                <a:solidFill>
                  <a:schemeClr val="tx1"/>
                </a:solidFill>
                <a:latin typeface="Arial" charset="0"/>
                <a:ea typeface="+mn-ea"/>
                <a:cs typeface="+mn-cs"/>
              </a:rPr>
              <a:t>commercial banks</a:t>
            </a:r>
            <a:r>
              <a:rPr lang="en-US" sz="1000" b="0" kern="1200" dirty="0" smtClean="0">
                <a:solidFill>
                  <a:schemeClr val="tx1"/>
                </a:solidFill>
                <a:latin typeface="Arial" charset="0"/>
                <a:ea typeface="+mn-ea"/>
                <a:cs typeface="+mn-cs"/>
              </a:rPr>
              <a:t> offer like savings accounts and certificates of deposit.</a:t>
            </a:r>
          </a:p>
          <a:p>
            <a:endParaRPr lang="en-US" dirty="0"/>
          </a:p>
        </p:txBody>
      </p:sp>
      <p:sp>
        <p:nvSpPr>
          <p:cNvPr id="4" name="Footer Placeholder 3"/>
          <p:cNvSpPr>
            <a:spLocks noGrp="1"/>
          </p:cNvSpPr>
          <p:nvPr>
            <p:ph type="ftr" sz="quarter" idx="10"/>
          </p:nvPr>
        </p:nvSpPr>
        <p:spPr/>
        <p:txBody>
          <a:bodyPr/>
          <a:lstStyle/>
          <a:p>
            <a:r>
              <a:rPr lang="en-GB" smtClean="0"/>
              <a:t>© 2011 Capgemini - All rights reserved</a:t>
            </a:r>
            <a:endParaRPr lang="en-GB"/>
          </a:p>
        </p:txBody>
      </p:sp>
      <p:sp>
        <p:nvSpPr>
          <p:cNvPr id="5" name="Slide Number Placeholder 4"/>
          <p:cNvSpPr>
            <a:spLocks noGrp="1"/>
          </p:cNvSpPr>
          <p:nvPr>
            <p:ph type="sldNum" sz="quarter" idx="11"/>
          </p:nvPr>
        </p:nvSpPr>
        <p:spPr/>
        <p:txBody>
          <a:bodyPr/>
          <a:lstStyle/>
          <a:p>
            <a:pPr>
              <a:defRPr/>
            </a:pPr>
            <a:fld id="{9FBEA7F3-32FC-4187-A5B1-8D752633CC09}" type="slidenum">
              <a:rPr lang="en-GB" smtClean="0"/>
              <a:pPr>
                <a:defRPr/>
              </a:pPr>
              <a:t>4</a:t>
            </a:fld>
            <a:endParaRPr lang="en-GB"/>
          </a:p>
        </p:txBody>
      </p:sp>
      <p:sp>
        <p:nvSpPr>
          <p:cNvPr id="6" name="Date Placeholder 5"/>
          <p:cNvSpPr>
            <a:spLocks noGrp="1"/>
          </p:cNvSpPr>
          <p:nvPr>
            <p:ph type="dt" idx="12"/>
          </p:nvPr>
        </p:nvSpPr>
        <p:spPr/>
        <p:txBody>
          <a:bodyPr/>
          <a:lstStyle/>
          <a:p>
            <a:pPr>
              <a:defRPr/>
            </a:pPr>
            <a:r>
              <a:rPr lang="en-US" smtClean="0"/>
              <a:t>© 2011 Capgemini - All rights reserved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0" kern="1200" dirty="0" smtClean="0">
                <a:solidFill>
                  <a:schemeClr val="tx1"/>
                </a:solidFill>
                <a:latin typeface="Arial" charset="0"/>
                <a:ea typeface="+mn-ea"/>
                <a:cs typeface="+mn-cs"/>
              </a:rPr>
              <a:t>A </a:t>
            </a:r>
            <a:r>
              <a:rPr lang="en-US" sz="1000" b="1" kern="1200" dirty="0" smtClean="0">
                <a:solidFill>
                  <a:schemeClr val="tx1"/>
                </a:solidFill>
                <a:latin typeface="Arial" charset="0"/>
                <a:ea typeface="+mn-ea"/>
                <a:cs typeface="+mn-cs"/>
              </a:rPr>
              <a:t>Memorandum of Association</a:t>
            </a:r>
            <a:r>
              <a:rPr lang="en-US" sz="1000" b="0" kern="1200" dirty="0" smtClean="0">
                <a:solidFill>
                  <a:schemeClr val="tx1"/>
                </a:solidFill>
                <a:latin typeface="Arial" charset="0"/>
                <a:ea typeface="+mn-ea"/>
                <a:cs typeface="+mn-cs"/>
              </a:rPr>
              <a:t> (MOA) is a legal document prepared in the formation and registration process of a limited liability company to define its relationship with shareholders.</a:t>
            </a:r>
            <a:endParaRPr lang="en-US" dirty="0"/>
          </a:p>
        </p:txBody>
      </p:sp>
      <p:sp>
        <p:nvSpPr>
          <p:cNvPr id="4" name="Footer Placeholder 3"/>
          <p:cNvSpPr>
            <a:spLocks noGrp="1"/>
          </p:cNvSpPr>
          <p:nvPr>
            <p:ph type="ftr" sz="quarter" idx="10"/>
          </p:nvPr>
        </p:nvSpPr>
        <p:spPr/>
        <p:txBody>
          <a:bodyPr/>
          <a:lstStyle/>
          <a:p>
            <a:r>
              <a:rPr lang="en-GB" smtClean="0"/>
              <a:t>© 2011 Capgemini - All rights reserved</a:t>
            </a:r>
            <a:endParaRPr lang="en-GB"/>
          </a:p>
        </p:txBody>
      </p:sp>
      <p:sp>
        <p:nvSpPr>
          <p:cNvPr id="5" name="Slide Number Placeholder 4"/>
          <p:cNvSpPr>
            <a:spLocks noGrp="1"/>
          </p:cNvSpPr>
          <p:nvPr>
            <p:ph type="sldNum" sz="quarter" idx="11"/>
          </p:nvPr>
        </p:nvSpPr>
        <p:spPr/>
        <p:txBody>
          <a:bodyPr/>
          <a:lstStyle/>
          <a:p>
            <a:pPr>
              <a:defRPr/>
            </a:pPr>
            <a:fld id="{9FBEA7F3-32FC-4187-A5B1-8D752633CC09}" type="slidenum">
              <a:rPr lang="en-GB" smtClean="0"/>
              <a:pPr>
                <a:defRPr/>
              </a:pPr>
              <a:t>18</a:t>
            </a:fld>
            <a:endParaRPr lang="en-GB"/>
          </a:p>
        </p:txBody>
      </p:sp>
      <p:sp>
        <p:nvSpPr>
          <p:cNvPr id="6" name="Date Placeholder 5"/>
          <p:cNvSpPr>
            <a:spLocks noGrp="1"/>
          </p:cNvSpPr>
          <p:nvPr>
            <p:ph type="dt" idx="12"/>
          </p:nvPr>
        </p:nvSpPr>
        <p:spPr/>
        <p:txBody>
          <a:bodyPr/>
          <a:lstStyle/>
          <a:p>
            <a:pPr>
              <a:defRPr/>
            </a:pPr>
            <a:r>
              <a:rPr lang="en-US" smtClean="0"/>
              <a:t>© 2011 Capgemini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738188" y="730250"/>
            <a:ext cx="5397500" cy="3736975"/>
          </a:xfrm>
          <a:ln/>
        </p:spPr>
      </p:sp>
      <p:sp>
        <p:nvSpPr>
          <p:cNvPr id="62467" name="Rectangle 2"/>
          <p:cNvSpPr txBox="1">
            <a:spLocks noGrp="1" noChangeArrowheads="1"/>
          </p:cNvSpPr>
          <p:nvPr>
            <p:ph type="body" idx="1"/>
          </p:nvPr>
        </p:nvSpPr>
        <p:spPr>
          <a:xfrm>
            <a:off x="906357" y="4709984"/>
            <a:ext cx="5060491" cy="4466987"/>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t="15457" r="366"/>
          <a:stretch>
            <a:fillRect/>
          </a:stretch>
        </p:blipFill>
        <p:spPr bwMode="auto">
          <a:xfrm>
            <a:off x="2" y="76200"/>
            <a:ext cx="9911160" cy="6299200"/>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1" y="368300"/>
            <a:ext cx="2338917" cy="509588"/>
          </a:xfrm>
          <a:prstGeom prst="rect">
            <a:avLst/>
          </a:prstGeom>
          <a:noFill/>
          <a:ln w="9525">
            <a:noFill/>
            <a:miter lim="800000"/>
            <a:headEnd/>
            <a:tailEnd/>
          </a:ln>
        </p:spPr>
      </p:pic>
      <p:sp>
        <p:nvSpPr>
          <p:cNvPr id="7" name="Text Box 4"/>
          <p:cNvSpPr txBox="1">
            <a:spLocks noChangeArrowheads="1"/>
          </p:cNvSpPr>
          <p:nvPr/>
        </p:nvSpPr>
        <p:spPr bwMode="auto">
          <a:xfrm>
            <a:off x="6151699" y="515941"/>
            <a:ext cx="1539203" cy="249299"/>
          </a:xfrm>
          <a:prstGeom prst="rect">
            <a:avLst/>
          </a:prstGeom>
          <a:noFill/>
          <a:ln w="19050">
            <a:noFill/>
            <a:miter lim="800000"/>
            <a:headEnd/>
            <a:tailEnd/>
          </a:ln>
          <a:effectLst/>
        </p:spPr>
        <p:txBody>
          <a:bodyPr wrap="none">
            <a:spAutoFit/>
          </a:bodyPr>
          <a:lstStyle/>
          <a:p>
            <a:pPr algn="ctr" eaLnBrk="0" hangingPunct="0">
              <a:lnSpc>
                <a:spcPct val="85000"/>
              </a:lnSpc>
              <a:defRPr/>
            </a:pPr>
            <a:r>
              <a:rPr lang="en-US" sz="1200" b="0" dirty="0">
                <a:solidFill>
                  <a:schemeClr val="bg1">
                    <a:lumMod val="50000"/>
                  </a:schemeClr>
                </a:solidFill>
                <a:cs typeface="+mn-cs"/>
              </a:rPr>
              <a:t>In collaboration with</a:t>
            </a:r>
          </a:p>
        </p:txBody>
      </p:sp>
      <p:grpSp>
        <p:nvGrpSpPr>
          <p:cNvPr id="9" name="Group 21"/>
          <p:cNvGrpSpPr>
            <a:grpSpLocks/>
          </p:cNvGrpSpPr>
          <p:nvPr/>
        </p:nvGrpSpPr>
        <p:grpSpPr bwMode="auto">
          <a:xfrm>
            <a:off x="0" y="5981701"/>
            <a:ext cx="9906000" cy="876300"/>
            <a:chOff x="0" y="5981700"/>
            <a:chExt cx="9144000" cy="876300"/>
          </a:xfrm>
        </p:grpSpPr>
        <p:grpSp>
          <p:nvGrpSpPr>
            <p:cNvPr id="10" name="Group 13"/>
            <p:cNvGrpSpPr>
              <a:grpSpLocks/>
            </p:cNvGrpSpPr>
            <p:nvPr/>
          </p:nvGrpSpPr>
          <p:grpSpPr bwMode="auto">
            <a:xfrm>
              <a:off x="0" y="5981700"/>
              <a:ext cx="9144000" cy="876300"/>
              <a:chOff x="0" y="5981700"/>
              <a:chExt cx="9144000" cy="876300"/>
            </a:xfrm>
          </p:grpSpPr>
          <p:sp>
            <p:nvSpPr>
              <p:cNvPr id="12"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a:cs typeface="+mn-cs"/>
                </a:endParaRPr>
              </a:p>
            </p:txBody>
          </p:sp>
          <p:sp>
            <p:nvSpPr>
              <p:cNvPr id="13"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cs typeface="+mn-cs"/>
                </a:endParaRPr>
              </a:p>
            </p:txBody>
          </p:sp>
          <p:pic>
            <p:nvPicPr>
              <p:cNvPr id="14"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11"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852"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2"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a:cs typeface="+mn-cs"/>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a:cs typeface="+mn-cs"/>
            </a:endParaRPr>
          </a:p>
        </p:txBody>
      </p:sp>
      <p:grpSp>
        <p:nvGrpSpPr>
          <p:cNvPr id="6" name="Group 10"/>
          <p:cNvGrpSpPr>
            <a:grpSpLocks/>
          </p:cNvGrpSpPr>
          <p:nvPr/>
        </p:nvGrpSpPr>
        <p:grpSpPr bwMode="auto">
          <a:xfrm>
            <a:off x="0" y="5981701"/>
            <a:ext cx="9906000" cy="876300"/>
            <a:chOff x="0" y="5981700"/>
            <a:chExt cx="9144000" cy="876300"/>
          </a:xfrm>
        </p:grpSpPr>
        <p:grpSp>
          <p:nvGrpSpPr>
            <p:cNvPr id="8"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a:cs typeface="+mn-cs"/>
                </a:endParaRPr>
              </a:p>
            </p:txBody>
          </p:sp>
          <p:sp>
            <p:nvSpPr>
              <p:cNvPr id="11"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cs typeface="+mn-cs"/>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0"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a:cs typeface="+mn-cs"/>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a:cs typeface="+mn-cs"/>
            </a:endParaRPr>
          </a:p>
        </p:txBody>
      </p:sp>
      <p:grpSp>
        <p:nvGrpSpPr>
          <p:cNvPr id="6" name="Group 10"/>
          <p:cNvGrpSpPr>
            <a:grpSpLocks/>
          </p:cNvGrpSpPr>
          <p:nvPr/>
        </p:nvGrpSpPr>
        <p:grpSpPr bwMode="auto">
          <a:xfrm>
            <a:off x="0" y="5981701"/>
            <a:ext cx="9906000" cy="876300"/>
            <a:chOff x="0" y="5981700"/>
            <a:chExt cx="9144000" cy="876300"/>
          </a:xfrm>
        </p:grpSpPr>
        <p:grpSp>
          <p:nvGrpSpPr>
            <p:cNvPr id="8"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defRPr/>
                </a:pPr>
                <a:endParaRPr lang="en-US">
                  <a:cs typeface="+mn-cs"/>
                </a:endParaRPr>
              </a:p>
            </p:txBody>
          </p:sp>
          <p:sp>
            <p:nvSpPr>
              <p:cNvPr id="11"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cs typeface="+mn-cs"/>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0"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8"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4"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4"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defRPr/>
            </a:pPr>
            <a:endParaRPr lang="en-US">
              <a:cs typeface="+mn-cs"/>
            </a:endParaRPr>
          </a:p>
        </p:txBody>
      </p:sp>
      <p:sp>
        <p:nvSpPr>
          <p:cNvPr id="45176" name="Rectangle 120"/>
          <p:cNvSpPr>
            <a:spLocks noChangeArrowheads="1"/>
          </p:cNvSpPr>
          <p:nvPr/>
        </p:nvSpPr>
        <p:spPr bwMode="auto">
          <a:xfrm>
            <a:off x="8144181" y="6318253"/>
            <a:ext cx="1299197"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2054" name="Rectangle 134"/>
          <p:cNvSpPr>
            <a:spLocks noGrp="1" noChangeArrowheads="1"/>
          </p:cNvSpPr>
          <p:nvPr>
            <p:ph type="title"/>
          </p:nvPr>
        </p:nvSpPr>
        <p:spPr bwMode="auto">
          <a:xfrm>
            <a:off x="261408" y="212728"/>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055"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pic>
        <p:nvPicPr>
          <p:cNvPr id="2056" name="Picture 138" descr="OK_Capgemini"/>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71981" y="6361116"/>
            <a:ext cx="1559852" cy="339725"/>
          </a:xfrm>
          <a:prstGeom prst="rect">
            <a:avLst/>
          </a:prstGeom>
          <a:noFill/>
          <a:ln w="9525">
            <a:noFill/>
            <a:miter lim="800000"/>
            <a:headEnd/>
            <a:tailEnd/>
          </a:ln>
        </p:spPr>
      </p:pic>
      <p:sp>
        <p:nvSpPr>
          <p:cNvPr id="9" name="Text Box 4"/>
          <p:cNvSpPr txBox="1">
            <a:spLocks noChangeArrowheads="1"/>
          </p:cNvSpPr>
          <p:nvPr/>
        </p:nvSpPr>
        <p:spPr bwMode="auto">
          <a:xfrm>
            <a:off x="1896463" y="6413502"/>
            <a:ext cx="1431802" cy="236219"/>
          </a:xfrm>
          <a:prstGeom prst="rect">
            <a:avLst/>
          </a:prstGeom>
          <a:noFill/>
          <a:ln w="19050">
            <a:noFill/>
            <a:miter lim="800000"/>
            <a:headEnd/>
            <a:tailEnd/>
          </a:ln>
          <a:effectLst/>
        </p:spPr>
        <p:txBody>
          <a:bodyPr wrap="none">
            <a:spAutoFit/>
          </a:bodyPr>
          <a:lstStyle/>
          <a:p>
            <a:pPr algn="ctr" eaLnBrk="0" hangingPunct="0">
              <a:lnSpc>
                <a:spcPct val="85000"/>
              </a:lnSpc>
              <a:defRPr/>
            </a:pPr>
            <a:r>
              <a:rPr lang="en-US" sz="1100" b="0" dirty="0">
                <a:solidFill>
                  <a:schemeClr val="bg1">
                    <a:lumMod val="50000"/>
                  </a:schemeClr>
                </a:solidFill>
                <a:cs typeface="+mn-cs"/>
              </a:rPr>
              <a:t>In collaboration with</a:t>
            </a:r>
          </a:p>
        </p:txBody>
      </p:sp>
      <p:sp>
        <p:nvSpPr>
          <p:cNvPr id="15" name="Line 7"/>
          <p:cNvSpPr>
            <a:spLocks noChangeShapeType="1"/>
          </p:cNvSpPr>
          <p:nvPr/>
        </p:nvSpPr>
        <p:spPr bwMode="gray">
          <a:xfrm>
            <a:off x="9472613" y="6381753"/>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1928"/>
            <a:ext cx="307842" cy="169863"/>
          </a:xfrm>
          <a:prstGeom prst="rect">
            <a:avLst/>
          </a:prstGeom>
          <a:noFill/>
        </p:spPr>
        <p:txBody>
          <a:bodyPr lIns="0" tIns="7200" rIns="0" bIns="7200" anchor="ctr">
            <a:spAutoFit/>
          </a:bodyPr>
          <a:lstStyle/>
          <a:p>
            <a:pPr eaLnBrk="0" hangingPunct="0">
              <a:defRPr/>
            </a:pPr>
            <a:fld id="{4AC48221-1C18-42E5-9341-B96FD7B037C8}" type="slidenum">
              <a:rPr lang="en-US" sz="1000">
                <a:cs typeface="+mn-cs"/>
              </a:rPr>
              <a:pPr eaLnBrk="0" hangingPunct="0">
                <a:defRPr/>
              </a:pPr>
              <a:t>‹#›</a:t>
            </a:fld>
            <a:endParaRPr lang="en-US" sz="1000" dirty="0">
              <a:cs typeface="+mn-cs"/>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p:wipe dir="r"/>
  </p:transition>
  <p:hf sldNum="0" hdr="0" ftr="0"/>
  <p:txStyles>
    <p:titleStyle>
      <a:lvl1pPr algn="l" rtl="0" eaLnBrk="1" fontAlgn="base" hangingPunct="1">
        <a:spcBef>
          <a:spcPct val="0"/>
        </a:spcBef>
        <a:spcAft>
          <a:spcPct val="0"/>
        </a:spcAft>
        <a:defRPr sz="2200" b="1">
          <a:solidFill>
            <a:schemeClr val="tx2"/>
          </a:solidFill>
          <a:latin typeface="+mj-lt"/>
          <a:ea typeface="+mj-ea"/>
          <a:cs typeface="+mj-cs"/>
        </a:defRPr>
      </a:lvl1pPr>
      <a:lvl2pPr algn="l" rtl="0" eaLnBrk="1" fontAlgn="base" hangingPunct="1">
        <a:spcBef>
          <a:spcPct val="0"/>
        </a:spcBef>
        <a:spcAft>
          <a:spcPct val="0"/>
        </a:spcAft>
        <a:defRPr sz="2200" b="1">
          <a:solidFill>
            <a:schemeClr val="tx2"/>
          </a:solidFill>
          <a:latin typeface="Arial Narrow" pitchFamily="34" charset="0"/>
        </a:defRPr>
      </a:lvl2pPr>
      <a:lvl3pPr algn="l" rtl="0" eaLnBrk="1" fontAlgn="base" hangingPunct="1">
        <a:spcBef>
          <a:spcPct val="0"/>
        </a:spcBef>
        <a:spcAft>
          <a:spcPct val="0"/>
        </a:spcAft>
        <a:defRPr sz="2200" b="1">
          <a:solidFill>
            <a:schemeClr val="tx2"/>
          </a:solidFill>
          <a:latin typeface="Arial Narrow" pitchFamily="34" charset="0"/>
        </a:defRPr>
      </a:lvl3pPr>
      <a:lvl4pPr algn="l" rtl="0" eaLnBrk="1" fontAlgn="base" hangingPunct="1">
        <a:spcBef>
          <a:spcPct val="0"/>
        </a:spcBef>
        <a:spcAft>
          <a:spcPct val="0"/>
        </a:spcAft>
        <a:defRPr sz="2200" b="1">
          <a:solidFill>
            <a:schemeClr val="tx2"/>
          </a:solidFill>
          <a:latin typeface="Arial Narrow" pitchFamily="34" charset="0"/>
        </a:defRPr>
      </a:lvl4pPr>
      <a:lvl5pPr algn="l" rtl="0" eaLnBrk="1" fontAlgn="base" hangingPunct="1">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1" fontAlgn="base" hangingPunct="1">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1" fontAlgn="base" hangingPunct="1">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1" fontAlgn="base" hangingPunct="1">
        <a:spcBef>
          <a:spcPct val="0"/>
        </a:spcBef>
        <a:spcAft>
          <a:spcPts val="600"/>
        </a:spcAft>
        <a:buClr>
          <a:schemeClr val="tx2"/>
        </a:buClr>
        <a:buChar char="•"/>
        <a:defRPr sz="1400">
          <a:solidFill>
            <a:schemeClr val="tx1"/>
          </a:solidFill>
          <a:latin typeface="+mn-lt"/>
        </a:defRPr>
      </a:lvl3pPr>
      <a:lvl4pPr marL="685800" indent="-228600" algn="l" rtl="0" eaLnBrk="1" fontAlgn="base" hangingPunct="1">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1" fontAlgn="base" hangingPunct="1">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ctrTitle" sz="quarter"/>
          </p:nvPr>
        </p:nvSpPr>
        <p:spPr/>
        <p:txBody>
          <a:bodyPr/>
          <a:lstStyle/>
          <a:p>
            <a:r>
              <a:rPr lang="en-GB" dirty="0" smtClean="0"/>
              <a:t>Core Banking Foundation</a:t>
            </a:r>
          </a:p>
        </p:txBody>
      </p:sp>
      <p:sp>
        <p:nvSpPr>
          <p:cNvPr id="6147" name="Rectangle 7"/>
          <p:cNvSpPr>
            <a:spLocks noGrp="1" noChangeArrowheads="1"/>
          </p:cNvSpPr>
          <p:nvPr>
            <p:ph type="subTitle" sz="quarter" idx="1"/>
          </p:nvPr>
        </p:nvSpPr>
        <p:spPr>
          <a:xfrm>
            <a:off x="577852" y="2501900"/>
            <a:ext cx="5444860" cy="1167612"/>
          </a:xfrm>
        </p:spPr>
        <p:txBody>
          <a:bodyPr/>
          <a:lstStyle/>
          <a:p>
            <a:pPr marL="0" indent="0"/>
            <a:r>
              <a:rPr lang="en-GB" dirty="0" smtClean="0"/>
              <a:t>June 2015</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Understanding the Concept of Interest Accrual</a:t>
            </a:r>
            <a:endParaRPr lang="en-US" dirty="0" smtClean="0"/>
          </a:p>
        </p:txBody>
      </p:sp>
      <p:sp>
        <p:nvSpPr>
          <p:cNvPr id="18435"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Concept of Interest Accrual</a:t>
            </a:r>
          </a:p>
          <a:p>
            <a:pPr lvl="2">
              <a:lnSpc>
                <a:spcPct val="120000"/>
              </a:lnSpc>
              <a:buFont typeface="Wingdings" pitchFamily="2" charset="2"/>
              <a:buChar char="Ø"/>
            </a:pPr>
            <a:r>
              <a:rPr lang="en-US" dirty="0" smtClean="0"/>
              <a:t>Interest due to be paid for an account calculated on a daily basis and aggregated</a:t>
            </a:r>
          </a:p>
          <a:p>
            <a:pPr lvl="2">
              <a:lnSpc>
                <a:spcPct val="120000"/>
              </a:lnSpc>
              <a:buFont typeface="Wingdings" pitchFamily="2" charset="2"/>
              <a:buChar char="Ø"/>
            </a:pPr>
            <a:r>
              <a:rPr lang="en-US" dirty="0" smtClean="0"/>
              <a:t>On the  Maturity date, Interest aggregated is paid to the Account Holder.</a:t>
            </a:r>
          </a:p>
          <a:p>
            <a:pPr lvl="2">
              <a:lnSpc>
                <a:spcPct val="120000"/>
              </a:lnSpc>
              <a:buFont typeface="Wingdings" pitchFamily="2" charset="2"/>
              <a:buChar char="Ø"/>
            </a:pPr>
            <a:endParaRPr lang="en-US" dirty="0" smtClean="0"/>
          </a:p>
          <a:p>
            <a:pPr lvl="2">
              <a:lnSpc>
                <a:spcPct val="120000"/>
              </a:lnSpc>
              <a:buFont typeface="Wingdings" pitchFamily="2" charset="2"/>
              <a:buChar char="Ø"/>
            </a:pPr>
            <a:r>
              <a:rPr lang="en-US" dirty="0" smtClean="0"/>
              <a:t>Let us Understand with an </a:t>
            </a:r>
            <a:r>
              <a:rPr lang="en-US" dirty="0" err="1" smtClean="0"/>
              <a:t>excample</a:t>
            </a:r>
            <a:endParaRPr lang="en-US" dirty="0" smtClean="0"/>
          </a:p>
          <a:p>
            <a:pPr lvl="2">
              <a:lnSpc>
                <a:spcPct val="120000"/>
              </a:lnSpc>
              <a:buFont typeface="Wingdings" pitchFamily="2" charset="2"/>
              <a:buChar char="Ø"/>
            </a:pPr>
            <a:r>
              <a:rPr lang="en-US" dirty="0" smtClean="0"/>
              <a:t>Mr. A makes </a:t>
            </a:r>
            <a:r>
              <a:rPr lang="en-US" smtClean="0"/>
              <a:t>a 10 </a:t>
            </a:r>
            <a:r>
              <a:rPr lang="en-US" dirty="0" smtClean="0"/>
              <a:t>Day Fixed Deposit of  Rs. 10000 . Rate of Interest is 10%.</a:t>
            </a:r>
          </a:p>
          <a:p>
            <a:pPr lvl="3">
              <a:lnSpc>
                <a:spcPct val="120000"/>
              </a:lnSpc>
              <a:buFont typeface="Wingdings" pitchFamily="2" charset="2"/>
              <a:buChar char="Ø"/>
            </a:pPr>
            <a:r>
              <a:rPr lang="en-US" dirty="0" smtClean="0"/>
              <a:t>Interest Accrued at the End of Day 1 :- Rs. (10000 * (10/100) ) / 365 = 2.73</a:t>
            </a:r>
          </a:p>
          <a:p>
            <a:pPr lvl="3">
              <a:lnSpc>
                <a:spcPct val="120000"/>
              </a:lnSpc>
              <a:buFont typeface="Wingdings" pitchFamily="2" charset="2"/>
              <a:buChar char="Ø"/>
            </a:pPr>
            <a:r>
              <a:rPr lang="en-US" dirty="0" smtClean="0"/>
              <a:t>Interest Accrued at the end of Day 2 :- 2.73 + 2.73</a:t>
            </a:r>
          </a:p>
          <a:p>
            <a:pPr lvl="3">
              <a:lnSpc>
                <a:spcPct val="120000"/>
              </a:lnSpc>
              <a:buFont typeface="Wingdings" pitchFamily="2" charset="2"/>
              <a:buChar char="Ø"/>
            </a:pPr>
            <a:r>
              <a:rPr lang="en-US" dirty="0" smtClean="0"/>
              <a:t>And the accumulation continues in similar manner  till Day 10.</a:t>
            </a:r>
          </a:p>
          <a:p>
            <a:pPr lvl="3">
              <a:lnSpc>
                <a:spcPct val="120000"/>
              </a:lnSpc>
              <a:buFont typeface="Wingdings" pitchFamily="2" charset="2"/>
              <a:buChar char="Ø"/>
            </a:pPr>
            <a:r>
              <a:rPr lang="en-US" dirty="0" smtClean="0"/>
              <a:t>On the tenth day , Interest accrued is 27.39.</a:t>
            </a:r>
          </a:p>
          <a:p>
            <a:pPr lvl="3">
              <a:lnSpc>
                <a:spcPct val="120000"/>
              </a:lnSpc>
              <a:buFont typeface="Wingdings" pitchFamily="2" charset="2"/>
              <a:buChar char="Ø"/>
            </a:pPr>
            <a:r>
              <a:rPr lang="en-US" dirty="0" smtClean="0"/>
              <a:t>The Interest accrual will be paid to the Deposit Holder.</a:t>
            </a:r>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Teller</a:t>
            </a:r>
            <a:endParaRPr lang="en-US" dirty="0" smtClean="0"/>
          </a:p>
        </p:txBody>
      </p:sp>
      <p:sp>
        <p:nvSpPr>
          <p:cNvPr id="18435"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 Also Known as Cashier</a:t>
            </a:r>
          </a:p>
          <a:p>
            <a:pPr eaLnBrk="1" hangingPunct="1">
              <a:lnSpc>
                <a:spcPct val="120000"/>
              </a:lnSpc>
              <a:buFont typeface="Wingdings" pitchFamily="2" charset="2"/>
              <a:buChar char="Ø"/>
            </a:pPr>
            <a:r>
              <a:rPr lang="en-US" dirty="0" smtClean="0"/>
              <a:t>Responsible for</a:t>
            </a:r>
          </a:p>
          <a:p>
            <a:pPr lvl="2">
              <a:lnSpc>
                <a:spcPct val="120000"/>
              </a:lnSpc>
              <a:buFont typeface="Wingdings" pitchFamily="2" charset="2"/>
              <a:buChar char="Ø"/>
            </a:pPr>
            <a:r>
              <a:rPr lang="en-US" dirty="0" smtClean="0"/>
              <a:t>Accepting Cash Deposits</a:t>
            </a:r>
          </a:p>
          <a:p>
            <a:pPr lvl="3">
              <a:lnSpc>
                <a:spcPct val="120000"/>
              </a:lnSpc>
              <a:buFont typeface="Wingdings" pitchFamily="2" charset="2"/>
              <a:buChar char="Ø"/>
            </a:pPr>
            <a:r>
              <a:rPr lang="en-US" dirty="0" smtClean="0"/>
              <a:t>To verify the Genuineness of the Currency accepted</a:t>
            </a:r>
          </a:p>
          <a:p>
            <a:pPr lvl="2">
              <a:lnSpc>
                <a:spcPct val="120000"/>
              </a:lnSpc>
              <a:buFont typeface="Wingdings" pitchFamily="2" charset="2"/>
              <a:buChar char="Ø"/>
            </a:pPr>
            <a:r>
              <a:rPr lang="en-US" dirty="0" smtClean="0"/>
              <a:t>Cash Payment</a:t>
            </a:r>
          </a:p>
          <a:p>
            <a:pPr lvl="2">
              <a:lnSpc>
                <a:spcPct val="120000"/>
              </a:lnSpc>
              <a:buFont typeface="Wingdings" pitchFamily="2" charset="2"/>
              <a:buChar char="Ø"/>
            </a:pPr>
            <a:r>
              <a:rPr lang="en-US" dirty="0" smtClean="0"/>
              <a:t>Balancing the Vaults, cash draws and ATMs </a:t>
            </a:r>
          </a:p>
          <a:p>
            <a:pPr lvl="2">
              <a:lnSpc>
                <a:spcPct val="120000"/>
              </a:lnSpc>
              <a:buFont typeface="Wingdings" pitchFamily="2" charset="2"/>
              <a:buChar char="Ø"/>
            </a:pPr>
            <a:r>
              <a:rPr lang="en-US" dirty="0" smtClean="0"/>
              <a:t>Accountable for Excess /shortage of currency</a:t>
            </a:r>
          </a:p>
          <a:p>
            <a:pPr lvl="2">
              <a:lnSpc>
                <a:spcPct val="120000"/>
              </a:lnSpc>
              <a:buFont typeface="Wingdings" pitchFamily="2" charset="2"/>
              <a:buChar char="Ø"/>
            </a:pPr>
            <a:endParaRPr lang="en-US" dirty="0" smtClean="0"/>
          </a:p>
          <a:p>
            <a:pPr lvl="2">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Funds Transfer</a:t>
            </a:r>
            <a:endParaRPr lang="en-US" dirty="0" smtClean="0"/>
          </a:p>
        </p:txBody>
      </p:sp>
      <p:sp>
        <p:nvSpPr>
          <p:cNvPr id="18435"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Moving Funds From one account to another</a:t>
            </a:r>
          </a:p>
          <a:p>
            <a:pPr eaLnBrk="1" hangingPunct="1">
              <a:lnSpc>
                <a:spcPct val="120000"/>
              </a:lnSpc>
              <a:buFont typeface="Wingdings" pitchFamily="2" charset="2"/>
              <a:buChar char="Ø"/>
            </a:pPr>
            <a:r>
              <a:rPr lang="en-US" dirty="0" smtClean="0"/>
              <a:t>The Giver account  Debited and The receiver account  Credited</a:t>
            </a:r>
          </a:p>
          <a:p>
            <a:pPr eaLnBrk="1" hangingPunct="1">
              <a:lnSpc>
                <a:spcPct val="120000"/>
              </a:lnSpc>
              <a:buFont typeface="Wingdings" pitchFamily="2" charset="2"/>
              <a:buChar char="Ø"/>
            </a:pPr>
            <a:r>
              <a:rPr lang="en-US" dirty="0" smtClean="0"/>
              <a:t>Relevant advices generated accordingly.</a:t>
            </a:r>
          </a:p>
          <a:p>
            <a:pPr eaLnBrk="1" hangingPunct="1">
              <a:lnSpc>
                <a:spcPct val="120000"/>
              </a:lnSpc>
              <a:buFont typeface="Wingdings" pitchFamily="2" charset="2"/>
              <a:buChar char="Ø"/>
            </a:pPr>
            <a:r>
              <a:rPr lang="en-US" dirty="0" smtClean="0"/>
              <a:t>Example</a:t>
            </a:r>
          </a:p>
          <a:p>
            <a:pPr lvl="2">
              <a:lnSpc>
                <a:spcPct val="120000"/>
              </a:lnSpc>
              <a:buFont typeface="Wingdings" pitchFamily="2" charset="2"/>
              <a:buChar char="Ø"/>
            </a:pPr>
            <a:r>
              <a:rPr lang="en-US" dirty="0" err="1" smtClean="0"/>
              <a:t>Mr</a:t>
            </a:r>
            <a:r>
              <a:rPr lang="en-US" dirty="0" smtClean="0"/>
              <a:t> A deposits a  </a:t>
            </a:r>
            <a:r>
              <a:rPr lang="en-US" dirty="0" err="1" smtClean="0"/>
              <a:t>cheque</a:t>
            </a:r>
            <a:r>
              <a:rPr lang="en-US" dirty="0" smtClean="0"/>
              <a:t> of Rs.1000/- in his account , the </a:t>
            </a:r>
            <a:r>
              <a:rPr lang="en-US" dirty="0" err="1" smtClean="0"/>
              <a:t>cheque</a:t>
            </a:r>
            <a:r>
              <a:rPr lang="en-US" dirty="0" smtClean="0"/>
              <a:t> given by Mr. B . The fact is both the parties maintain the account in Indian Bank </a:t>
            </a:r>
            <a:r>
              <a:rPr lang="en-US" dirty="0" err="1" smtClean="0"/>
              <a:t>Nungambakkam</a:t>
            </a:r>
            <a:r>
              <a:rPr lang="en-US" dirty="0" smtClean="0"/>
              <a:t> Branch</a:t>
            </a:r>
          </a:p>
          <a:p>
            <a:pPr lvl="2">
              <a:lnSpc>
                <a:spcPct val="120000"/>
              </a:lnSpc>
              <a:buFont typeface="Wingdings" pitchFamily="2" charset="2"/>
              <a:buChar char="Ø"/>
            </a:pPr>
            <a:r>
              <a:rPr lang="en-US" dirty="0" err="1" smtClean="0"/>
              <a:t>Mr</a:t>
            </a:r>
            <a:r>
              <a:rPr lang="en-US" dirty="0" smtClean="0"/>
              <a:t> A ‘s Account Debited</a:t>
            </a:r>
          </a:p>
          <a:p>
            <a:pPr lvl="2">
              <a:lnSpc>
                <a:spcPct val="120000"/>
              </a:lnSpc>
              <a:buFont typeface="Wingdings" pitchFamily="2" charset="2"/>
              <a:buChar char="Ø"/>
            </a:pPr>
            <a:r>
              <a:rPr lang="en-US" dirty="0" smtClean="0"/>
              <a:t>Mr. B’s Account Credited</a:t>
            </a:r>
          </a:p>
          <a:p>
            <a:pPr lvl="2">
              <a:lnSpc>
                <a:spcPct val="120000"/>
              </a:lnSpc>
              <a:buNone/>
            </a:pPr>
            <a:endParaRPr lang="en-US" dirty="0" smtClean="0"/>
          </a:p>
          <a:p>
            <a:pPr lvl="2">
              <a:lnSpc>
                <a:spcPct val="120000"/>
              </a:lnSpc>
              <a:buNone/>
            </a:pPr>
            <a:r>
              <a:rPr lang="en-US" dirty="0" smtClean="0"/>
              <a:t>Mr. A is given Debit advice</a:t>
            </a:r>
          </a:p>
          <a:p>
            <a:pPr lvl="2">
              <a:lnSpc>
                <a:spcPct val="120000"/>
              </a:lnSpc>
              <a:buNone/>
            </a:pPr>
            <a:r>
              <a:rPr lang="en-US" dirty="0" smtClean="0"/>
              <a:t>Mr. B is given Credit Advice</a:t>
            </a:r>
          </a:p>
          <a:p>
            <a:pPr lvl="2">
              <a:lnSpc>
                <a:spcPct val="120000"/>
              </a:lnSpc>
              <a:buNone/>
            </a:pPr>
            <a:endParaRPr lang="en-US" dirty="0" smtClean="0"/>
          </a:p>
          <a:p>
            <a:pPr lvl="2">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Drafts Issuance</a:t>
            </a:r>
            <a:endParaRPr lang="en-US" dirty="0" smtClean="0"/>
          </a:p>
        </p:txBody>
      </p:sp>
      <p:sp>
        <p:nvSpPr>
          <p:cNvPr id="18435"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Same Concept of moving Funds From one account to another</a:t>
            </a:r>
          </a:p>
          <a:p>
            <a:pPr eaLnBrk="1" hangingPunct="1">
              <a:lnSpc>
                <a:spcPct val="120000"/>
              </a:lnSpc>
              <a:buFont typeface="Wingdings" pitchFamily="2" charset="2"/>
              <a:buChar char="Ø"/>
            </a:pPr>
            <a:r>
              <a:rPr lang="en-US" dirty="0" smtClean="0"/>
              <a:t>However the difference is Credit account is Draft issued account.</a:t>
            </a:r>
          </a:p>
          <a:p>
            <a:pPr eaLnBrk="1" hangingPunct="1">
              <a:lnSpc>
                <a:spcPct val="120000"/>
              </a:lnSpc>
              <a:buFont typeface="Wingdings" pitchFamily="2" charset="2"/>
              <a:buChar char="Ø"/>
            </a:pPr>
            <a:r>
              <a:rPr lang="en-US" dirty="0" smtClean="0"/>
              <a:t>The Draft issued Advice is sent to the branch where the draft is paid</a:t>
            </a:r>
          </a:p>
          <a:p>
            <a:pPr eaLnBrk="1" hangingPunct="1">
              <a:lnSpc>
                <a:spcPct val="120000"/>
              </a:lnSpc>
              <a:buFont typeface="Wingdings" pitchFamily="2" charset="2"/>
              <a:buChar char="Ø"/>
            </a:pPr>
            <a:r>
              <a:rPr lang="en-US" dirty="0" smtClean="0"/>
              <a:t>Based upon the Advice, paying branch verifies the genuineness of the draft pays the same.</a:t>
            </a:r>
          </a:p>
          <a:p>
            <a:pPr lvl="2">
              <a:lnSpc>
                <a:spcPct val="120000"/>
              </a:lnSpc>
              <a:buNone/>
            </a:pPr>
            <a:endParaRPr lang="en-US" dirty="0" smtClean="0"/>
          </a:p>
          <a:p>
            <a:pPr lvl="2">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err="1" smtClean="0">
                <a:solidFill>
                  <a:srgbClr val="005699"/>
                </a:solidFill>
              </a:rPr>
              <a:t>Cheque</a:t>
            </a:r>
            <a:r>
              <a:rPr lang="en-US" dirty="0" smtClean="0">
                <a:solidFill>
                  <a:srgbClr val="005699"/>
                </a:solidFill>
              </a:rPr>
              <a:t> Clearing</a:t>
            </a:r>
            <a:endParaRPr lang="en-US" dirty="0" smtClean="0"/>
          </a:p>
        </p:txBody>
      </p:sp>
      <p:grpSp>
        <p:nvGrpSpPr>
          <p:cNvPr id="4" name="Group 3"/>
          <p:cNvGrpSpPr/>
          <p:nvPr/>
        </p:nvGrpSpPr>
        <p:grpSpPr>
          <a:xfrm>
            <a:off x="1149681" y="2322754"/>
            <a:ext cx="3803318" cy="2212492"/>
            <a:chOff x="0" y="1053567"/>
            <a:chExt cx="3803318" cy="2212492"/>
          </a:xfrm>
          <a:scene3d>
            <a:camera prst="orthographicFront"/>
            <a:lightRig rig="flat" dir="t"/>
          </a:scene3d>
        </p:grpSpPr>
        <p:sp>
          <p:nvSpPr>
            <p:cNvPr id="8" name="Rectangle 7"/>
            <p:cNvSpPr/>
            <p:nvPr/>
          </p:nvSpPr>
          <p:spPr>
            <a:xfrm>
              <a:off x="0" y="1053567"/>
              <a:ext cx="3803318" cy="2212492"/>
            </a:xfrm>
            <a:prstGeom prst="rect">
              <a:avLst/>
            </a:prstGeom>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sp>
        <p:sp>
          <p:nvSpPr>
            <p:cNvPr id="9" name="Rectangle 8"/>
            <p:cNvSpPr/>
            <p:nvPr/>
          </p:nvSpPr>
          <p:spPr>
            <a:xfrm>
              <a:off x="0" y="1053567"/>
              <a:ext cx="3803318" cy="221249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kern="1200" dirty="0" smtClean="0">
                  <a:latin typeface="+mn-lt"/>
                </a:rPr>
                <a:t>OUTWARD CLEARING</a:t>
              </a:r>
            </a:p>
            <a:p>
              <a:pPr marL="171450" lvl="1" indent="-171450" algn="l" defTabSz="711200">
                <a:lnSpc>
                  <a:spcPct val="150000"/>
                </a:lnSpc>
                <a:spcBef>
                  <a:spcPct val="0"/>
                </a:spcBef>
                <a:spcAft>
                  <a:spcPct val="15000"/>
                </a:spcAft>
                <a:buChar char="••"/>
              </a:pPr>
              <a:r>
                <a:rPr lang="en-US" sz="1600" b="0" kern="1200" dirty="0" smtClean="0">
                  <a:latin typeface="+mn-lt"/>
                </a:rPr>
                <a:t>When </a:t>
              </a:r>
              <a:r>
                <a:rPr lang="en-US" sz="1600" b="0" kern="1200" dirty="0" err="1" smtClean="0">
                  <a:latin typeface="+mn-lt"/>
                </a:rPr>
                <a:t>Cheques</a:t>
              </a:r>
              <a:r>
                <a:rPr lang="en-US" sz="1600" b="0" kern="1200" dirty="0" smtClean="0">
                  <a:latin typeface="+mn-lt"/>
                </a:rPr>
                <a:t> are sent to other banks for collection</a:t>
              </a:r>
            </a:p>
          </p:txBody>
        </p:sp>
      </p:grpSp>
      <p:grpSp>
        <p:nvGrpSpPr>
          <p:cNvPr id="5" name="Group 4"/>
          <p:cNvGrpSpPr/>
          <p:nvPr/>
        </p:nvGrpSpPr>
        <p:grpSpPr>
          <a:xfrm>
            <a:off x="4953000" y="2322754"/>
            <a:ext cx="3803318" cy="2212492"/>
            <a:chOff x="3803319" y="1053567"/>
            <a:chExt cx="3803318" cy="2212492"/>
          </a:xfrm>
          <a:scene3d>
            <a:camera prst="orthographicFront"/>
            <a:lightRig rig="flat" dir="t"/>
          </a:scene3d>
        </p:grpSpPr>
        <p:sp>
          <p:nvSpPr>
            <p:cNvPr id="6" name="Rectangle 5"/>
            <p:cNvSpPr/>
            <p:nvPr/>
          </p:nvSpPr>
          <p:spPr>
            <a:xfrm>
              <a:off x="3803319" y="1053567"/>
              <a:ext cx="3803318" cy="2212492"/>
            </a:xfrm>
            <a:prstGeom prst="rect">
              <a:avLst/>
            </a:prstGeom>
            <a:sp3d prstMaterial="dkEdge">
              <a:bevelT w="8200" h="38100"/>
            </a:sp3d>
          </p:spPr>
          <p:style>
            <a:lnRef idx="0">
              <a:schemeClr val="lt1">
                <a:hueOff val="0"/>
                <a:satOff val="0"/>
                <a:lumOff val="0"/>
                <a:alphaOff val="0"/>
              </a:schemeClr>
            </a:lnRef>
            <a:fillRef idx="2">
              <a:schemeClr val="accent1">
                <a:shade val="50000"/>
                <a:hueOff val="620023"/>
                <a:satOff val="-51179"/>
                <a:lumOff val="50660"/>
                <a:alphaOff val="0"/>
              </a:schemeClr>
            </a:fillRef>
            <a:effectRef idx="1">
              <a:schemeClr val="accent1">
                <a:shade val="50000"/>
                <a:hueOff val="620023"/>
                <a:satOff val="-51179"/>
                <a:lumOff val="50660"/>
                <a:alphaOff val="0"/>
              </a:schemeClr>
            </a:effectRef>
            <a:fontRef idx="minor">
              <a:schemeClr val="dk1"/>
            </a:fontRef>
          </p:style>
        </p:sp>
        <p:sp>
          <p:nvSpPr>
            <p:cNvPr id="7" name="Rectangle 6"/>
            <p:cNvSpPr/>
            <p:nvPr/>
          </p:nvSpPr>
          <p:spPr>
            <a:xfrm>
              <a:off x="3803319" y="1053567"/>
              <a:ext cx="3803318" cy="221249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t" anchorCtr="0">
              <a:noAutofit/>
            </a:bodyPr>
            <a:lstStyle/>
            <a:p>
              <a:pPr lvl="0" algn="l" defTabSz="844550">
                <a:lnSpc>
                  <a:spcPct val="90000"/>
                </a:lnSpc>
                <a:spcBef>
                  <a:spcPct val="0"/>
                </a:spcBef>
                <a:spcAft>
                  <a:spcPct val="35000"/>
                </a:spcAft>
              </a:pPr>
              <a:r>
                <a:rPr lang="en-US" sz="1900" b="0" kern="1200" dirty="0" smtClean="0">
                  <a:latin typeface="+mn-lt"/>
                </a:rPr>
                <a:t>INWARDCLEARING</a:t>
              </a:r>
              <a:endParaRPr lang="en-US" sz="1900" b="0" kern="1200" dirty="0">
                <a:latin typeface="+mn-lt"/>
              </a:endParaRPr>
            </a:p>
            <a:p>
              <a:pPr marL="171450" lvl="1" indent="-171450" algn="l" defTabSz="711200">
                <a:lnSpc>
                  <a:spcPct val="150000"/>
                </a:lnSpc>
                <a:spcBef>
                  <a:spcPct val="0"/>
                </a:spcBef>
                <a:spcAft>
                  <a:spcPct val="15000"/>
                </a:spcAft>
                <a:buChar char="••"/>
              </a:pPr>
              <a:r>
                <a:rPr lang="en-US" sz="1600" b="0" kern="1200" dirty="0" smtClean="0">
                  <a:latin typeface="+mn-lt"/>
                </a:rPr>
                <a:t>When </a:t>
              </a:r>
              <a:r>
                <a:rPr lang="en-US" sz="1600" b="0" kern="1200" dirty="0" err="1" smtClean="0">
                  <a:latin typeface="+mn-lt"/>
                </a:rPr>
                <a:t>cheques</a:t>
              </a:r>
              <a:r>
                <a:rPr lang="en-US" sz="1600" b="0" kern="1200" dirty="0" smtClean="0">
                  <a:latin typeface="+mn-lt"/>
                </a:rPr>
                <a:t> are received from other banks</a:t>
              </a:r>
              <a:endParaRPr lang="en-US" sz="1600" b="0" kern="1200" dirty="0">
                <a:latin typeface="+mn-lt"/>
              </a:endParaRPr>
            </a:p>
          </p:txBody>
        </p:sp>
      </p:grpSp>
      <p:grpSp>
        <p:nvGrpSpPr>
          <p:cNvPr id="10" name="Group 9"/>
          <p:cNvGrpSpPr/>
          <p:nvPr/>
        </p:nvGrpSpPr>
        <p:grpSpPr>
          <a:xfrm>
            <a:off x="1149680" y="1084008"/>
            <a:ext cx="7606638" cy="1053567"/>
            <a:chOff x="0" y="0"/>
            <a:chExt cx="7606638" cy="1053567"/>
          </a:xfrm>
        </p:grpSpPr>
        <p:sp>
          <p:nvSpPr>
            <p:cNvPr id="11" name="Rectangle 10"/>
            <p:cNvSpPr/>
            <p:nvPr/>
          </p:nvSpPr>
          <p:spPr>
            <a:xfrm>
              <a:off x="0" y="0"/>
              <a:ext cx="7606638" cy="1053567"/>
            </a:xfrm>
            <a:prstGeom prst="rect">
              <a:avLst/>
            </a:prstGeom>
          </p:spPr>
          <p:style>
            <a:lnRef idx="0">
              <a:schemeClr val="dk1">
                <a:hueOff val="0"/>
                <a:satOff val="0"/>
                <a:lumOff val="0"/>
                <a:alphaOff val="0"/>
              </a:schemeClr>
            </a:lnRef>
            <a:fillRef idx="1">
              <a:schemeClr val="accent1">
                <a:shade val="90000"/>
                <a:hueOff val="0"/>
                <a:satOff val="0"/>
                <a:lumOff val="0"/>
                <a:alphaOff val="0"/>
              </a:schemeClr>
            </a:fillRef>
            <a:effectRef idx="1">
              <a:schemeClr val="accent1">
                <a:shade val="90000"/>
                <a:hueOff val="0"/>
                <a:satOff val="0"/>
                <a:lumOff val="0"/>
                <a:alphaOff val="0"/>
              </a:schemeClr>
            </a:effectRef>
            <a:fontRef idx="minor">
              <a:schemeClr val="lt1">
                <a:hueOff val="0"/>
                <a:satOff val="0"/>
                <a:lumOff val="0"/>
                <a:alphaOff val="0"/>
              </a:schemeClr>
            </a:fontRef>
          </p:style>
        </p:sp>
        <p:sp>
          <p:nvSpPr>
            <p:cNvPr id="12" name="Rectangle 11"/>
            <p:cNvSpPr/>
            <p:nvPr/>
          </p:nvSpPr>
          <p:spPr>
            <a:xfrm>
              <a:off x="0" y="0"/>
              <a:ext cx="7606638" cy="1053567"/>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37160" tIns="137160" rIns="137160" bIns="137160" numCol="1" spcCol="1270" anchor="ctr" anchorCtr="0">
              <a:noAutofit/>
            </a:bodyPr>
            <a:lstStyle/>
            <a:p>
              <a:pPr lvl="0" algn="ctr" defTabSz="1600200">
                <a:lnSpc>
                  <a:spcPct val="100000"/>
                </a:lnSpc>
                <a:spcBef>
                  <a:spcPct val="0"/>
                </a:spcBef>
                <a:spcAft>
                  <a:spcPct val="35000"/>
                </a:spcAft>
              </a:pPr>
              <a:r>
                <a:rPr lang="en-US" sz="3600" b="0" kern="1200" dirty="0" smtClean="0">
                  <a:latin typeface="+mj-lt"/>
                </a:rPr>
                <a:t>CLEARING</a:t>
              </a:r>
              <a:endParaRPr lang="en-US" sz="3600" b="0" kern="1200" dirty="0">
                <a:latin typeface="+mj-lt"/>
              </a:endParaRPr>
            </a:p>
          </p:txBody>
        </p:sp>
      </p:gr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Outstation </a:t>
            </a:r>
            <a:r>
              <a:rPr lang="en-US" dirty="0" err="1" smtClean="0">
                <a:solidFill>
                  <a:srgbClr val="005699"/>
                </a:solidFill>
              </a:rPr>
              <a:t>Cheque</a:t>
            </a:r>
            <a:r>
              <a:rPr lang="en-US" dirty="0" smtClean="0">
                <a:solidFill>
                  <a:srgbClr val="005699"/>
                </a:solidFill>
              </a:rPr>
              <a:t> Collection</a:t>
            </a:r>
            <a:endParaRPr lang="en-US" dirty="0" smtClean="0"/>
          </a:p>
        </p:txBody>
      </p:sp>
      <p:sp>
        <p:nvSpPr>
          <p:cNvPr id="13"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err="1" smtClean="0"/>
              <a:t>Cheque</a:t>
            </a:r>
            <a:r>
              <a:rPr lang="en-US" dirty="0" smtClean="0"/>
              <a:t> is sent to the Outstation Branch for collection.</a:t>
            </a:r>
          </a:p>
          <a:p>
            <a:pPr eaLnBrk="1" hangingPunct="1">
              <a:lnSpc>
                <a:spcPct val="120000"/>
              </a:lnSpc>
              <a:buFont typeface="Wingdings" pitchFamily="2" charset="2"/>
              <a:buChar char="Ø"/>
            </a:pPr>
            <a:r>
              <a:rPr lang="en-US" dirty="0" smtClean="0"/>
              <a:t>The outstation branch receives the </a:t>
            </a:r>
            <a:r>
              <a:rPr lang="en-US" dirty="0" err="1" smtClean="0"/>
              <a:t>cheques</a:t>
            </a:r>
            <a:r>
              <a:rPr lang="en-US" dirty="0" smtClean="0"/>
              <a:t>, collects the same</a:t>
            </a:r>
          </a:p>
          <a:p>
            <a:pPr eaLnBrk="1" hangingPunct="1">
              <a:lnSpc>
                <a:spcPct val="120000"/>
              </a:lnSpc>
              <a:buFont typeface="Wingdings" pitchFamily="2" charset="2"/>
              <a:buChar char="Ø"/>
            </a:pPr>
            <a:r>
              <a:rPr lang="en-US" dirty="0" smtClean="0"/>
              <a:t>Once realized it sends the proceeds to the branch which sent the instrument</a:t>
            </a:r>
          </a:p>
          <a:p>
            <a:pPr eaLnBrk="1" hangingPunct="1">
              <a:lnSpc>
                <a:spcPct val="120000"/>
              </a:lnSpc>
              <a:buFont typeface="Wingdings" pitchFamily="2" charset="2"/>
              <a:buChar char="Ø"/>
            </a:pPr>
            <a:r>
              <a:rPr lang="en-US" dirty="0" smtClean="0"/>
              <a:t>If returned, it sends the returned </a:t>
            </a:r>
            <a:r>
              <a:rPr lang="en-US" dirty="0" err="1" smtClean="0"/>
              <a:t>cheque</a:t>
            </a:r>
            <a:r>
              <a:rPr lang="en-US" dirty="0" smtClean="0"/>
              <a:t> along with return advice.</a:t>
            </a:r>
          </a:p>
          <a:p>
            <a:pPr lvl="2">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Retail Loans</a:t>
            </a:r>
            <a:endParaRPr lang="en-US" dirty="0" smtClean="0"/>
          </a:p>
        </p:txBody>
      </p:sp>
      <p:sp>
        <p:nvSpPr>
          <p:cNvPr id="13"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Loans generally granted to the Individuals for their diverse needs</a:t>
            </a:r>
          </a:p>
          <a:p>
            <a:pPr eaLnBrk="1" hangingPunct="1">
              <a:lnSpc>
                <a:spcPct val="120000"/>
              </a:lnSpc>
              <a:buFont typeface="Wingdings" pitchFamily="2" charset="2"/>
              <a:buChar char="Ø"/>
            </a:pPr>
            <a:r>
              <a:rPr lang="en-US" dirty="0" smtClean="0"/>
              <a:t>These include</a:t>
            </a:r>
          </a:p>
          <a:p>
            <a:pPr lvl="2">
              <a:lnSpc>
                <a:spcPct val="120000"/>
              </a:lnSpc>
              <a:buFont typeface="Wingdings" pitchFamily="2" charset="2"/>
              <a:buChar char="Ø"/>
            </a:pPr>
            <a:r>
              <a:rPr lang="en-US" dirty="0" smtClean="0"/>
              <a:t>Vehicle Loan</a:t>
            </a:r>
          </a:p>
          <a:p>
            <a:pPr lvl="3">
              <a:lnSpc>
                <a:spcPct val="120000"/>
              </a:lnSpc>
              <a:buFont typeface="Wingdings" pitchFamily="2" charset="2"/>
              <a:buChar char="Ø"/>
            </a:pPr>
            <a:r>
              <a:rPr lang="en-US" dirty="0" smtClean="0"/>
              <a:t>Loan Granted to buy a Vehicle</a:t>
            </a:r>
          </a:p>
          <a:p>
            <a:pPr lvl="2">
              <a:lnSpc>
                <a:spcPct val="120000"/>
              </a:lnSpc>
              <a:buFont typeface="Wingdings" pitchFamily="2" charset="2"/>
              <a:buChar char="Ø"/>
            </a:pPr>
            <a:r>
              <a:rPr lang="en-US" dirty="0" smtClean="0"/>
              <a:t>Personal Loan</a:t>
            </a:r>
          </a:p>
          <a:p>
            <a:pPr lvl="3">
              <a:lnSpc>
                <a:spcPct val="120000"/>
              </a:lnSpc>
              <a:buFont typeface="Wingdings" pitchFamily="2" charset="2"/>
              <a:buChar char="Ø"/>
            </a:pPr>
            <a:r>
              <a:rPr lang="en-US" dirty="0" smtClean="0"/>
              <a:t>Loan granted to meet personal needs of the borrower</a:t>
            </a:r>
          </a:p>
          <a:p>
            <a:pPr lvl="2">
              <a:lnSpc>
                <a:spcPct val="120000"/>
              </a:lnSpc>
              <a:buFont typeface="Wingdings" pitchFamily="2" charset="2"/>
              <a:buChar char="Ø"/>
            </a:pPr>
            <a:r>
              <a:rPr lang="en-US" dirty="0" smtClean="0"/>
              <a:t>Housing Loan</a:t>
            </a:r>
          </a:p>
          <a:p>
            <a:pPr lvl="3">
              <a:lnSpc>
                <a:spcPct val="120000"/>
              </a:lnSpc>
              <a:buFont typeface="Wingdings" pitchFamily="2" charset="2"/>
              <a:buChar char="Ø"/>
            </a:pPr>
            <a:r>
              <a:rPr lang="en-US" dirty="0" smtClean="0"/>
              <a:t>Loan granted for construction of House by the borrower</a:t>
            </a:r>
          </a:p>
          <a:p>
            <a:pPr lvl="2">
              <a:lnSpc>
                <a:spcPct val="120000"/>
              </a:lnSpc>
              <a:buFont typeface="Wingdings" pitchFamily="2" charset="2"/>
              <a:buChar char="Ø"/>
            </a:pPr>
            <a:r>
              <a:rPr lang="en-US" dirty="0" smtClean="0"/>
              <a:t>Educational Loans</a:t>
            </a:r>
          </a:p>
          <a:p>
            <a:pPr lvl="3">
              <a:lnSpc>
                <a:spcPct val="120000"/>
              </a:lnSpc>
              <a:buFont typeface="Wingdings" pitchFamily="2" charset="2"/>
              <a:buChar char="Ø"/>
            </a:pPr>
            <a:r>
              <a:rPr lang="en-US" dirty="0" smtClean="0"/>
              <a:t>Loans for educational needs of the student</a:t>
            </a:r>
          </a:p>
          <a:p>
            <a:pPr lvl="2">
              <a:lnSpc>
                <a:spcPct val="120000"/>
              </a:lnSpc>
              <a:buFont typeface="Wingdings" pitchFamily="2" charset="2"/>
              <a:buChar char="Ø"/>
            </a:pPr>
            <a:r>
              <a:rPr lang="en-US" dirty="0" smtClean="0"/>
              <a:t>Demand Loans</a:t>
            </a:r>
          </a:p>
          <a:p>
            <a:pPr lvl="3">
              <a:lnSpc>
                <a:spcPct val="120000"/>
              </a:lnSpc>
              <a:buFont typeface="Wingdings" pitchFamily="2" charset="2"/>
              <a:buChar char="Ø"/>
            </a:pPr>
            <a:r>
              <a:rPr lang="en-US" dirty="0" smtClean="0"/>
              <a:t>Loans against Fixed Deposit held by the borrower in the Bank</a:t>
            </a:r>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Retail Loans - Terminology</a:t>
            </a:r>
            <a:endParaRPr lang="en-US" dirty="0" smtClean="0"/>
          </a:p>
        </p:txBody>
      </p:sp>
      <p:sp>
        <p:nvSpPr>
          <p:cNvPr id="13" name="Content Placeholder 2"/>
          <p:cNvSpPr>
            <a:spLocks noGrp="1"/>
          </p:cNvSpPr>
          <p:nvPr>
            <p:ph idx="4294967295"/>
          </p:nvPr>
        </p:nvSpPr>
        <p:spPr>
          <a:xfrm>
            <a:off x="804168" y="1444776"/>
            <a:ext cx="8530167" cy="4337050"/>
          </a:xfrm>
          <a:prstGeom prst="rect">
            <a:avLst/>
          </a:prstGeom>
        </p:spPr>
        <p:txBody>
          <a:bodyPr/>
          <a:lstStyle/>
          <a:p>
            <a:pPr eaLnBrk="1" hangingPunct="1">
              <a:lnSpc>
                <a:spcPct val="120000"/>
              </a:lnSpc>
              <a:buFont typeface="Wingdings" pitchFamily="2" charset="2"/>
              <a:buChar char="Ø"/>
            </a:pPr>
            <a:r>
              <a:rPr lang="en-US" dirty="0" smtClean="0"/>
              <a:t> Lien</a:t>
            </a:r>
          </a:p>
          <a:p>
            <a:pPr lvl="2">
              <a:lnSpc>
                <a:spcPct val="120000"/>
              </a:lnSpc>
              <a:buFont typeface="Wingdings" pitchFamily="2" charset="2"/>
              <a:buChar char="Ø"/>
            </a:pPr>
            <a:r>
              <a:rPr lang="en-US" dirty="0" smtClean="0"/>
              <a:t>A legal claim against an asset which is used to secure a loan and which must be paid when the property is sold </a:t>
            </a:r>
          </a:p>
          <a:p>
            <a:pPr lvl="2">
              <a:lnSpc>
                <a:spcPct val="120000"/>
              </a:lnSpc>
              <a:buFont typeface="Wingdings" pitchFamily="2" charset="2"/>
              <a:buChar char="Ø"/>
            </a:pPr>
            <a:endParaRPr lang="en-US" sz="1800" dirty="0" smtClean="0"/>
          </a:p>
          <a:p>
            <a:pPr lvl="2">
              <a:lnSpc>
                <a:spcPct val="120000"/>
              </a:lnSpc>
              <a:buFont typeface="Wingdings" pitchFamily="2" charset="2"/>
              <a:buChar char="Ø"/>
            </a:pPr>
            <a:r>
              <a:rPr lang="en-US" sz="1800" dirty="0" smtClean="0"/>
              <a:t>Hypothecation</a:t>
            </a:r>
          </a:p>
          <a:p>
            <a:pPr lvl="2">
              <a:lnSpc>
                <a:spcPct val="120000"/>
              </a:lnSpc>
              <a:buFont typeface="Wingdings" pitchFamily="2" charset="2"/>
              <a:buChar char="Ø"/>
            </a:pPr>
            <a:r>
              <a:rPr lang="en-US" dirty="0" smtClean="0"/>
              <a:t>A charge on a class of floating assets, not on specific assets</a:t>
            </a:r>
          </a:p>
          <a:p>
            <a:pPr lvl="2">
              <a:lnSpc>
                <a:spcPct val="120000"/>
              </a:lnSpc>
              <a:buFont typeface="Wingdings" pitchFamily="2" charset="2"/>
              <a:buChar char="Ø"/>
            </a:pPr>
            <a:r>
              <a:rPr lang="en-US" dirty="0" smtClean="0"/>
              <a:t>Possession rests with the borrower and ownership with the Bank</a:t>
            </a:r>
            <a:endParaRPr lang="en-IN" dirty="0" smtClean="0"/>
          </a:p>
          <a:p>
            <a:pPr lvl="2">
              <a:lnSpc>
                <a:spcPct val="120000"/>
              </a:lnSpc>
              <a:buFont typeface="Wingdings" pitchFamily="2" charset="2"/>
              <a:buChar char="Ø"/>
            </a:pPr>
            <a:r>
              <a:rPr lang="en-US" dirty="0" smtClean="0"/>
              <a:t>Stock, book debts, machinery, standing crops can be hypothecated</a:t>
            </a:r>
            <a:endParaRPr lang="en-IN" dirty="0" smtClean="0"/>
          </a:p>
          <a:p>
            <a:pPr eaLnBrk="1" hangingPunct="1">
              <a:lnSpc>
                <a:spcPct val="120000"/>
              </a:lnSpc>
              <a:buFont typeface="Wingdings" pitchFamily="2" charset="2"/>
              <a:buChar char="Ø"/>
            </a:pPr>
            <a:endParaRPr lang="en-US" dirty="0" smtClean="0"/>
          </a:p>
          <a:p>
            <a:pPr eaLnBrk="1" hangingPunct="1">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Retail Loans - Terminology</a:t>
            </a:r>
            <a:endParaRPr lang="en-US" dirty="0" smtClean="0"/>
          </a:p>
        </p:txBody>
      </p:sp>
      <p:sp>
        <p:nvSpPr>
          <p:cNvPr id="13" name="Content Placeholder 2"/>
          <p:cNvSpPr>
            <a:spLocks noGrp="1"/>
          </p:cNvSpPr>
          <p:nvPr>
            <p:ph idx="4294967295"/>
          </p:nvPr>
        </p:nvSpPr>
        <p:spPr>
          <a:xfrm>
            <a:off x="804168" y="1444776"/>
            <a:ext cx="8530167" cy="4337050"/>
          </a:xfrm>
          <a:prstGeom prst="rect">
            <a:avLst/>
          </a:prstGeom>
        </p:spPr>
        <p:txBody>
          <a:bodyPr/>
          <a:lstStyle/>
          <a:p>
            <a:pPr>
              <a:lnSpc>
                <a:spcPct val="120000"/>
              </a:lnSpc>
              <a:buFont typeface="Wingdings" pitchFamily="2" charset="2"/>
              <a:buChar char="Ø"/>
            </a:pPr>
            <a:r>
              <a:rPr lang="en-US" dirty="0" smtClean="0"/>
              <a:t>Pledge</a:t>
            </a:r>
          </a:p>
          <a:p>
            <a:pPr lvl="2">
              <a:lnSpc>
                <a:spcPct val="120000"/>
              </a:lnSpc>
              <a:buFont typeface="Wingdings" pitchFamily="2" charset="2"/>
              <a:buChar char="Ø"/>
            </a:pPr>
            <a:r>
              <a:rPr lang="en-IN" dirty="0" smtClean="0"/>
              <a:t>Physical control and possession – both with the Bank</a:t>
            </a:r>
            <a:r>
              <a:rPr lang="en-US" dirty="0" smtClean="0"/>
              <a:t> </a:t>
            </a:r>
          </a:p>
          <a:p>
            <a:pPr lvl="2">
              <a:lnSpc>
                <a:spcPct val="120000"/>
              </a:lnSpc>
              <a:buFont typeface="Wingdings" pitchFamily="2" charset="2"/>
              <a:buChar char="Ø"/>
            </a:pPr>
            <a:r>
              <a:rPr lang="en-US" dirty="0" smtClean="0"/>
              <a:t>Specific assets are pledged and not a floating charge</a:t>
            </a:r>
          </a:p>
          <a:p>
            <a:pPr lvl="2">
              <a:lnSpc>
                <a:spcPct val="120000"/>
              </a:lnSpc>
              <a:buFont typeface="Wingdings" pitchFamily="2" charset="2"/>
              <a:buChar char="Ø"/>
            </a:pPr>
            <a:r>
              <a:rPr lang="en-IN" dirty="0" smtClean="0"/>
              <a:t>Generally stocks, gold offered as pledge</a:t>
            </a:r>
          </a:p>
          <a:p>
            <a:pPr eaLnBrk="1" hangingPunct="1">
              <a:lnSpc>
                <a:spcPct val="120000"/>
              </a:lnSpc>
              <a:buFont typeface="Wingdings" pitchFamily="2" charset="2"/>
              <a:buChar char="Ø"/>
            </a:pPr>
            <a:endParaRPr lang="en-US" dirty="0" smtClean="0"/>
          </a:p>
          <a:p>
            <a:pPr eaLnBrk="1" hangingPunct="1">
              <a:lnSpc>
                <a:spcPct val="120000"/>
              </a:lnSpc>
              <a:buFont typeface="Wingdings" pitchFamily="2" charset="2"/>
              <a:buChar char="Ø"/>
            </a:pPr>
            <a:r>
              <a:rPr lang="en-US" dirty="0" smtClean="0"/>
              <a:t>Mortgage</a:t>
            </a:r>
          </a:p>
          <a:p>
            <a:pPr lvl="2">
              <a:lnSpc>
                <a:spcPct val="120000"/>
              </a:lnSpc>
              <a:buFont typeface="Wingdings" pitchFamily="2" charset="2"/>
              <a:buChar char="Ø"/>
            </a:pPr>
            <a:r>
              <a:rPr lang="en-US" dirty="0" smtClean="0"/>
              <a:t>A specific  interest in immovable property is transferred as mortgage for debts incurred</a:t>
            </a:r>
            <a:endParaRPr lang="en-IN" dirty="0" smtClean="0"/>
          </a:p>
          <a:p>
            <a:pPr lvl="2">
              <a:lnSpc>
                <a:spcPct val="120000"/>
              </a:lnSpc>
              <a:buFont typeface="Wingdings" pitchFamily="2" charset="2"/>
              <a:buChar char="Ø"/>
            </a:pPr>
            <a:endParaRPr lang="en-IN" dirty="0" smtClean="0"/>
          </a:p>
          <a:p>
            <a:pPr lvl="2">
              <a:lnSpc>
                <a:spcPct val="120000"/>
              </a:lnSpc>
              <a:buFont typeface="Wingdings" pitchFamily="2" charset="2"/>
              <a:buChar char="Ø"/>
            </a:pPr>
            <a:r>
              <a:rPr lang="en-US" dirty="0" smtClean="0"/>
              <a:t>Mortgagee has right to sell, after due notice to mortgagor, if borrower defaults.</a:t>
            </a:r>
          </a:p>
          <a:p>
            <a:pPr lvl="2">
              <a:lnSpc>
                <a:spcPct val="120000"/>
              </a:lnSpc>
              <a:buFont typeface="Wingdings" pitchFamily="2" charset="2"/>
              <a:buChar char="Ø"/>
            </a:pPr>
            <a:endParaRPr lang="en-US" dirty="0" smtClean="0"/>
          </a:p>
          <a:p>
            <a:pPr lvl="2">
              <a:lnSpc>
                <a:spcPct val="120000"/>
              </a:lnSpc>
              <a:buFont typeface="Wingdings" pitchFamily="2" charset="2"/>
              <a:buChar char="Ø"/>
            </a:pPr>
            <a:endParaRPr lang="en-IN" dirty="0" smtClean="0"/>
          </a:p>
          <a:p>
            <a:pPr lvl="1">
              <a:lnSpc>
                <a:spcPct val="120000"/>
              </a:lnSpc>
              <a:buFont typeface="Wingdings" pitchFamily="2" charset="2"/>
              <a:buChar char="Ø"/>
            </a:pPr>
            <a:endParaRPr lang="en-US" dirty="0" smtClean="0"/>
          </a:p>
          <a:p>
            <a:pPr eaLnBrk="1" hangingPunct="1">
              <a:lnSpc>
                <a:spcPct val="120000"/>
              </a:lnSpc>
              <a:buFont typeface="Wingdings" pitchFamily="2" charset="2"/>
              <a:buChar char="Ø"/>
            </a:pPr>
            <a:endParaRPr lang="en-US" dirty="0" smtClean="0"/>
          </a:p>
          <a:p>
            <a:pPr eaLnBrk="1" hangingPunct="1">
              <a:lnSpc>
                <a:spcPct val="120000"/>
              </a:lnSpc>
              <a:buFont typeface="Wingdings" pitchFamily="2" charset="2"/>
              <a:buChar char="Ø"/>
            </a:pPr>
            <a:endParaRPr lang="en-US" dirty="0" smtClean="0"/>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What are </a:t>
            </a:r>
            <a:r>
              <a:rPr lang="en-US" dirty="0" err="1" smtClean="0"/>
              <a:t>Corporates</a:t>
            </a:r>
            <a:endParaRPr lang="en-US" dirty="0" smtClean="0"/>
          </a:p>
        </p:txBody>
      </p:sp>
      <p:sp>
        <p:nvSpPr>
          <p:cNvPr id="21507" name="Content Placeholder 2"/>
          <p:cNvSpPr>
            <a:spLocks noGrp="1"/>
          </p:cNvSpPr>
          <p:nvPr>
            <p:ph idx="4294967295"/>
          </p:nvPr>
        </p:nvSpPr>
        <p:spPr>
          <a:xfrm>
            <a:off x="1074870" y="1592263"/>
            <a:ext cx="8530167" cy="4337050"/>
          </a:xfrm>
          <a:prstGeom prst="rect">
            <a:avLst/>
          </a:prstGeom>
        </p:spPr>
        <p:txBody>
          <a:bodyPr/>
          <a:lstStyle/>
          <a:p>
            <a:pPr eaLnBrk="1" hangingPunct="1">
              <a:lnSpc>
                <a:spcPct val="120000"/>
              </a:lnSpc>
              <a:buFont typeface="Wingdings" pitchFamily="2" charset="2"/>
              <a:buChar char="Ø"/>
            </a:pPr>
            <a:r>
              <a:rPr lang="en-US" dirty="0" smtClean="0"/>
              <a:t>Artificial persons Created by law</a:t>
            </a:r>
          </a:p>
          <a:p>
            <a:pPr eaLnBrk="1" hangingPunct="1">
              <a:lnSpc>
                <a:spcPct val="120000"/>
              </a:lnSpc>
              <a:buFont typeface="Wingdings" pitchFamily="2" charset="2"/>
              <a:buChar char="Ø"/>
            </a:pPr>
            <a:r>
              <a:rPr lang="en-US" dirty="0" smtClean="0"/>
              <a:t>Same rights as Natural Persons to contract</a:t>
            </a:r>
          </a:p>
          <a:p>
            <a:pPr eaLnBrk="1" hangingPunct="1">
              <a:lnSpc>
                <a:spcPct val="120000"/>
              </a:lnSpc>
              <a:buFont typeface="Wingdings" pitchFamily="2" charset="2"/>
              <a:buChar char="Ø"/>
            </a:pPr>
            <a:r>
              <a:rPr lang="en-US" dirty="0" smtClean="0"/>
              <a:t>Perpetual Succession</a:t>
            </a:r>
          </a:p>
          <a:p>
            <a:pPr eaLnBrk="1" hangingPunct="1">
              <a:lnSpc>
                <a:spcPct val="120000"/>
              </a:lnSpc>
              <a:buFont typeface="Wingdings" pitchFamily="2" charset="2"/>
              <a:buChar char="Ø"/>
            </a:pPr>
            <a:r>
              <a:rPr lang="en-US" dirty="0" smtClean="0"/>
              <a:t>Charter – Memorandum of association</a:t>
            </a:r>
          </a:p>
          <a:p>
            <a:pPr eaLnBrk="1" hangingPunct="1">
              <a:lnSpc>
                <a:spcPct val="120000"/>
              </a:lnSpc>
              <a:buFont typeface="Wingdings" pitchFamily="2" charset="2"/>
              <a:buChar char="Ø"/>
            </a:pPr>
            <a:r>
              <a:rPr lang="en-US" dirty="0" smtClean="0"/>
              <a:t>Distinct from members who manage it</a:t>
            </a:r>
          </a:p>
          <a:p>
            <a:pPr eaLnBrk="1" hangingPunct="1">
              <a:lnSpc>
                <a:spcPct val="120000"/>
              </a:lnSpc>
              <a:buFont typeface="Wingdings" pitchFamily="2" charset="2"/>
              <a:buChar char="Ø"/>
            </a:pPr>
            <a:r>
              <a:rPr lang="en-US" dirty="0" smtClean="0"/>
              <a:t>Limited Liability</a:t>
            </a:r>
          </a:p>
          <a:p>
            <a:pPr eaLnBrk="1" hangingPunct="1">
              <a:lnSpc>
                <a:spcPct val="120000"/>
              </a:lnSpc>
              <a:buFont typeface="Wingdings" pitchFamily="2" charset="2"/>
              <a:buChar char="Ø"/>
            </a:pPr>
            <a:endParaRPr lang="en-US"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1600" dirty="0" smtClean="0">
                <a:solidFill>
                  <a:srgbClr val="005699"/>
                </a:solidFill>
              </a:rPr>
              <a:t/>
            </a:r>
            <a:br>
              <a:rPr lang="en-US" sz="1600" dirty="0" smtClean="0">
                <a:solidFill>
                  <a:srgbClr val="005699"/>
                </a:solidFill>
              </a:rPr>
            </a:br>
            <a:r>
              <a:rPr lang="en-US" sz="2800" dirty="0" smtClean="0"/>
              <a:t>What we understand by the term </a:t>
            </a:r>
            <a:r>
              <a:rPr lang="en-US" sz="2800" dirty="0" smtClean="0">
                <a:solidFill>
                  <a:schemeClr val="hlink"/>
                </a:solidFill>
              </a:rPr>
              <a:t>Banking</a:t>
            </a:r>
            <a:r>
              <a:rPr lang="en-US" sz="2800" dirty="0" smtClean="0"/>
              <a:t>?</a:t>
            </a:r>
            <a:endParaRPr lang="en-US" dirty="0" smtClean="0"/>
          </a:p>
        </p:txBody>
      </p:sp>
      <p:sp>
        <p:nvSpPr>
          <p:cNvPr id="9219" name="Rectangle 3"/>
          <p:cNvSpPr>
            <a:spLocks noGrp="1" noChangeArrowheads="1"/>
          </p:cNvSpPr>
          <p:nvPr>
            <p:ph type="body" idx="4294967295"/>
          </p:nvPr>
        </p:nvSpPr>
        <p:spPr>
          <a:xfrm>
            <a:off x="1074870" y="1592263"/>
            <a:ext cx="8530167" cy="4337050"/>
          </a:xfrm>
          <a:prstGeom prst="rect">
            <a:avLst/>
          </a:prstGeom>
        </p:spPr>
        <p:txBody>
          <a:bodyPr/>
          <a:lstStyle/>
          <a:p>
            <a:pPr eaLnBrk="1" hangingPunct="1"/>
            <a:r>
              <a:rPr lang="en-US" smtClean="0"/>
              <a:t>Have you ever visited a bank?</a:t>
            </a:r>
          </a:p>
          <a:p>
            <a:pPr eaLnBrk="1" hangingPunct="1"/>
            <a:r>
              <a:rPr lang="en-US" smtClean="0"/>
              <a:t>If yes, relate the purpose of visit and the way the transaction happened?</a:t>
            </a:r>
          </a:p>
          <a:p>
            <a:pPr eaLnBrk="1" hangingPunct="1"/>
            <a:r>
              <a:rPr lang="en-US" smtClean="0"/>
              <a:t>If no, how  you made remittances of your fees in the College?  </a:t>
            </a:r>
          </a:p>
          <a:p>
            <a:pPr eaLnBrk="1" hangingPunct="1"/>
            <a:r>
              <a:rPr lang="en-US" smtClean="0"/>
              <a:t>If you have done any project on banking as part of your curriculum, please relate the same.</a:t>
            </a:r>
          </a:p>
          <a:p>
            <a:pPr eaLnBrk="1" hangingPunct="1"/>
            <a:endParaRPr lang="en-US" sz="200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solidFill>
                  <a:srgbClr val="005699"/>
                </a:solidFill>
              </a:rPr>
              <a:t>Credit Process</a:t>
            </a:r>
            <a:endParaRPr lang="en-US" dirty="0" smtClean="0"/>
          </a:p>
        </p:txBody>
      </p:sp>
      <p:sp>
        <p:nvSpPr>
          <p:cNvPr id="22531" name="Content Placeholder 2"/>
          <p:cNvSpPr>
            <a:spLocks noGrp="1"/>
          </p:cNvSpPr>
          <p:nvPr>
            <p:ph idx="4294967295"/>
          </p:nvPr>
        </p:nvSpPr>
        <p:spPr>
          <a:xfrm>
            <a:off x="804168" y="1384648"/>
            <a:ext cx="8530167" cy="4337050"/>
          </a:xfrm>
          <a:prstGeom prst="rect">
            <a:avLst/>
          </a:prstGeom>
        </p:spPr>
        <p:txBody>
          <a:bodyPr/>
          <a:lstStyle/>
          <a:p>
            <a:pPr eaLnBrk="1" hangingPunct="1">
              <a:lnSpc>
                <a:spcPct val="120000"/>
              </a:lnSpc>
              <a:buFont typeface="Wingdings" pitchFamily="2" charset="2"/>
              <a:buChar char="Ø"/>
            </a:pPr>
            <a:r>
              <a:rPr lang="en-US" dirty="0" smtClean="0"/>
              <a:t>Applying for Loan</a:t>
            </a:r>
          </a:p>
          <a:p>
            <a:pPr eaLnBrk="1" hangingPunct="1">
              <a:lnSpc>
                <a:spcPct val="120000"/>
              </a:lnSpc>
              <a:buFont typeface="Wingdings" pitchFamily="2" charset="2"/>
              <a:buChar char="Ø"/>
            </a:pPr>
            <a:r>
              <a:rPr lang="en-US" dirty="0" smtClean="0"/>
              <a:t>Loan scrutinized by Bank officials</a:t>
            </a:r>
          </a:p>
          <a:p>
            <a:pPr eaLnBrk="1" hangingPunct="1">
              <a:lnSpc>
                <a:spcPct val="120000"/>
              </a:lnSpc>
              <a:buFont typeface="Wingdings" pitchFamily="2" charset="2"/>
              <a:buChar char="Ø"/>
            </a:pPr>
            <a:r>
              <a:rPr lang="en-US" dirty="0" smtClean="0"/>
              <a:t>On successful scrutiny, Loan sanctioned</a:t>
            </a:r>
          </a:p>
          <a:p>
            <a:pPr eaLnBrk="1" hangingPunct="1">
              <a:lnSpc>
                <a:spcPct val="120000"/>
              </a:lnSpc>
              <a:buFont typeface="Wingdings" pitchFamily="2" charset="2"/>
              <a:buChar char="Ø"/>
            </a:pPr>
            <a:r>
              <a:rPr lang="en-US" dirty="0" smtClean="0"/>
              <a:t>Limit Granted</a:t>
            </a:r>
          </a:p>
          <a:p>
            <a:pPr eaLnBrk="1" hangingPunct="1">
              <a:lnSpc>
                <a:spcPct val="120000"/>
              </a:lnSpc>
              <a:buFont typeface="Wingdings" pitchFamily="2" charset="2"/>
              <a:buChar char="Ø"/>
            </a:pPr>
            <a:r>
              <a:rPr lang="en-US" dirty="0" smtClean="0"/>
              <a:t>Collateral secured depending upon the type of the Loan</a:t>
            </a:r>
          </a:p>
          <a:p>
            <a:pPr eaLnBrk="1" hangingPunct="1">
              <a:lnSpc>
                <a:spcPct val="120000"/>
              </a:lnSpc>
              <a:buFont typeface="Wingdings" pitchFamily="2" charset="2"/>
              <a:buChar char="Ø"/>
            </a:pPr>
            <a:r>
              <a:rPr lang="en-US" dirty="0" smtClean="0"/>
              <a:t>Loan disbursed</a:t>
            </a:r>
          </a:p>
          <a:p>
            <a:pPr eaLnBrk="1" hangingPunct="1">
              <a:lnSpc>
                <a:spcPct val="120000"/>
              </a:lnSpc>
              <a:buFont typeface="Wingdings" pitchFamily="2" charset="2"/>
              <a:buChar char="Ø"/>
            </a:pPr>
            <a:r>
              <a:rPr lang="en-US" dirty="0" smtClean="0"/>
              <a:t>Repayment terms defined</a:t>
            </a:r>
          </a:p>
          <a:p>
            <a:pPr eaLnBrk="1" hangingPunct="1">
              <a:lnSpc>
                <a:spcPct val="120000"/>
              </a:lnSpc>
              <a:buFont typeface="Wingdings" pitchFamily="2" charset="2"/>
              <a:buChar char="Ø"/>
            </a:pPr>
            <a:r>
              <a:rPr lang="en-US" dirty="0" smtClean="0"/>
              <a:t>Regular repayment</a:t>
            </a:r>
          </a:p>
          <a:p>
            <a:pPr eaLnBrk="1" hangingPunct="1">
              <a:lnSpc>
                <a:spcPct val="120000"/>
              </a:lnSpc>
              <a:buFont typeface="Wingdings" pitchFamily="2" charset="2"/>
              <a:buChar char="Ø"/>
            </a:pPr>
            <a:r>
              <a:rPr lang="en-US" dirty="0" smtClean="0"/>
              <a:t>Irregular repayment</a:t>
            </a:r>
          </a:p>
          <a:p>
            <a:pPr eaLnBrk="1" hangingPunct="1">
              <a:lnSpc>
                <a:spcPct val="120000"/>
              </a:lnSpc>
              <a:buFont typeface="Wingdings" pitchFamily="2" charset="2"/>
              <a:buChar char="Ø"/>
            </a:pPr>
            <a:r>
              <a:rPr lang="en-US" dirty="0" smtClean="0"/>
              <a:t>Closure of Loan</a:t>
            </a:r>
          </a:p>
          <a:p>
            <a:pPr eaLnBrk="1" hangingPunct="1">
              <a:lnSpc>
                <a:spcPct val="120000"/>
              </a:lnSpc>
            </a:pPr>
            <a:endParaRPr lang="en-US" dirty="0" smtClean="0"/>
          </a:p>
          <a:p>
            <a:pPr eaLnBrk="1" hangingPunct="1">
              <a:lnSpc>
                <a:spcPct val="120000"/>
              </a:lnSpc>
            </a:pPr>
            <a:endParaRPr lang="en-US"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Trade Finance</a:t>
            </a:r>
          </a:p>
        </p:txBody>
      </p:sp>
      <p:sp>
        <p:nvSpPr>
          <p:cNvPr id="23555" name="Content Placeholder 2"/>
          <p:cNvSpPr>
            <a:spLocks noGrp="1"/>
          </p:cNvSpPr>
          <p:nvPr>
            <p:ph idx="4294967295"/>
          </p:nvPr>
        </p:nvSpPr>
        <p:spPr>
          <a:xfrm>
            <a:off x="1074870" y="1462088"/>
            <a:ext cx="8530167" cy="4337050"/>
          </a:xfrm>
          <a:prstGeom prst="rect">
            <a:avLst/>
          </a:prstGeom>
        </p:spPr>
        <p:txBody>
          <a:bodyPr/>
          <a:lstStyle/>
          <a:p>
            <a:pPr fontAlgn="auto">
              <a:spcAft>
                <a:spcPts val="0"/>
              </a:spcAft>
              <a:buFont typeface="Arial" pitchFamily="34" charset="0"/>
              <a:buChar char="•"/>
              <a:defRPr/>
            </a:pPr>
            <a:r>
              <a:rPr lang="en-US" dirty="0" smtClean="0"/>
              <a:t>In Simple form Trade finance is basically financing by the bank for the trade that takes place between two parties an exporter and Importer </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There is different payment methods based on which the risk of bank is determined </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The financing by the bank to the exporter or Importer is determined by the various products of Trade finance like Letter of  Credit, Guarantees Documentary Collections.</a:t>
            </a:r>
          </a:p>
          <a:p>
            <a:pPr>
              <a:lnSpc>
                <a:spcPct val="120000"/>
              </a:lnSpc>
              <a:buFont typeface="Wingdings" pitchFamily="2" charset="2"/>
              <a:buChar char="Ø"/>
            </a:pPr>
            <a:endParaRPr lang="en-IN"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212728"/>
            <a:ext cx="9440418" cy="690896"/>
          </a:xfrm>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Trade Finance – Letter of Credit</a:t>
            </a:r>
            <a:br>
              <a:rPr lang="en-US" dirty="0" smtClean="0"/>
            </a:br>
            <a:endParaRPr lang="en-US" dirty="0" smtClean="0"/>
          </a:p>
        </p:txBody>
      </p:sp>
      <p:sp>
        <p:nvSpPr>
          <p:cNvPr id="23555" name="Content Placeholder 2"/>
          <p:cNvSpPr>
            <a:spLocks noGrp="1"/>
          </p:cNvSpPr>
          <p:nvPr>
            <p:ph idx="4294967295"/>
          </p:nvPr>
        </p:nvSpPr>
        <p:spPr>
          <a:xfrm>
            <a:off x="744040" y="1144136"/>
            <a:ext cx="8530167" cy="4337050"/>
          </a:xfrm>
          <a:prstGeom prst="rect">
            <a:avLst/>
          </a:prstGeom>
        </p:spPr>
        <p:txBody>
          <a:bodyPr/>
          <a:lstStyle/>
          <a:p>
            <a:pPr fontAlgn="auto">
              <a:spcAft>
                <a:spcPts val="0"/>
              </a:spcAft>
              <a:buFont typeface="Arial" pitchFamily="34" charset="0"/>
              <a:buChar char="•"/>
              <a:defRPr/>
            </a:pPr>
            <a:r>
              <a:rPr lang="en-US" dirty="0" smtClean="0"/>
              <a:t>A Letter of Credit is a written undertaking by the Importer’s bank, known as the Issuing Bank, on behalf of its customer, the Importer (Applicant), promising to effect payment in favor of the Exporter (Beneficiary) up to a stated sum of money, within a prescribed time limit and against stipulated documents. </a:t>
            </a:r>
          </a:p>
          <a:p>
            <a:pPr fontAlgn="auto">
              <a:spcAft>
                <a:spcPts val="0"/>
              </a:spcAft>
              <a:buFont typeface="Arial" pitchFamily="34" charset="0"/>
              <a:buChar char="•"/>
              <a:defRPr/>
            </a:pPr>
            <a:r>
              <a:rPr lang="en-US" dirty="0" smtClean="0"/>
              <a:t>•A key principle underlying Letters of Credit is that banks deal only in documents and not in goods. The decision to pay under a Letter of Credit will be based entirely on whether the documents presented to the bank appear on their face to be in accordance with the terms and conditions of the Letter of Credit. It would be prohibitive for the banks to physically check whether all merchandise has been shipped exactly as per each letter of Credit. </a:t>
            </a:r>
          </a:p>
          <a:p>
            <a:pPr fontAlgn="auto">
              <a:spcAft>
                <a:spcPts val="0"/>
              </a:spcAft>
              <a:buFont typeface="Arial" pitchFamily="34" charset="0"/>
              <a:buChar char="•"/>
              <a:defRPr/>
            </a:pPr>
            <a:r>
              <a:rPr lang="en-US" dirty="0" smtClean="0"/>
              <a:t>•The International Chamber of Commerce (ICC) publishes internationally agreed-upon rules, definitions and practices governing Letters of Credit, called “Uniform Customs and Practice for Documentary Credits” (UCP). The last revision of these rules was effective Jan. 1, 1994 and is referred to as the UCP 500. Copies of the UCP 500 are available from a TD branch or our nearest TD International Trade Services office. </a:t>
            </a:r>
          </a:p>
          <a:p>
            <a:endParaRPr lang="en-US" dirty="0" smtClean="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212728"/>
            <a:ext cx="9440418" cy="690896"/>
          </a:xfrm>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Trade Finance – Letter of Credit</a:t>
            </a:r>
            <a:br>
              <a:rPr lang="en-US" dirty="0" smtClean="0"/>
            </a:br>
            <a:endParaRPr lang="en-US" dirty="0" smtClean="0"/>
          </a:p>
        </p:txBody>
      </p:sp>
      <p:sp>
        <p:nvSpPr>
          <p:cNvPr id="23555" name="Content Placeholder 2"/>
          <p:cNvSpPr>
            <a:spLocks noGrp="1"/>
          </p:cNvSpPr>
          <p:nvPr>
            <p:ph idx="4294967295"/>
          </p:nvPr>
        </p:nvSpPr>
        <p:spPr>
          <a:xfrm>
            <a:off x="744040" y="1144136"/>
            <a:ext cx="8530167" cy="4337050"/>
          </a:xfrm>
          <a:prstGeom prst="rect">
            <a:avLst/>
          </a:prstGeom>
        </p:spPr>
        <p:txBody>
          <a:bodyPr/>
          <a:lstStyle/>
          <a:p>
            <a:pPr fontAlgn="auto">
              <a:spcAft>
                <a:spcPts val="0"/>
              </a:spcAft>
              <a:buFont typeface="Arial" pitchFamily="34" charset="0"/>
              <a:buChar char="•"/>
              <a:defRPr/>
            </a:pPr>
            <a:r>
              <a:rPr lang="en-US" dirty="0" smtClean="0"/>
              <a:t>After the trading parties agree on a sale of goods where payment is made by </a:t>
            </a:r>
            <a:r>
              <a:rPr lang="en-US" b="1" dirty="0" smtClean="0"/>
              <a:t>Letter of Credit, the Importer requests that its bank (the Issuing Bank) issue a Letter of Credit in </a:t>
            </a:r>
            <a:r>
              <a:rPr lang="en-US" b="1" dirty="0" err="1" smtClean="0"/>
              <a:t>favour</a:t>
            </a:r>
            <a:r>
              <a:rPr lang="en-US" b="1" dirty="0" smtClean="0"/>
              <a:t> of the Exporter (Beneficiary). </a:t>
            </a:r>
          </a:p>
          <a:p>
            <a:pPr fontAlgn="auto">
              <a:spcAft>
                <a:spcPts val="0"/>
              </a:spcAft>
              <a:buFont typeface="Arial" pitchFamily="34" charset="0"/>
              <a:buChar char="•"/>
              <a:defRPr/>
            </a:pPr>
            <a:endParaRPr lang="en-US" b="1" dirty="0" smtClean="0"/>
          </a:p>
          <a:p>
            <a:pPr fontAlgn="auto">
              <a:spcAft>
                <a:spcPts val="0"/>
              </a:spcAft>
              <a:buFont typeface="Arial" pitchFamily="34" charset="0"/>
              <a:buChar char="•"/>
              <a:defRPr/>
            </a:pPr>
            <a:r>
              <a:rPr lang="en-US" dirty="0" smtClean="0"/>
              <a:t>The Issuing Bank then sends the Letter of Credit to the Advising Bank. A request may be included for the Advising Bank to add its confirmation. The Advising Bank is usually located in the country where the Exporter does business and may be the Exporter’s bank, but does not have to be. </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Next, the Advising/Confirming Bank verifies the Letter of Credit for authenticity and sends it to the Exporter.</a:t>
            </a:r>
          </a:p>
          <a:p>
            <a:endParaRPr lang="en-US" dirty="0" smtClean="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212728"/>
            <a:ext cx="9440418" cy="931408"/>
          </a:xfrm>
        </p:spPr>
        <p:txBody>
          <a:bodyPr/>
          <a:lstStyle/>
          <a:p>
            <a:pPr eaLnBrk="1" hangingPunct="1"/>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Trade Finance – Loans</a:t>
            </a:r>
            <a:br>
              <a:rPr lang="en-US" dirty="0" smtClean="0"/>
            </a:br>
            <a:endParaRPr lang="en-US" dirty="0" smtClean="0"/>
          </a:p>
        </p:txBody>
      </p:sp>
      <p:sp>
        <p:nvSpPr>
          <p:cNvPr id="23555" name="Content Placeholder 2"/>
          <p:cNvSpPr>
            <a:spLocks noGrp="1"/>
          </p:cNvSpPr>
          <p:nvPr>
            <p:ph idx="4294967295"/>
          </p:nvPr>
        </p:nvSpPr>
        <p:spPr>
          <a:xfrm>
            <a:off x="744040" y="1144136"/>
            <a:ext cx="8530167" cy="4337050"/>
          </a:xfrm>
          <a:prstGeom prst="rect">
            <a:avLst/>
          </a:prstGeom>
        </p:spPr>
        <p:txBody>
          <a:bodyPr/>
          <a:lstStyle/>
          <a:p>
            <a:endParaRPr lang="en-US" dirty="0" smtClean="0"/>
          </a:p>
          <a:p>
            <a:endParaRPr lang="en-US" dirty="0" smtClean="0"/>
          </a:p>
          <a:p>
            <a:r>
              <a:rPr lang="en-US" dirty="0" smtClean="0"/>
              <a:t>Pre-Shipment loans: Banks provide Pre-shipment finance - working capital for purchase of raw materials, processing and packaging of the export commodities </a:t>
            </a:r>
          </a:p>
          <a:p>
            <a:endParaRPr lang="en-US" dirty="0" smtClean="0"/>
          </a:p>
          <a:p>
            <a:r>
              <a:rPr lang="en-US" dirty="0" smtClean="0"/>
              <a:t>Post shipment loans: Post-shipment financing assists exporters to bridge their liquidity needs where exports are made under deferred payment basis. A typical example of post-shipment financing is receivable finance.</a:t>
            </a:r>
          </a:p>
          <a:p>
            <a:endParaRPr lang="en-US" dirty="0" smtClean="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212728"/>
            <a:ext cx="9440418" cy="751024"/>
          </a:xfrm>
        </p:spPr>
        <p:txBody>
          <a:bodyPr/>
          <a:lstStyle/>
          <a:p>
            <a:pPr eaLnBrk="1" hangingPunct="1"/>
            <a:r>
              <a:rPr lang="en-US" sz="1600" dirty="0" smtClean="0">
                <a:solidFill>
                  <a:srgbClr val="005699"/>
                </a:solidFill>
              </a:rPr>
              <a:t/>
            </a:r>
            <a:br>
              <a:rPr lang="en-US" sz="1600" dirty="0" smtClean="0">
                <a:solidFill>
                  <a:srgbClr val="005699"/>
                </a:solidFill>
              </a:rPr>
            </a:br>
            <a:r>
              <a:rPr lang="en-US" sz="1600" dirty="0" smtClean="0">
                <a:solidFill>
                  <a:srgbClr val="005699"/>
                </a:solidFill>
              </a:rPr>
              <a:t/>
            </a:r>
            <a:br>
              <a:rPr lang="en-US" sz="1600" dirty="0" smtClean="0">
                <a:solidFill>
                  <a:srgbClr val="005699"/>
                </a:solidFill>
              </a:rPr>
            </a:br>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Wealth Management</a:t>
            </a:r>
            <a:br>
              <a:rPr lang="en-US" dirty="0" smtClean="0"/>
            </a:br>
            <a:endParaRPr lang="en-US" dirty="0" smtClean="0"/>
          </a:p>
        </p:txBody>
      </p:sp>
      <p:sp>
        <p:nvSpPr>
          <p:cNvPr id="23555" name="Content Placeholder 2"/>
          <p:cNvSpPr>
            <a:spLocks noGrp="1"/>
          </p:cNvSpPr>
          <p:nvPr>
            <p:ph idx="4294967295"/>
          </p:nvPr>
        </p:nvSpPr>
        <p:spPr>
          <a:xfrm>
            <a:off x="563656" y="963752"/>
            <a:ext cx="8530167" cy="4337050"/>
          </a:xfrm>
          <a:prstGeom prst="rect">
            <a:avLst/>
          </a:prstGeom>
        </p:spPr>
        <p:txBody>
          <a:bodyPr/>
          <a:lstStyle/>
          <a:p>
            <a:pPr>
              <a:defRPr/>
            </a:pPr>
            <a:r>
              <a:rPr lang="en-US" b="1" dirty="0" smtClean="0">
                <a:solidFill>
                  <a:schemeClr val="accent1">
                    <a:lumMod val="75000"/>
                  </a:schemeClr>
                </a:solidFill>
              </a:rPr>
              <a:t>More often we come across the term ‘Wealth Management’ </a:t>
            </a:r>
          </a:p>
          <a:p>
            <a:pPr>
              <a:defRPr/>
            </a:pPr>
            <a:endParaRPr lang="en-US" b="1" dirty="0" smtClean="0">
              <a:solidFill>
                <a:schemeClr val="accent1">
                  <a:lumMod val="75000"/>
                </a:schemeClr>
              </a:solidFill>
            </a:endParaRPr>
          </a:p>
          <a:p>
            <a:pPr>
              <a:defRPr/>
            </a:pPr>
            <a:r>
              <a:rPr lang="en-US" b="1" dirty="0" smtClean="0">
                <a:solidFill>
                  <a:schemeClr val="accent1">
                    <a:lumMod val="75000"/>
                  </a:schemeClr>
                </a:solidFill>
              </a:rPr>
              <a:t>What is Wealth Management?</a:t>
            </a:r>
          </a:p>
          <a:p>
            <a:pPr>
              <a:defRPr/>
            </a:pPr>
            <a:endParaRPr lang="en-US" dirty="0" smtClean="0">
              <a:solidFill>
                <a:schemeClr val="accent1">
                  <a:lumMod val="75000"/>
                </a:schemeClr>
              </a:solidFill>
            </a:endParaRPr>
          </a:p>
          <a:p>
            <a:pPr>
              <a:defRPr/>
            </a:pPr>
            <a:r>
              <a:rPr lang="en-US" dirty="0" smtClean="0">
                <a:solidFill>
                  <a:schemeClr val="accent1">
                    <a:lumMod val="75000"/>
                  </a:schemeClr>
                </a:solidFill>
              </a:rPr>
              <a:t>A basic definition of Wealth Management would be financial services provided to wealthy clients, mainly individuals and their families</a:t>
            </a:r>
          </a:p>
          <a:p>
            <a:pPr>
              <a:defRPr/>
            </a:pPr>
            <a:endParaRPr lang="en-US" dirty="0" smtClean="0">
              <a:solidFill>
                <a:schemeClr val="accent1">
                  <a:lumMod val="75000"/>
                </a:schemeClr>
              </a:solidFill>
            </a:endParaRPr>
          </a:p>
          <a:p>
            <a:pPr>
              <a:defRPr/>
            </a:pPr>
            <a:r>
              <a:rPr lang="en-US" b="1" dirty="0" smtClean="0">
                <a:solidFill>
                  <a:schemeClr val="accent1">
                    <a:lumMod val="75000"/>
                  </a:schemeClr>
                </a:solidFill>
              </a:rPr>
              <a:t>Who provides Wealth Management Services?</a:t>
            </a:r>
          </a:p>
          <a:p>
            <a:pPr>
              <a:defRPr/>
            </a:pPr>
            <a:endParaRPr lang="en-US" dirty="0" smtClean="0">
              <a:solidFill>
                <a:schemeClr val="accent1">
                  <a:lumMod val="75000"/>
                </a:schemeClr>
              </a:solidFill>
            </a:endParaRPr>
          </a:p>
          <a:p>
            <a:pPr>
              <a:defRPr/>
            </a:pPr>
            <a:r>
              <a:rPr lang="en-US" dirty="0" smtClean="0">
                <a:solidFill>
                  <a:schemeClr val="accent1">
                    <a:lumMod val="75000"/>
                  </a:schemeClr>
                </a:solidFill>
              </a:rPr>
              <a:t>Financial Institutions like Banks, Investment Companies, Trust Companies, Insurance Companies  provide Wealth Management Services.  </a:t>
            </a:r>
          </a:p>
          <a:p>
            <a:pPr>
              <a:defRPr/>
            </a:pPr>
            <a:endParaRPr lang="en-US" dirty="0" smtClean="0">
              <a:solidFill>
                <a:schemeClr val="accent1">
                  <a:lumMod val="75000"/>
                </a:schemeClr>
              </a:solidFill>
            </a:endParaRPr>
          </a:p>
          <a:p>
            <a:pPr>
              <a:defRPr/>
            </a:pPr>
            <a:r>
              <a:rPr lang="en-US" dirty="0" smtClean="0">
                <a:solidFill>
                  <a:schemeClr val="accent1">
                    <a:lumMod val="75000"/>
                  </a:schemeClr>
                </a:solidFill>
              </a:rPr>
              <a:t>Even individuals who are Certified Financial Planners can provide Wealth Management Services</a:t>
            </a:r>
          </a:p>
          <a:p>
            <a:endParaRPr lang="en-US" dirty="0" smtClean="0">
              <a:solidFill>
                <a:schemeClr val="accent1">
                  <a:lumMod val="75000"/>
                </a:schemeClr>
              </a:solidFill>
            </a:endParaRPr>
          </a:p>
          <a:p>
            <a:endParaRPr lang="en-US" dirty="0" smtClean="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212728"/>
            <a:ext cx="9440418" cy="751024"/>
          </a:xfrm>
        </p:spPr>
        <p:txBody>
          <a:bodyPr/>
          <a:lstStyle/>
          <a:p>
            <a:pPr eaLnBrk="1" hangingPunct="1"/>
            <a:r>
              <a:rPr lang="en-US" sz="1600" dirty="0" smtClean="0">
                <a:solidFill>
                  <a:srgbClr val="005699"/>
                </a:solidFill>
              </a:rPr>
              <a:t/>
            </a:r>
            <a:br>
              <a:rPr lang="en-US" sz="1600" dirty="0" smtClean="0">
                <a:solidFill>
                  <a:srgbClr val="005699"/>
                </a:solidFill>
              </a:rPr>
            </a:br>
            <a:r>
              <a:rPr lang="en-US" sz="1600" dirty="0" smtClean="0">
                <a:solidFill>
                  <a:srgbClr val="005699"/>
                </a:solidFill>
              </a:rPr>
              <a:t/>
            </a:r>
            <a:br>
              <a:rPr lang="en-US" sz="1600" dirty="0" smtClean="0">
                <a:solidFill>
                  <a:srgbClr val="005699"/>
                </a:solidFill>
              </a:rPr>
            </a:br>
            <a:r>
              <a:rPr lang="en-US" sz="1600" dirty="0" smtClean="0">
                <a:solidFill>
                  <a:srgbClr val="005699"/>
                </a:solidFill>
              </a:rPr>
              <a:t>Corporate Banking</a:t>
            </a:r>
            <a:r>
              <a:rPr lang="en-US" dirty="0" smtClean="0">
                <a:solidFill>
                  <a:srgbClr val="005699"/>
                </a:solidFill>
              </a:rPr>
              <a:t> </a:t>
            </a:r>
            <a:br>
              <a:rPr lang="en-US" dirty="0" smtClean="0">
                <a:solidFill>
                  <a:srgbClr val="005699"/>
                </a:solidFill>
              </a:rPr>
            </a:br>
            <a:r>
              <a:rPr lang="en-US" dirty="0" smtClean="0"/>
              <a:t>Wealth Management</a:t>
            </a:r>
            <a:br>
              <a:rPr lang="en-US" dirty="0" smtClean="0"/>
            </a:br>
            <a:endParaRPr lang="en-US" dirty="0" smtClean="0"/>
          </a:p>
        </p:txBody>
      </p:sp>
      <p:sp>
        <p:nvSpPr>
          <p:cNvPr id="23555" name="Content Placeholder 2"/>
          <p:cNvSpPr>
            <a:spLocks noGrp="1"/>
          </p:cNvSpPr>
          <p:nvPr>
            <p:ph idx="4294967295"/>
          </p:nvPr>
        </p:nvSpPr>
        <p:spPr>
          <a:xfrm>
            <a:off x="563656" y="963752"/>
            <a:ext cx="8530167" cy="4337050"/>
          </a:xfrm>
          <a:prstGeom prst="rect">
            <a:avLst/>
          </a:prstGeom>
        </p:spPr>
        <p:txBody>
          <a:bodyPr/>
          <a:lstStyle/>
          <a:p>
            <a:pPr algn="just">
              <a:defRPr/>
            </a:pPr>
            <a:r>
              <a:rPr lang="en-US" dirty="0" smtClean="0">
                <a:solidFill>
                  <a:schemeClr val="accent1">
                    <a:lumMod val="75000"/>
                  </a:schemeClr>
                </a:solidFill>
                <a:latin typeface="Times New Roman" pitchFamily="18" charset="0"/>
                <a:cs typeface="Times New Roman" pitchFamily="18" charset="0"/>
              </a:rPr>
              <a:t> Wealth management is a service provided by financial institutions to help high net worth individuals protect and grow their wealth. </a:t>
            </a:r>
          </a:p>
          <a:p>
            <a:pPr algn="just">
              <a:defRPr/>
            </a:pPr>
            <a:endParaRPr lang="en-US" dirty="0" smtClean="0">
              <a:solidFill>
                <a:schemeClr val="accent1">
                  <a:lumMod val="75000"/>
                </a:schemeClr>
              </a:solidFill>
              <a:latin typeface="Times New Roman" pitchFamily="18" charset="0"/>
              <a:cs typeface="Times New Roman" pitchFamily="18" charset="0"/>
            </a:endParaRPr>
          </a:p>
          <a:p>
            <a:pPr algn="just">
              <a:defRPr/>
            </a:pPr>
            <a:r>
              <a:rPr lang="en-US" dirty="0" smtClean="0">
                <a:solidFill>
                  <a:schemeClr val="accent1">
                    <a:lumMod val="75000"/>
                  </a:schemeClr>
                </a:solidFill>
                <a:latin typeface="Times New Roman" pitchFamily="18" charset="0"/>
                <a:cs typeface="Times New Roman" pitchFamily="18" charset="0"/>
              </a:rPr>
              <a:t>	</a:t>
            </a:r>
            <a:r>
              <a:rPr lang="en-GB" dirty="0" smtClean="0">
                <a:solidFill>
                  <a:schemeClr val="accent1">
                    <a:lumMod val="75000"/>
                  </a:schemeClr>
                </a:solidFill>
                <a:latin typeface="Times New Roman" pitchFamily="18" charset="0"/>
                <a:cs typeface="Times New Roman" pitchFamily="18" charset="0"/>
              </a:rPr>
              <a:t>Wealth Management is an investment advisory service that combines and provides a diverse range of services such as </a:t>
            </a:r>
          </a:p>
          <a:p>
            <a:pPr algn="just">
              <a:defRPr/>
            </a:pPr>
            <a:r>
              <a:rPr lang="en-GB" dirty="0" smtClean="0">
                <a:solidFill>
                  <a:schemeClr val="accent1">
                    <a:lumMod val="75000"/>
                  </a:schemeClr>
                </a:solidFill>
                <a:latin typeface="Times New Roman" pitchFamily="18" charset="0"/>
                <a:cs typeface="Times New Roman" pitchFamily="18" charset="0"/>
              </a:rPr>
              <a:t>	</a:t>
            </a:r>
          </a:p>
          <a:p>
            <a:pPr algn="just">
              <a:buFont typeface="Arial" pitchFamily="34" charset="0"/>
              <a:buChar char="•"/>
              <a:defRPr/>
            </a:pPr>
            <a:r>
              <a:rPr lang="en-GB" dirty="0" smtClean="0">
                <a:solidFill>
                  <a:schemeClr val="accent1">
                    <a:lumMod val="75000"/>
                  </a:schemeClr>
                </a:solidFill>
                <a:latin typeface="Times New Roman" pitchFamily="18" charset="0"/>
                <a:cs typeface="Times New Roman" pitchFamily="18" charset="0"/>
              </a:rPr>
              <a:t>	Financial planning</a:t>
            </a:r>
          </a:p>
          <a:p>
            <a:pPr algn="just">
              <a:defRPr/>
            </a:pPr>
            <a:endParaRPr lang="en-GB" dirty="0" smtClean="0">
              <a:solidFill>
                <a:schemeClr val="accent1">
                  <a:lumMod val="75000"/>
                </a:schemeClr>
              </a:solidFill>
              <a:latin typeface="Times New Roman" pitchFamily="18" charset="0"/>
              <a:cs typeface="Times New Roman" pitchFamily="18" charset="0"/>
            </a:endParaRPr>
          </a:p>
          <a:p>
            <a:pPr algn="just">
              <a:buFont typeface="Arial" pitchFamily="34" charset="0"/>
              <a:buChar char="•"/>
              <a:defRPr/>
            </a:pPr>
            <a:r>
              <a:rPr lang="en-GB" dirty="0" smtClean="0">
                <a:solidFill>
                  <a:schemeClr val="accent1">
                    <a:lumMod val="75000"/>
                  </a:schemeClr>
                </a:solidFill>
                <a:latin typeface="Times New Roman" pitchFamily="18" charset="0"/>
                <a:cs typeface="Times New Roman" pitchFamily="18" charset="0"/>
              </a:rPr>
              <a:t>	Investment Portfolio Management</a:t>
            </a:r>
          </a:p>
          <a:p>
            <a:pPr algn="just">
              <a:buFont typeface="Arial" pitchFamily="34" charset="0"/>
              <a:buChar char="•"/>
              <a:defRPr/>
            </a:pPr>
            <a:endParaRPr lang="en-GB" dirty="0" smtClean="0">
              <a:solidFill>
                <a:schemeClr val="accent1">
                  <a:lumMod val="75000"/>
                </a:schemeClr>
              </a:solidFill>
              <a:latin typeface="Times New Roman" pitchFamily="18" charset="0"/>
              <a:cs typeface="Times New Roman" pitchFamily="18" charset="0"/>
            </a:endParaRPr>
          </a:p>
          <a:p>
            <a:pPr algn="just">
              <a:buFont typeface="Arial" pitchFamily="34" charset="0"/>
              <a:buChar char="•"/>
              <a:defRPr/>
            </a:pPr>
            <a:r>
              <a:rPr lang="en-GB" dirty="0" smtClean="0">
                <a:solidFill>
                  <a:schemeClr val="accent1">
                    <a:lumMod val="75000"/>
                  </a:schemeClr>
                </a:solidFill>
                <a:latin typeface="Times New Roman" pitchFamily="18" charset="0"/>
                <a:cs typeface="Times New Roman" pitchFamily="18" charset="0"/>
              </a:rPr>
              <a:t>	Other Financial Services</a:t>
            </a:r>
            <a:endParaRPr lang="en-US" dirty="0"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0"/>
            <a:ext cx="9440418" cy="751024"/>
          </a:xfrm>
        </p:spPr>
        <p:txBody>
          <a:bodyPr/>
          <a:lstStyle/>
          <a:p>
            <a:pPr eaLnBrk="1" hangingPunct="1"/>
            <a:r>
              <a:rPr lang="en-US" sz="1600" dirty="0" smtClean="0">
                <a:solidFill>
                  <a:srgbClr val="005699"/>
                </a:solidFill>
              </a:rPr>
              <a:t/>
            </a:r>
            <a:br>
              <a:rPr lang="en-US" sz="1600" dirty="0" smtClean="0">
                <a:solidFill>
                  <a:srgbClr val="005699"/>
                </a:solidFill>
              </a:rPr>
            </a:br>
            <a:r>
              <a:rPr lang="en-US" sz="1600" dirty="0" smtClean="0">
                <a:solidFill>
                  <a:srgbClr val="005699"/>
                </a:solidFill>
              </a:rPr>
              <a:t/>
            </a:r>
            <a:br>
              <a:rPr lang="en-US" sz="1600" dirty="0" smtClean="0">
                <a:solidFill>
                  <a:srgbClr val="005699"/>
                </a:solidFill>
              </a:rPr>
            </a:br>
            <a:r>
              <a:rPr lang="en-US" dirty="0" smtClean="0">
                <a:solidFill>
                  <a:srgbClr val="005699"/>
                </a:solidFill>
              </a:rPr>
              <a:t/>
            </a:r>
            <a:br>
              <a:rPr lang="en-US" dirty="0" smtClean="0">
                <a:solidFill>
                  <a:srgbClr val="005699"/>
                </a:solidFill>
              </a:rPr>
            </a:br>
            <a:r>
              <a:rPr lang="en-US" dirty="0" smtClean="0"/>
              <a:t/>
            </a:r>
            <a:br>
              <a:rPr lang="en-US" dirty="0" smtClean="0"/>
            </a:br>
            <a:r>
              <a:rPr lang="en-US" dirty="0" smtClean="0"/>
              <a:t>Treasury</a:t>
            </a:r>
          </a:p>
        </p:txBody>
      </p:sp>
      <p:sp>
        <p:nvSpPr>
          <p:cNvPr id="23555" name="Content Placeholder 2"/>
          <p:cNvSpPr>
            <a:spLocks noGrp="1"/>
          </p:cNvSpPr>
          <p:nvPr>
            <p:ph idx="4294967295"/>
          </p:nvPr>
        </p:nvSpPr>
        <p:spPr>
          <a:xfrm>
            <a:off x="563656" y="963752"/>
            <a:ext cx="8530167" cy="4337050"/>
          </a:xfrm>
          <a:prstGeom prst="rect">
            <a:avLst/>
          </a:prstGeom>
        </p:spPr>
        <p:txBody>
          <a:bodyPr/>
          <a:lstStyle/>
          <a:p>
            <a:r>
              <a:rPr lang="en-US" dirty="0" smtClean="0">
                <a:solidFill>
                  <a:schemeClr val="accent1">
                    <a:lumMod val="75000"/>
                  </a:schemeClr>
                </a:solidFill>
                <a:latin typeface="Times New Roman" pitchFamily="18" charset="0"/>
                <a:cs typeface="Times New Roman" pitchFamily="18" charset="0"/>
              </a:rPr>
              <a:t> What is Treasury?</a:t>
            </a:r>
          </a:p>
          <a:p>
            <a:endParaRPr lang="en-US" dirty="0" smtClean="0">
              <a:solidFill>
                <a:schemeClr val="accent1">
                  <a:lumMod val="75000"/>
                </a:schemeClr>
              </a:solidFill>
              <a:latin typeface="Times New Roman" pitchFamily="18" charset="0"/>
              <a:cs typeface="Times New Roman" pitchFamily="18" charset="0"/>
            </a:endParaRPr>
          </a:p>
          <a:p>
            <a:pPr marL="0" indent="0"/>
            <a:r>
              <a:rPr lang="en-US" dirty="0" smtClean="0">
                <a:solidFill>
                  <a:schemeClr val="accent1">
                    <a:lumMod val="75000"/>
                  </a:schemeClr>
                </a:solidFill>
                <a:latin typeface="Times New Roman" pitchFamily="18" charset="0"/>
                <a:cs typeface="Times New Roman" pitchFamily="18" charset="0"/>
              </a:rPr>
              <a:t>In general terms Treasury is a place where private or public funds are received, kept, managed and disbursed.</a:t>
            </a:r>
          </a:p>
          <a:p>
            <a:pPr marL="0" indent="0"/>
            <a:endParaRPr lang="en-US" dirty="0" smtClean="0">
              <a:solidFill>
                <a:schemeClr val="accent1">
                  <a:lumMod val="75000"/>
                </a:schemeClr>
              </a:solidFill>
              <a:latin typeface="Times New Roman" pitchFamily="18" charset="0"/>
              <a:cs typeface="Times New Roman" pitchFamily="18" charset="0"/>
            </a:endParaRPr>
          </a:p>
          <a:p>
            <a:pPr marL="0" indent="0"/>
            <a:r>
              <a:rPr lang="en-US" dirty="0" smtClean="0">
                <a:solidFill>
                  <a:schemeClr val="accent1">
                    <a:lumMod val="75000"/>
                  </a:schemeClr>
                </a:solidFill>
                <a:latin typeface="Times New Roman" pitchFamily="18" charset="0"/>
                <a:cs typeface="Times New Roman" pitchFamily="18" charset="0"/>
              </a:rPr>
              <a:t>For ex, the Government treasury which collects the taxes, accounts for it and uses the funds for developmental activities.</a:t>
            </a:r>
          </a:p>
          <a:p>
            <a:pPr algn="just">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0"/>
            <a:ext cx="9440418" cy="751024"/>
          </a:xfrm>
        </p:spPr>
        <p:txBody>
          <a:bodyPr/>
          <a:lstStyle/>
          <a:p>
            <a:pPr eaLnBrk="1" hangingPunct="1"/>
            <a:r>
              <a:rPr lang="en-US" sz="1600" dirty="0" smtClean="0">
                <a:solidFill>
                  <a:srgbClr val="005699"/>
                </a:solidFill>
              </a:rPr>
              <a:t/>
            </a:r>
            <a:br>
              <a:rPr lang="en-US" sz="1600" dirty="0" smtClean="0">
                <a:solidFill>
                  <a:srgbClr val="005699"/>
                </a:solidFill>
              </a:rPr>
            </a:br>
            <a:r>
              <a:rPr lang="en-US" sz="1600" dirty="0" smtClean="0">
                <a:solidFill>
                  <a:srgbClr val="005699"/>
                </a:solidFill>
              </a:rPr>
              <a:t/>
            </a:r>
            <a:br>
              <a:rPr lang="en-US" sz="1600" dirty="0" smtClean="0">
                <a:solidFill>
                  <a:srgbClr val="005699"/>
                </a:solidFill>
              </a:rPr>
            </a:br>
            <a:r>
              <a:rPr lang="en-US" dirty="0" smtClean="0">
                <a:solidFill>
                  <a:srgbClr val="005699"/>
                </a:solidFill>
              </a:rPr>
              <a:t/>
            </a:r>
            <a:br>
              <a:rPr lang="en-US" dirty="0" smtClean="0">
                <a:solidFill>
                  <a:srgbClr val="005699"/>
                </a:solidFill>
              </a:rPr>
            </a:br>
            <a:r>
              <a:rPr lang="en-US" dirty="0" smtClean="0"/>
              <a:t/>
            </a:r>
            <a:br>
              <a:rPr lang="en-US" dirty="0" smtClean="0"/>
            </a:br>
            <a:r>
              <a:rPr lang="en-US" dirty="0" smtClean="0"/>
              <a:t>Treasury</a:t>
            </a:r>
          </a:p>
        </p:txBody>
      </p:sp>
      <p:sp>
        <p:nvSpPr>
          <p:cNvPr id="23555" name="Content Placeholder 2"/>
          <p:cNvSpPr>
            <a:spLocks noGrp="1"/>
          </p:cNvSpPr>
          <p:nvPr>
            <p:ph idx="4294967295"/>
          </p:nvPr>
        </p:nvSpPr>
        <p:spPr>
          <a:xfrm>
            <a:off x="563656" y="963752"/>
            <a:ext cx="8530167" cy="4337050"/>
          </a:xfrm>
          <a:prstGeom prst="rect">
            <a:avLst/>
          </a:prstGeom>
        </p:spPr>
        <p:txBody>
          <a:bodyPr/>
          <a:lstStyle/>
          <a:p>
            <a:pPr marL="0" indent="0"/>
            <a:r>
              <a:rPr lang="en-US" dirty="0" smtClean="0">
                <a:solidFill>
                  <a:schemeClr val="accent1">
                    <a:lumMod val="75000"/>
                  </a:schemeClr>
                </a:solidFill>
                <a:latin typeface="Times New Roman" pitchFamily="18" charset="0"/>
                <a:cs typeface="Times New Roman" pitchFamily="18" charset="0"/>
              </a:rPr>
              <a:t> Likewise banks deal with public money and treasury in a bank manages the funds with the ultimate goal of  maximizing liquidity and mitigating operational and financial risk .</a:t>
            </a:r>
          </a:p>
          <a:p>
            <a:pPr marL="0" indent="0"/>
            <a:endParaRPr lang="en-US" dirty="0" smtClean="0">
              <a:solidFill>
                <a:schemeClr val="accent1">
                  <a:lumMod val="75000"/>
                </a:schemeClr>
              </a:solidFill>
              <a:latin typeface="Times New Roman" pitchFamily="18" charset="0"/>
              <a:cs typeface="Times New Roman" pitchFamily="18" charset="0"/>
            </a:endParaRPr>
          </a:p>
          <a:p>
            <a:pPr marL="0" indent="0"/>
            <a:r>
              <a:rPr lang="en-US" dirty="0" smtClean="0">
                <a:solidFill>
                  <a:schemeClr val="accent1">
                    <a:lumMod val="75000"/>
                  </a:schemeClr>
                </a:solidFill>
                <a:latin typeface="Times New Roman" pitchFamily="18" charset="0"/>
                <a:cs typeface="Times New Roman" pitchFamily="18" charset="0"/>
              </a:rPr>
              <a:t>Treasury is usually a small division in terms of headcount, but it serves a vital function in the smooth running of any large scale bank.</a:t>
            </a:r>
          </a:p>
          <a:p>
            <a:pPr marL="0" indent="0"/>
            <a:endParaRPr lang="en-US" dirty="0" smtClean="0">
              <a:solidFill>
                <a:schemeClr val="accent1">
                  <a:lumMod val="75000"/>
                </a:schemeClr>
              </a:solidFill>
              <a:latin typeface="Times New Roman" pitchFamily="18" charset="0"/>
              <a:cs typeface="Times New Roman" pitchFamily="18" charset="0"/>
            </a:endParaRPr>
          </a:p>
          <a:p>
            <a:pPr marL="0" indent="0"/>
            <a:r>
              <a:rPr lang="en-US" dirty="0" smtClean="0">
                <a:solidFill>
                  <a:schemeClr val="accent1">
                    <a:lumMod val="75000"/>
                  </a:schemeClr>
                </a:solidFill>
                <a:latin typeface="Times New Roman" pitchFamily="18" charset="0"/>
                <a:cs typeface="Times New Roman" pitchFamily="18" charset="0"/>
              </a:rPr>
              <a:t>Treasury plays a pivotal role in the running of a bank. It is responsible for the money. </a:t>
            </a:r>
          </a:p>
          <a:p>
            <a:pPr algn="just">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1408" y="0"/>
            <a:ext cx="9440418" cy="751024"/>
          </a:xfrm>
        </p:spPr>
        <p:txBody>
          <a:bodyPr/>
          <a:lstStyle/>
          <a:p>
            <a:pPr eaLnBrk="1" hangingPunct="1"/>
            <a:r>
              <a:rPr lang="en-US" sz="1600" dirty="0" smtClean="0">
                <a:solidFill>
                  <a:srgbClr val="005699"/>
                </a:solidFill>
              </a:rPr>
              <a:t/>
            </a:r>
            <a:br>
              <a:rPr lang="en-US" sz="1600" dirty="0" smtClean="0">
                <a:solidFill>
                  <a:srgbClr val="005699"/>
                </a:solidFill>
              </a:rPr>
            </a:br>
            <a:r>
              <a:rPr lang="en-US" sz="1600" dirty="0" smtClean="0">
                <a:solidFill>
                  <a:srgbClr val="005699"/>
                </a:solidFill>
              </a:rPr>
              <a:t/>
            </a:r>
            <a:br>
              <a:rPr lang="en-US" sz="1600" dirty="0" smtClean="0">
                <a:solidFill>
                  <a:srgbClr val="005699"/>
                </a:solidFill>
              </a:rPr>
            </a:br>
            <a:r>
              <a:rPr lang="en-US" dirty="0" smtClean="0">
                <a:solidFill>
                  <a:srgbClr val="005699"/>
                </a:solidFill>
              </a:rPr>
              <a:t/>
            </a:r>
            <a:br>
              <a:rPr lang="en-US" dirty="0" smtClean="0">
                <a:solidFill>
                  <a:srgbClr val="005699"/>
                </a:solidFill>
              </a:rPr>
            </a:br>
            <a:r>
              <a:rPr lang="en-US" dirty="0" smtClean="0"/>
              <a:t/>
            </a:r>
            <a:br>
              <a:rPr lang="en-US" dirty="0" smtClean="0"/>
            </a:br>
            <a:r>
              <a:rPr lang="en-US" dirty="0" smtClean="0"/>
              <a:t>Treasury – Money Market</a:t>
            </a:r>
          </a:p>
        </p:txBody>
      </p:sp>
      <p:sp>
        <p:nvSpPr>
          <p:cNvPr id="23555" name="Content Placeholder 2"/>
          <p:cNvSpPr>
            <a:spLocks noGrp="1"/>
          </p:cNvSpPr>
          <p:nvPr>
            <p:ph idx="4294967295"/>
          </p:nvPr>
        </p:nvSpPr>
        <p:spPr>
          <a:xfrm>
            <a:off x="563656" y="963752"/>
            <a:ext cx="8530167" cy="4337050"/>
          </a:xfrm>
          <a:prstGeom prst="rect">
            <a:avLst/>
          </a:prstGeom>
        </p:spPr>
        <p:txBody>
          <a:bodyPr/>
          <a:lstStyle/>
          <a:p>
            <a:pPr marL="0" indent="0"/>
            <a:r>
              <a:rPr lang="en-US" dirty="0" smtClean="0">
                <a:solidFill>
                  <a:schemeClr val="accent1">
                    <a:lumMod val="75000"/>
                  </a:schemeClr>
                </a:solidFill>
                <a:latin typeface="Times New Roman" pitchFamily="18" charset="0"/>
                <a:cs typeface="Times New Roman" pitchFamily="18" charset="0"/>
              </a:rPr>
              <a:t> Money Market is a formal financial market that deals with short term fund management.  Banks deal with following money market instruments to fulfill their short term requirements and for meeting their reserve requirements</a:t>
            </a:r>
          </a:p>
          <a:p>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Treasury Bills</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Government Dated Securities</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Call and notice money</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Certificates of Deposits</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Commercial Paper</a:t>
            </a:r>
            <a:endParaRPr lang="en-US" dirty="0" smtClean="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
            </a:r>
            <a:br>
              <a:rPr lang="en-US" dirty="0" smtClean="0"/>
            </a:br>
            <a:r>
              <a:rPr lang="en-US" sz="2800" dirty="0" smtClean="0"/>
              <a:t>Banking – From your point of view!</a:t>
            </a:r>
          </a:p>
        </p:txBody>
      </p:sp>
      <p:sp>
        <p:nvSpPr>
          <p:cNvPr id="10243" name="Rectangle 3"/>
          <p:cNvSpPr>
            <a:spLocks noGrp="1" noChangeArrowheads="1"/>
          </p:cNvSpPr>
          <p:nvPr>
            <p:ph type="body" idx="4294967295"/>
          </p:nvPr>
        </p:nvSpPr>
        <p:spPr>
          <a:xfrm>
            <a:off x="1074870" y="1592263"/>
            <a:ext cx="8530167" cy="4337050"/>
          </a:xfrm>
          <a:prstGeom prst="rect">
            <a:avLst/>
          </a:prstGeom>
        </p:spPr>
        <p:txBody>
          <a:bodyPr/>
          <a:lstStyle/>
          <a:p>
            <a:pPr eaLnBrk="1" hangingPunct="1"/>
            <a:r>
              <a:rPr lang="en-US" smtClean="0"/>
              <a:t>Accepting deposits and Lending money.</a:t>
            </a:r>
          </a:p>
          <a:p>
            <a:pPr eaLnBrk="1" hangingPunct="1"/>
            <a:r>
              <a:rPr lang="en-US" smtClean="0"/>
              <a:t>Saving, Current account &amp;Term deposits</a:t>
            </a:r>
          </a:p>
          <a:p>
            <a:pPr eaLnBrk="1" hangingPunct="1"/>
            <a:r>
              <a:rPr lang="en-US" smtClean="0"/>
              <a:t>Ancillary Services:</a:t>
            </a:r>
          </a:p>
          <a:p>
            <a:pPr lvl="1" eaLnBrk="1" hangingPunct="1"/>
            <a:r>
              <a:rPr lang="en-US" smtClean="0"/>
              <a:t>Transfer of money&gt; DDs, Traveller Cheques</a:t>
            </a:r>
          </a:p>
          <a:p>
            <a:pPr lvl="1" eaLnBrk="1" hangingPunct="1"/>
            <a:r>
              <a:rPr lang="en-US" smtClean="0"/>
              <a:t>Credit &amp; Debit cards</a:t>
            </a:r>
          </a:p>
          <a:p>
            <a:pPr lvl="1" eaLnBrk="1" hangingPunct="1"/>
            <a:r>
              <a:rPr lang="en-US" smtClean="0"/>
              <a:t>ATM, Net banking, Phone banking &amp; SMS Banking</a:t>
            </a:r>
          </a:p>
          <a:p>
            <a:pPr lvl="1" eaLnBrk="1" hangingPunct="1"/>
            <a:r>
              <a:rPr lang="en-US" smtClean="0"/>
              <a:t>Foreign currency exchange &amp; Letter of Credits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066801"/>
            <a:ext cx="9439937" cy="5059363"/>
          </a:xfrm>
          <a:prstGeom prst="rect">
            <a:avLst/>
          </a:prstGeom>
        </p:spPr>
        <p:txBody>
          <a:bodyPr/>
          <a:lstStyle/>
          <a:p>
            <a:r>
              <a:rPr lang="en-US" sz="2000" b="1" dirty="0" smtClean="0">
                <a:solidFill>
                  <a:schemeClr val="accent1">
                    <a:lumMod val="75000"/>
                  </a:schemeClr>
                </a:solidFill>
                <a:latin typeface="Times New Roman" pitchFamily="18" charset="0"/>
                <a:cs typeface="Times New Roman" pitchFamily="18" charset="0"/>
              </a:rPr>
              <a:t>Treasury Bills</a:t>
            </a:r>
          </a:p>
          <a:p>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Treasury Bills are issued by the Central Bank to meet the short term requirements of the Government</a:t>
            </a:r>
          </a:p>
          <a:p>
            <a:pPr>
              <a:buFont typeface="Arial" pitchFamily="34" charset="0"/>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Treasury Bills are highly liquid and risk free as the repayment guarantee is given by the government</a:t>
            </a:r>
          </a:p>
          <a:p>
            <a:pPr>
              <a:buFont typeface="Arial" pitchFamily="34" charset="0"/>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Banks invest in T-bills include Banks, to meet their SLR requirements </a:t>
            </a:r>
          </a:p>
          <a:p>
            <a:pPr>
              <a:buFont typeface="Arial" pitchFamily="34" charset="0"/>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The maturity ranges between 14 to 364 days</a:t>
            </a:r>
          </a:p>
          <a:p>
            <a:endParaRPr lang="en-US" dirty="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265238"/>
            <a:ext cx="9439937" cy="4860925"/>
          </a:xfrm>
          <a:prstGeom prst="rect">
            <a:avLst/>
          </a:prstGeom>
        </p:spPr>
        <p:txBody>
          <a:bodyPr/>
          <a:lstStyle/>
          <a:p>
            <a:r>
              <a:rPr lang="en-US" sz="2400" b="1" dirty="0" err="1" smtClean="0">
                <a:solidFill>
                  <a:schemeClr val="accent1">
                    <a:lumMod val="75000"/>
                  </a:schemeClr>
                </a:solidFill>
                <a:latin typeface="Times New Roman" pitchFamily="18" charset="0"/>
                <a:cs typeface="Times New Roman" pitchFamily="18" charset="0"/>
              </a:rPr>
              <a:t>Govt</a:t>
            </a:r>
            <a:r>
              <a:rPr lang="en-US" sz="2400" b="1" dirty="0" smtClean="0">
                <a:solidFill>
                  <a:schemeClr val="accent1">
                    <a:lumMod val="75000"/>
                  </a:schemeClr>
                </a:solidFill>
                <a:latin typeface="Times New Roman" pitchFamily="18" charset="0"/>
                <a:cs typeface="Times New Roman" pitchFamily="18" charset="0"/>
              </a:rPr>
              <a:t> Dated Securities</a:t>
            </a:r>
          </a:p>
          <a:p>
            <a:endParaRPr lang="en-US" sz="2400" b="1"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400" dirty="0" smtClean="0">
                <a:solidFill>
                  <a:schemeClr val="accent1">
                    <a:lumMod val="75000"/>
                  </a:schemeClr>
                </a:solidFill>
                <a:latin typeface="Times New Roman" pitchFamily="18" charset="0"/>
                <a:cs typeface="Times New Roman" pitchFamily="18" charset="0"/>
              </a:rPr>
              <a:t>These are medium to long term government securities</a:t>
            </a:r>
          </a:p>
          <a:p>
            <a:pPr>
              <a:buFont typeface="Arial" pitchFamily="34" charset="0"/>
              <a:buChar char="•"/>
            </a:pPr>
            <a:endParaRPr lang="en-US" sz="24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400" dirty="0" smtClean="0">
                <a:solidFill>
                  <a:schemeClr val="accent1">
                    <a:lumMod val="75000"/>
                  </a:schemeClr>
                </a:solidFill>
                <a:latin typeface="Times New Roman" pitchFamily="18" charset="0"/>
                <a:cs typeface="Times New Roman" pitchFamily="18" charset="0"/>
              </a:rPr>
              <a:t>Issued by central/state and other quasi governmental bodies</a:t>
            </a:r>
          </a:p>
          <a:p>
            <a:pPr>
              <a:buFont typeface="Arial" pitchFamily="34" charset="0"/>
              <a:buChar char="•"/>
            </a:pPr>
            <a:endParaRPr lang="en-US" sz="24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400" dirty="0" smtClean="0">
                <a:solidFill>
                  <a:schemeClr val="accent1">
                    <a:lumMod val="75000"/>
                  </a:schemeClr>
                </a:solidFill>
                <a:latin typeface="Times New Roman" pitchFamily="18" charset="0"/>
                <a:cs typeface="Times New Roman" pitchFamily="18" charset="0"/>
              </a:rPr>
              <a:t>Investors are banks, FIs, institutional investors and individuals</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066801"/>
            <a:ext cx="9439937" cy="5059363"/>
          </a:xfrm>
          <a:prstGeom prst="rect">
            <a:avLst/>
          </a:prstGeom>
        </p:spPr>
        <p:txBody>
          <a:bodyPr/>
          <a:lstStyle/>
          <a:p>
            <a:r>
              <a:rPr lang="en-US" sz="2000" b="1" dirty="0" smtClean="0">
                <a:solidFill>
                  <a:schemeClr val="accent1">
                    <a:lumMod val="75000"/>
                  </a:schemeClr>
                </a:solidFill>
                <a:latin typeface="Times New Roman" pitchFamily="18" charset="0"/>
                <a:cs typeface="Times New Roman" pitchFamily="18" charset="0"/>
              </a:rPr>
              <a:t>Call Money Market</a:t>
            </a:r>
          </a:p>
          <a:p>
            <a:endParaRPr lang="en-US" sz="2000" dirty="0" smtClean="0">
              <a:solidFill>
                <a:schemeClr val="accent1">
                  <a:lumMod val="75000"/>
                </a:schemeClr>
              </a:solidFill>
              <a:latin typeface="Times New Roman" pitchFamily="18" charset="0"/>
              <a:cs typeface="Times New Roman" pitchFamily="18" charset="0"/>
            </a:endParaRPr>
          </a:p>
          <a:p>
            <a:pPr>
              <a:lnSpc>
                <a:spcPct val="90000"/>
              </a:lnSpc>
              <a:buFont typeface="Arial" pitchFamily="34" charset="0"/>
              <a:buChar char="•"/>
            </a:pPr>
            <a:r>
              <a:rPr lang="en-US" altLang="ko-KR" sz="2000" dirty="0" smtClean="0">
                <a:solidFill>
                  <a:schemeClr val="accent1">
                    <a:lumMod val="75000"/>
                  </a:schemeClr>
                </a:solidFill>
                <a:latin typeface="Times New Roman" pitchFamily="18" charset="0"/>
                <a:ea typeface="굴림" charset="-127"/>
                <a:cs typeface="Times New Roman" pitchFamily="18" charset="0"/>
              </a:rPr>
              <a:t>The call money market is an integral part of Money Market, where the day-to-day surplus funds (mostly of banks) are traded. </a:t>
            </a:r>
          </a:p>
          <a:p>
            <a:pPr>
              <a:lnSpc>
                <a:spcPct val="90000"/>
              </a:lnSpc>
              <a:buFont typeface="Arial" pitchFamily="34" charset="0"/>
              <a:buChar char="•"/>
            </a:pPr>
            <a:endParaRPr lang="en-US" altLang="ko-KR" sz="2000" dirty="0" smtClean="0">
              <a:solidFill>
                <a:schemeClr val="accent1">
                  <a:lumMod val="75000"/>
                </a:schemeClr>
              </a:solidFill>
              <a:latin typeface="Times New Roman" pitchFamily="18" charset="0"/>
              <a:ea typeface="굴림" charset="-127"/>
              <a:cs typeface="Times New Roman" pitchFamily="18" charset="0"/>
            </a:endParaRPr>
          </a:p>
          <a:p>
            <a:pPr>
              <a:lnSpc>
                <a:spcPct val="90000"/>
              </a:lnSpc>
              <a:buFont typeface="Arial" pitchFamily="34" charset="0"/>
              <a:buChar char="•"/>
            </a:pPr>
            <a:r>
              <a:rPr lang="en-US" altLang="ko-KR" sz="2000" dirty="0" smtClean="0">
                <a:solidFill>
                  <a:schemeClr val="accent1">
                    <a:lumMod val="75000"/>
                  </a:schemeClr>
                </a:solidFill>
                <a:latin typeface="Times New Roman" pitchFamily="18" charset="0"/>
                <a:ea typeface="굴림" charset="-127"/>
                <a:cs typeface="Times New Roman" pitchFamily="18" charset="0"/>
              </a:rPr>
              <a:t>Funds are lent for a predetermined maturity period varying from 1 to 14 days.</a:t>
            </a:r>
          </a:p>
          <a:p>
            <a:pPr>
              <a:lnSpc>
                <a:spcPct val="90000"/>
              </a:lnSpc>
              <a:buFont typeface="Arial" pitchFamily="34" charset="0"/>
              <a:buChar char="•"/>
            </a:pPr>
            <a:endParaRPr lang="en-US" altLang="ko-KR" sz="2000" dirty="0" smtClean="0">
              <a:solidFill>
                <a:schemeClr val="accent1">
                  <a:lumMod val="75000"/>
                </a:schemeClr>
              </a:solidFill>
              <a:latin typeface="Times New Roman" pitchFamily="18" charset="0"/>
              <a:ea typeface="굴림" charset="-127"/>
              <a:cs typeface="Times New Roman" pitchFamily="18" charset="0"/>
            </a:endParaRPr>
          </a:p>
          <a:p>
            <a:pPr>
              <a:lnSpc>
                <a:spcPct val="90000"/>
              </a:lnSpc>
              <a:buFont typeface="Arial" pitchFamily="34" charset="0"/>
              <a:buChar char="•"/>
            </a:pPr>
            <a:r>
              <a:rPr lang="en-US" sz="2000" dirty="0" smtClean="0">
                <a:solidFill>
                  <a:schemeClr val="accent1">
                    <a:lumMod val="75000"/>
                  </a:schemeClr>
                </a:solidFill>
                <a:latin typeface="Times New Roman" pitchFamily="18" charset="0"/>
                <a:ea typeface="굴림" charset="-127"/>
                <a:cs typeface="Times New Roman" pitchFamily="18" charset="0"/>
              </a:rPr>
              <a:t>Interest paid on call loans is known as call rates and is calculated on a daily basis</a:t>
            </a:r>
          </a:p>
          <a:p>
            <a:pPr>
              <a:lnSpc>
                <a:spcPct val="90000"/>
              </a:lnSpc>
              <a:buFont typeface="Arial" pitchFamily="34" charset="0"/>
              <a:buChar char="•"/>
            </a:pPr>
            <a:endParaRPr lang="en-US" sz="2000" dirty="0" smtClean="0">
              <a:solidFill>
                <a:schemeClr val="accent1">
                  <a:lumMod val="75000"/>
                </a:schemeClr>
              </a:solidFill>
              <a:latin typeface="Times New Roman" pitchFamily="18" charset="0"/>
              <a:ea typeface="굴림" charset="-127"/>
              <a:cs typeface="Times New Roman" pitchFamily="18" charset="0"/>
            </a:endParaRPr>
          </a:p>
          <a:p>
            <a:pPr>
              <a:lnSpc>
                <a:spcPct val="90000"/>
              </a:lnSpc>
              <a:buFont typeface="Arial" pitchFamily="34" charset="0"/>
              <a:buChar char="•"/>
            </a:pPr>
            <a:r>
              <a:rPr lang="en-US" sz="2000" dirty="0" smtClean="0">
                <a:solidFill>
                  <a:schemeClr val="accent1">
                    <a:lumMod val="75000"/>
                  </a:schemeClr>
                </a:solidFill>
                <a:latin typeface="Times New Roman" pitchFamily="18" charset="0"/>
                <a:ea typeface="굴림" charset="-127"/>
                <a:cs typeface="Times New Roman" pitchFamily="18" charset="0"/>
              </a:rPr>
              <a:t>Banks, lending institutions, insurance companies and mutual funds participate in call money market</a:t>
            </a: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endParaRPr lang="en-US" sz="2400" dirty="0">
              <a:solidFill>
                <a:schemeClr val="accent1">
                  <a:lumMod val="75000"/>
                </a:schemeClr>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265238"/>
            <a:ext cx="9439937" cy="4860925"/>
          </a:xfrm>
          <a:prstGeom prst="rect">
            <a:avLst/>
          </a:prstGeom>
        </p:spPr>
        <p:txBody>
          <a:bodyPr/>
          <a:lstStyle/>
          <a:p>
            <a:r>
              <a:rPr lang="en-US" b="1" dirty="0" smtClean="0">
                <a:solidFill>
                  <a:schemeClr val="accent1">
                    <a:lumMod val="75000"/>
                  </a:schemeClr>
                </a:solidFill>
                <a:latin typeface="Times New Roman" pitchFamily="18" charset="0"/>
                <a:cs typeface="Times New Roman" pitchFamily="18" charset="0"/>
              </a:rPr>
              <a:t>Notice Money Market</a:t>
            </a:r>
          </a:p>
          <a:p>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Notice money market is similar to call money market</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Borrowings are made for a period of one day to up to 14 days</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No specified repayment date when the deal is entered into</a:t>
            </a:r>
          </a:p>
          <a:p>
            <a:pPr>
              <a:buFont typeface="Arial" pitchFamily="34" charset="0"/>
              <a:buChar char="•"/>
            </a:pP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dirty="0" smtClean="0">
                <a:solidFill>
                  <a:schemeClr val="accent1">
                    <a:lumMod val="75000"/>
                  </a:schemeClr>
                </a:solidFill>
                <a:latin typeface="Times New Roman" pitchFamily="18" charset="0"/>
                <a:cs typeface="Times New Roman" pitchFamily="18" charset="0"/>
              </a:rPr>
              <a:t>Lender issues a notice to the borrower 2-3 days before the funds are to be repaid </a:t>
            </a:r>
            <a:endParaRPr lang="en-US" dirty="0">
              <a:solidFill>
                <a:schemeClr val="accent1">
                  <a:lumMod val="75000"/>
                </a:schemeClr>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265238"/>
            <a:ext cx="9439937" cy="4860925"/>
          </a:xfrm>
          <a:prstGeom prst="rect">
            <a:avLst/>
          </a:prstGeom>
        </p:spPr>
        <p:txBody>
          <a:bodyPr/>
          <a:lstStyle/>
          <a:p>
            <a:r>
              <a:rPr lang="en-US" altLang="ko-KR" b="1" dirty="0" smtClean="0">
                <a:solidFill>
                  <a:schemeClr val="accent1">
                    <a:lumMod val="75000"/>
                  </a:schemeClr>
                </a:solidFill>
                <a:latin typeface="Times New Roman" pitchFamily="18" charset="0"/>
                <a:ea typeface="굴림" charset="-127"/>
                <a:cs typeface="Times New Roman" pitchFamily="18" charset="0"/>
              </a:rPr>
              <a:t>Certificate of Deposit</a:t>
            </a:r>
          </a:p>
          <a:p>
            <a:endParaRPr lang="en-US" altLang="ko-KR" b="1" dirty="0" smtClean="0">
              <a:solidFill>
                <a:schemeClr val="accent1">
                  <a:lumMod val="75000"/>
                </a:schemeClr>
              </a:solidFill>
              <a:latin typeface="Times New Roman" pitchFamily="18" charset="0"/>
              <a:ea typeface="굴림" charset="-127"/>
              <a:cs typeface="Times New Roman" pitchFamily="18" charset="0"/>
            </a:endParaRPr>
          </a:p>
          <a:p>
            <a:endParaRPr lang="en-US" altLang="ko-KR" b="1" dirty="0" smtClean="0">
              <a:solidFill>
                <a:schemeClr val="accent1">
                  <a:lumMod val="75000"/>
                </a:schemeClr>
              </a:solidFill>
              <a:latin typeface="Times New Roman" pitchFamily="18" charset="0"/>
              <a:ea typeface="굴림" charset="-127"/>
              <a:cs typeface="Times New Roman" pitchFamily="18" charset="0"/>
            </a:endParaRPr>
          </a:p>
          <a:p>
            <a:pPr>
              <a:buFont typeface="Arial" pitchFamily="34" charset="0"/>
              <a:buChar char="•"/>
            </a:pPr>
            <a:r>
              <a:rPr lang="en-US" altLang="ko-KR" dirty="0" smtClean="0">
                <a:solidFill>
                  <a:schemeClr val="accent1">
                    <a:lumMod val="75000"/>
                  </a:schemeClr>
                </a:solidFill>
                <a:latin typeface="Times New Roman" pitchFamily="18" charset="0"/>
                <a:ea typeface="굴림" charset="-127"/>
                <a:cs typeface="Times New Roman" pitchFamily="18" charset="0"/>
              </a:rPr>
              <a:t>Banks issue of  certificate of deposits to raise short term money</a:t>
            </a:r>
          </a:p>
          <a:p>
            <a:endParaRPr lang="en-US" altLang="ko-KR" b="1" dirty="0" smtClean="0">
              <a:solidFill>
                <a:schemeClr val="accent1">
                  <a:lumMod val="75000"/>
                </a:schemeClr>
              </a:solidFill>
              <a:latin typeface="Times New Roman" pitchFamily="18" charset="0"/>
              <a:ea typeface="굴림" charset="-127"/>
              <a:cs typeface="Times New Roman" pitchFamily="18" charset="0"/>
            </a:endParaRPr>
          </a:p>
          <a:p>
            <a:pPr>
              <a:buFont typeface="Arial" pitchFamily="34" charset="0"/>
              <a:buChar char="•"/>
            </a:pPr>
            <a:r>
              <a:rPr lang="en-US" altLang="ko-KR" dirty="0" smtClean="0">
                <a:solidFill>
                  <a:schemeClr val="accent1">
                    <a:lumMod val="75000"/>
                  </a:schemeClr>
                </a:solidFill>
                <a:latin typeface="Times New Roman" pitchFamily="18" charset="0"/>
                <a:ea typeface="굴림" charset="-127"/>
                <a:cs typeface="Times New Roman" pitchFamily="18" charset="0"/>
              </a:rPr>
              <a:t>CDs are Promissory Notes having a maturity of not less than 15 days up to a maximum of one year.</a:t>
            </a:r>
          </a:p>
          <a:p>
            <a:endParaRPr lang="en-US" altLang="ko-KR" dirty="0" smtClean="0">
              <a:solidFill>
                <a:schemeClr val="accent1">
                  <a:lumMod val="75000"/>
                </a:schemeClr>
              </a:solidFill>
              <a:latin typeface="Times New Roman" pitchFamily="18" charset="0"/>
              <a:ea typeface="굴림" charset="-127"/>
              <a:cs typeface="Times New Roman" pitchFamily="18" charset="0"/>
            </a:endParaRPr>
          </a:p>
          <a:p>
            <a:pPr>
              <a:buFont typeface="Arial" pitchFamily="34" charset="0"/>
              <a:buChar char="•"/>
            </a:pPr>
            <a:r>
              <a:rPr lang="en-US" altLang="ko-KR" dirty="0" smtClean="0">
                <a:solidFill>
                  <a:schemeClr val="accent1">
                    <a:lumMod val="75000"/>
                  </a:schemeClr>
                </a:solidFill>
                <a:latin typeface="Times New Roman" pitchFamily="18" charset="0"/>
                <a:ea typeface="굴림" charset="-127"/>
                <a:cs typeface="Times New Roman" pitchFamily="18" charset="0"/>
              </a:rPr>
              <a:t>They are like bank term deposits. Unlike traditional time deposits these are freely negotiable instruments and are often referred to as Negotiable Certificate of Deposits </a:t>
            </a:r>
            <a:endParaRPr lang="en-US"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endParaRPr lang="en-US"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64848" y="1265238"/>
            <a:ext cx="9439937" cy="4860925"/>
          </a:xfrm>
          <a:prstGeom prst="rect">
            <a:avLst/>
          </a:prstGeom>
        </p:spPr>
        <p:txBody>
          <a:bodyPr/>
          <a:lstStyle/>
          <a:p>
            <a:r>
              <a:rPr lang="en-US" sz="2000" b="1" dirty="0" smtClean="0">
                <a:solidFill>
                  <a:schemeClr val="accent1">
                    <a:lumMod val="75000"/>
                  </a:schemeClr>
                </a:solidFill>
                <a:latin typeface="Times New Roman" pitchFamily="18" charset="0"/>
                <a:cs typeface="Times New Roman" pitchFamily="18" charset="0"/>
              </a:rPr>
              <a:t>Certificate of Deposit</a:t>
            </a:r>
          </a:p>
          <a:p>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CDs can be issued by all scheduled commercial banks </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Minimum period 15 days</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Maximum period 1 year</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Minimum Amount Rs 1 </a:t>
            </a:r>
            <a:r>
              <a:rPr lang="en-US" sz="2000" dirty="0" err="1" smtClean="0">
                <a:solidFill>
                  <a:schemeClr val="accent1">
                    <a:lumMod val="75000"/>
                  </a:schemeClr>
                </a:solidFill>
                <a:latin typeface="Times New Roman" pitchFamily="18" charset="0"/>
                <a:cs typeface="Times New Roman" pitchFamily="18" charset="0"/>
              </a:rPr>
              <a:t>lac</a:t>
            </a:r>
            <a:r>
              <a:rPr lang="en-US" sz="2000" dirty="0" smtClean="0">
                <a:solidFill>
                  <a:schemeClr val="accent1">
                    <a:lumMod val="75000"/>
                  </a:schemeClr>
                </a:solidFill>
                <a:latin typeface="Times New Roman" pitchFamily="18" charset="0"/>
                <a:cs typeface="Times New Roman" pitchFamily="18" charset="0"/>
              </a:rPr>
              <a:t> and in multiples of Rs. 1 </a:t>
            </a:r>
            <a:r>
              <a:rPr lang="en-US" sz="2000" dirty="0" err="1" smtClean="0">
                <a:solidFill>
                  <a:schemeClr val="accent1">
                    <a:lumMod val="75000"/>
                  </a:schemeClr>
                </a:solidFill>
                <a:latin typeface="Times New Roman" pitchFamily="18" charset="0"/>
                <a:cs typeface="Times New Roman" pitchFamily="18" charset="0"/>
              </a:rPr>
              <a:t>lac</a:t>
            </a: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CDs are transferable by endorsement</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CRR &amp; SLR are to be maintained</a:t>
            </a:r>
          </a:p>
          <a:p>
            <a:endParaRPr lang="en-US" dirty="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Market</a:t>
            </a:r>
            <a:endParaRPr lang="en-US" dirty="0"/>
          </a:p>
        </p:txBody>
      </p:sp>
      <p:sp>
        <p:nvSpPr>
          <p:cNvPr id="3" name="Content Placeholder 2"/>
          <p:cNvSpPr>
            <a:spLocks noGrp="1"/>
          </p:cNvSpPr>
          <p:nvPr>
            <p:ph idx="4294967295"/>
          </p:nvPr>
        </p:nvSpPr>
        <p:spPr>
          <a:xfrm>
            <a:off x="247650" y="1219200"/>
            <a:ext cx="9439937" cy="4860925"/>
          </a:xfrm>
          <a:prstGeom prst="rect">
            <a:avLst/>
          </a:prstGeom>
          <a:ln>
            <a:solidFill>
              <a:schemeClr val="bg1"/>
            </a:solidFill>
          </a:ln>
        </p:spPr>
        <p:txBody>
          <a:bodyPr/>
          <a:lstStyle/>
          <a:p>
            <a:r>
              <a:rPr lang="en-US" sz="2400" b="1" dirty="0" smtClean="0">
                <a:solidFill>
                  <a:schemeClr val="accent1">
                    <a:lumMod val="75000"/>
                  </a:schemeClr>
                </a:solidFill>
                <a:latin typeface="Times New Roman" pitchFamily="18" charset="0"/>
                <a:cs typeface="Times New Roman" pitchFamily="18" charset="0"/>
              </a:rPr>
              <a:t>Commercial Paper</a:t>
            </a:r>
          </a:p>
          <a:p>
            <a:endParaRPr lang="en-US" sz="2400" b="1"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Commercial paper are short term unsecured promissory notes issued by reputed corporate with high credit rating and strong financial background</a:t>
            </a:r>
          </a:p>
          <a:p>
            <a:endParaRPr lang="en-US" dirty="0" smtClean="0"/>
          </a:p>
          <a:p>
            <a:pPr marL="341313" indent="-341313">
              <a:buFont typeface="Arial" pitchFamily="34" charset="0"/>
              <a:buChar char="•"/>
            </a:pPr>
            <a:r>
              <a:rPr lang="en-US" altLang="ko-KR" sz="2000" dirty="0" smtClean="0">
                <a:solidFill>
                  <a:schemeClr val="accent1">
                    <a:lumMod val="75000"/>
                  </a:schemeClr>
                </a:solidFill>
                <a:latin typeface="Times New Roman" pitchFamily="18" charset="0"/>
                <a:ea typeface="굴림" charset="-127"/>
                <a:cs typeface="Times New Roman" pitchFamily="18" charset="0"/>
              </a:rPr>
              <a:t>CP’s are offered to banking companies, other corporate bodies, NRIs and individuals</a:t>
            </a:r>
          </a:p>
          <a:p>
            <a:pPr marL="341313" indent="-341313">
              <a:buFont typeface="Arial" pitchFamily="34" charset="0"/>
              <a:buChar char="•"/>
            </a:pPr>
            <a:endParaRPr lang="en-US" sz="2000" dirty="0" smtClean="0">
              <a:solidFill>
                <a:schemeClr val="accent1">
                  <a:lumMod val="75000"/>
                </a:schemeClr>
              </a:solidFill>
              <a:latin typeface="Times New Roman" pitchFamily="18" charset="0"/>
              <a:ea typeface="굴림" charset="-127"/>
              <a:cs typeface="Times New Roman" pitchFamily="18" charset="0"/>
            </a:endParaRPr>
          </a:p>
          <a:p>
            <a:pPr marL="341313" indent="-341313">
              <a:buFont typeface="Arial" pitchFamily="34" charset="0"/>
              <a:buChar char="•"/>
            </a:pPr>
            <a:r>
              <a:rPr lang="en-US" sz="2000" dirty="0" smtClean="0">
                <a:solidFill>
                  <a:schemeClr val="accent1">
                    <a:lumMod val="75000"/>
                  </a:schemeClr>
                </a:solidFill>
                <a:latin typeface="Times New Roman" pitchFamily="18" charset="0"/>
                <a:ea typeface="굴림" charset="-127"/>
                <a:cs typeface="Times New Roman" pitchFamily="18" charset="0"/>
              </a:rPr>
              <a:t>CPs are issue for 15 days to 1 year</a:t>
            </a:r>
            <a:endParaRPr lang="en-US" sz="2000" dirty="0" smtClean="0">
              <a:solidFill>
                <a:schemeClr val="accent1">
                  <a:lumMod val="75000"/>
                </a:schemeClr>
              </a:solidFill>
              <a:latin typeface="Times New Roman" pitchFamily="18" charset="0"/>
              <a:cs typeface="Times New Roman" pitchFamily="18" charset="0"/>
            </a:endParaRPr>
          </a:p>
          <a:p>
            <a:endParaRPr lang="en-US" dirty="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FOREX Market</a:t>
            </a:r>
            <a:endParaRPr lang="en-US" dirty="0"/>
          </a:p>
        </p:txBody>
      </p:sp>
      <p:sp>
        <p:nvSpPr>
          <p:cNvPr id="3" name="Content Placeholder 2"/>
          <p:cNvSpPr>
            <a:spLocks noGrp="1"/>
          </p:cNvSpPr>
          <p:nvPr>
            <p:ph idx="4294967295"/>
          </p:nvPr>
        </p:nvSpPr>
        <p:spPr>
          <a:xfrm>
            <a:off x="264848" y="838200"/>
            <a:ext cx="9439937" cy="5486400"/>
          </a:xfrm>
          <a:prstGeom prst="rect">
            <a:avLst/>
          </a:prstGeom>
        </p:spPr>
        <p:txBody>
          <a:bodyPr/>
          <a:lstStyle/>
          <a:p>
            <a:pPr indent="3175"/>
            <a:r>
              <a:rPr lang="en-US" sz="2000" b="1" dirty="0" err="1" smtClean="0">
                <a:solidFill>
                  <a:schemeClr val="accent1">
                    <a:lumMod val="75000"/>
                  </a:schemeClr>
                </a:solidFill>
                <a:latin typeface="Times New Roman" pitchFamily="18" charset="0"/>
                <a:cs typeface="Times New Roman" pitchFamily="18" charset="0"/>
              </a:rPr>
              <a:t>Forex</a:t>
            </a:r>
            <a:r>
              <a:rPr lang="en-US" sz="2000" b="1" dirty="0" smtClean="0">
                <a:solidFill>
                  <a:schemeClr val="accent1">
                    <a:lumMod val="75000"/>
                  </a:schemeClr>
                </a:solidFill>
                <a:latin typeface="Times New Roman" pitchFamily="18" charset="0"/>
                <a:cs typeface="Times New Roman" pitchFamily="18" charset="0"/>
              </a:rPr>
              <a:t> Market</a:t>
            </a:r>
          </a:p>
          <a:p>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The </a:t>
            </a:r>
            <a:r>
              <a:rPr lang="en-US" sz="2000" b="1" dirty="0" smtClean="0">
                <a:solidFill>
                  <a:schemeClr val="accent1">
                    <a:lumMod val="75000"/>
                  </a:schemeClr>
                </a:solidFill>
                <a:latin typeface="Times New Roman" pitchFamily="18" charset="0"/>
                <a:cs typeface="Times New Roman" pitchFamily="18" charset="0"/>
              </a:rPr>
              <a:t>interbank market</a:t>
            </a:r>
            <a:r>
              <a:rPr lang="en-US" sz="2000" dirty="0" smtClean="0">
                <a:solidFill>
                  <a:schemeClr val="accent1">
                    <a:lumMod val="75000"/>
                  </a:schemeClr>
                </a:solidFill>
                <a:latin typeface="Times New Roman" pitchFamily="18" charset="0"/>
                <a:cs typeface="Times New Roman" pitchFamily="18" charset="0"/>
              </a:rPr>
              <a:t> is the top-level  foreign exchange market  where banks exchange different currencies. </a:t>
            </a:r>
          </a:p>
          <a:p>
            <a:pPr indent="3175">
              <a:buFont typeface="Wingdings" pitchFamily="2" charset="2"/>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The banks can either deal with one another directly or through electronic  broking platforms</a:t>
            </a:r>
          </a:p>
          <a:p>
            <a:pPr>
              <a:buFont typeface="Wingdings" pitchFamily="2" charset="2"/>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The interbank market is an important segment of the foreign exchange market. </a:t>
            </a:r>
          </a:p>
          <a:p>
            <a:pPr indent="3175">
              <a:buFont typeface="Wingdings" pitchFamily="2" charset="2"/>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It is a wholesale market through which most currency transactions are channeled. It is mainly used for trading among bankers. </a:t>
            </a:r>
          </a:p>
          <a:p>
            <a:pPr>
              <a:buFont typeface="Wingdings" pitchFamily="2" charset="2"/>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The foreign exchange market assists international trade and investments by enabling currency conversion </a:t>
            </a:r>
          </a:p>
          <a:p>
            <a:pPr>
              <a:buFont typeface="Wingdings" pitchFamily="2" charset="2"/>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endParaRPr lang="en-US" sz="2000" dirty="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FOREX Market</a:t>
            </a:r>
            <a:endParaRPr lang="en-US" dirty="0"/>
          </a:p>
        </p:txBody>
      </p:sp>
      <p:sp>
        <p:nvSpPr>
          <p:cNvPr id="3" name="Content Placeholder 2"/>
          <p:cNvSpPr>
            <a:spLocks noGrp="1"/>
          </p:cNvSpPr>
          <p:nvPr>
            <p:ph idx="4294967295"/>
          </p:nvPr>
        </p:nvSpPr>
        <p:spPr>
          <a:xfrm>
            <a:off x="466063" y="914400"/>
            <a:ext cx="9439937" cy="5562600"/>
          </a:xfrm>
          <a:prstGeom prst="rect">
            <a:avLst/>
          </a:prstGeom>
        </p:spPr>
        <p:txBody>
          <a:bodyPr/>
          <a:lstStyle/>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Banks are in constant need of foreign currencies to meet </a:t>
            </a:r>
          </a:p>
          <a:p>
            <a:r>
              <a:rPr lang="en-US" sz="2000" dirty="0" smtClean="0">
                <a:solidFill>
                  <a:schemeClr val="accent1">
                    <a:lumMod val="75000"/>
                  </a:schemeClr>
                </a:solidFill>
                <a:latin typeface="Times New Roman" pitchFamily="18" charset="0"/>
                <a:cs typeface="Times New Roman" pitchFamily="18" charset="0"/>
              </a:rPr>
              <a:t>		-  import and export obligations of its customers</a:t>
            </a:r>
          </a:p>
          <a:p>
            <a:r>
              <a:rPr lang="en-US" sz="2000" dirty="0" smtClean="0">
                <a:solidFill>
                  <a:schemeClr val="accent1">
                    <a:lumMod val="75000"/>
                  </a:schemeClr>
                </a:solidFill>
                <a:latin typeface="Times New Roman" pitchFamily="18" charset="0"/>
                <a:cs typeface="Times New Roman" pitchFamily="18" charset="0"/>
              </a:rPr>
              <a:t>		-  to meet client requirement for foreign currency </a:t>
            </a:r>
          </a:p>
          <a:p>
            <a:r>
              <a:rPr lang="en-US" sz="2000" dirty="0" smtClean="0">
                <a:solidFill>
                  <a:schemeClr val="accent1">
                    <a:lumMod val="75000"/>
                  </a:schemeClr>
                </a:solidFill>
                <a:latin typeface="Times New Roman" pitchFamily="18" charset="0"/>
                <a:cs typeface="Times New Roman" pitchFamily="18" charset="0"/>
              </a:rPr>
              <a:t>		-  Buy and sell on their own account and carry inventory of currencies for 	speculative purposes to create revenues</a:t>
            </a:r>
          </a:p>
          <a:p>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Banks deal in </a:t>
            </a:r>
            <a:r>
              <a:rPr lang="en-US" sz="2000" dirty="0" err="1" smtClean="0">
                <a:solidFill>
                  <a:schemeClr val="accent1">
                    <a:lumMod val="75000"/>
                  </a:schemeClr>
                </a:solidFill>
                <a:latin typeface="Times New Roman" pitchFamily="18" charset="0"/>
                <a:cs typeface="Times New Roman" pitchFamily="18" charset="0"/>
              </a:rPr>
              <a:t>forex</a:t>
            </a:r>
            <a:r>
              <a:rPr lang="en-US" sz="2000" dirty="0" smtClean="0">
                <a:solidFill>
                  <a:schemeClr val="accent1">
                    <a:lumMod val="75000"/>
                  </a:schemeClr>
                </a:solidFill>
                <a:latin typeface="Times New Roman" pitchFamily="18" charset="0"/>
                <a:cs typeface="Times New Roman" pitchFamily="18" charset="0"/>
              </a:rPr>
              <a:t> market to safeguard themselves from exchange rate fluctuations </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Exchange rate is the rate at which one currency will be exchanged for the other currency</a:t>
            </a:r>
          </a:p>
          <a:p>
            <a:pPr>
              <a:buFont typeface="Arial" pitchFamily="34" charset="0"/>
              <a:buChar char="•"/>
            </a:pPr>
            <a:r>
              <a:rPr lang="en-US" sz="2000" dirty="0" err="1" smtClean="0">
                <a:solidFill>
                  <a:schemeClr val="accent1">
                    <a:lumMod val="75000"/>
                  </a:schemeClr>
                </a:solidFill>
                <a:latin typeface="Times New Roman" pitchFamily="18" charset="0"/>
                <a:cs typeface="Times New Roman" pitchFamily="18" charset="0"/>
              </a:rPr>
              <a:t>Forex</a:t>
            </a:r>
            <a:r>
              <a:rPr lang="en-US" sz="2000" dirty="0" smtClean="0">
                <a:solidFill>
                  <a:schemeClr val="accent1">
                    <a:lumMod val="75000"/>
                  </a:schemeClr>
                </a:solidFill>
                <a:latin typeface="Times New Roman" pitchFamily="18" charset="0"/>
                <a:cs typeface="Times New Roman" pitchFamily="18" charset="0"/>
              </a:rPr>
              <a:t> Market is the market where money denominated in one currency is bought and sold with money denominated in another currency</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Banks deal in whole sale market (between banks) and retail market (with customers) </a:t>
            </a:r>
            <a:endParaRPr lang="en-US" sz="2000" dirty="0">
              <a:solidFill>
                <a:schemeClr val="accent1">
                  <a:lumMod val="75000"/>
                </a:schemeClr>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FOREX	 Market</a:t>
            </a:r>
            <a:endParaRPr lang="en-US" dirty="0"/>
          </a:p>
        </p:txBody>
      </p:sp>
      <p:sp>
        <p:nvSpPr>
          <p:cNvPr id="3" name="Content Placeholder 2"/>
          <p:cNvSpPr>
            <a:spLocks noGrp="1"/>
          </p:cNvSpPr>
          <p:nvPr>
            <p:ph idx="4294967295"/>
          </p:nvPr>
        </p:nvSpPr>
        <p:spPr>
          <a:xfrm>
            <a:off x="264848" y="1265238"/>
            <a:ext cx="9439937" cy="4860925"/>
          </a:xfrm>
          <a:prstGeom prst="rect">
            <a:avLst/>
          </a:prstGeom>
        </p:spPr>
        <p:txBody>
          <a:bodyPr/>
          <a:lstStyle/>
          <a:p>
            <a:r>
              <a:rPr lang="en-US" sz="2000" b="1" dirty="0" smtClean="0">
                <a:solidFill>
                  <a:schemeClr val="accent1">
                    <a:lumMod val="75000"/>
                  </a:schemeClr>
                </a:solidFill>
                <a:latin typeface="Times New Roman" pitchFamily="18" charset="0"/>
                <a:cs typeface="Times New Roman" pitchFamily="18" charset="0"/>
              </a:rPr>
              <a:t>Types of Currency Market</a:t>
            </a:r>
          </a:p>
          <a:p>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Spot Market  </a:t>
            </a:r>
          </a:p>
          <a:p>
            <a:r>
              <a:rPr lang="en-US" sz="2000" dirty="0" smtClean="0">
                <a:solidFill>
                  <a:schemeClr val="accent1">
                    <a:lumMod val="75000"/>
                  </a:schemeClr>
                </a:solidFill>
                <a:latin typeface="Times New Roman" pitchFamily="18" charset="0"/>
                <a:cs typeface="Times New Roman" pitchFamily="18" charset="0"/>
              </a:rPr>
              <a:t>		Immediate Transaction</a:t>
            </a:r>
          </a:p>
          <a:p>
            <a:r>
              <a:rPr lang="en-US" sz="2000" dirty="0" smtClean="0">
                <a:solidFill>
                  <a:schemeClr val="accent1">
                    <a:lumMod val="75000"/>
                  </a:schemeClr>
                </a:solidFill>
                <a:latin typeface="Times New Roman" pitchFamily="18" charset="0"/>
                <a:cs typeface="Times New Roman" pitchFamily="18" charset="0"/>
              </a:rPr>
              <a:t>		Recorded by 2</a:t>
            </a:r>
            <a:r>
              <a:rPr lang="en-US" sz="2000" baseline="30000" dirty="0" smtClean="0">
                <a:solidFill>
                  <a:schemeClr val="accent1">
                    <a:lumMod val="75000"/>
                  </a:schemeClr>
                </a:solidFill>
                <a:latin typeface="Times New Roman" pitchFamily="18" charset="0"/>
                <a:cs typeface="Times New Roman" pitchFamily="18" charset="0"/>
              </a:rPr>
              <a:t>nd</a:t>
            </a:r>
            <a:r>
              <a:rPr lang="en-US" sz="2000" dirty="0" smtClean="0">
                <a:solidFill>
                  <a:schemeClr val="accent1">
                    <a:lumMod val="75000"/>
                  </a:schemeClr>
                </a:solidFill>
                <a:latin typeface="Times New Roman" pitchFamily="18" charset="0"/>
                <a:cs typeface="Times New Roman" pitchFamily="18" charset="0"/>
              </a:rPr>
              <a:t> business day</a:t>
            </a:r>
          </a:p>
          <a:p>
            <a:endParaRPr lang="en-US" sz="2000" dirty="0" smtClean="0">
              <a:solidFill>
                <a:schemeClr val="accent1">
                  <a:lumMod val="75000"/>
                </a:schemeClr>
              </a:solidFill>
              <a:latin typeface="Times New Roman" pitchFamily="18" charset="0"/>
              <a:cs typeface="Times New Roman" pitchFamily="18" charset="0"/>
            </a:endParaRPr>
          </a:p>
          <a:p>
            <a:pPr>
              <a:buFont typeface="Wingdings" pitchFamily="2" charset="2"/>
              <a:buChar char="§"/>
            </a:pPr>
            <a:r>
              <a:rPr lang="en-US" sz="2000" dirty="0" smtClean="0">
                <a:solidFill>
                  <a:schemeClr val="accent1">
                    <a:lumMod val="75000"/>
                  </a:schemeClr>
                </a:solidFill>
                <a:latin typeface="Times New Roman" pitchFamily="18" charset="0"/>
                <a:cs typeface="Times New Roman" pitchFamily="18" charset="0"/>
              </a:rPr>
              <a:t>Forward Market</a:t>
            </a:r>
          </a:p>
          <a:p>
            <a:pPr lvl="1">
              <a:buNone/>
            </a:pPr>
            <a:r>
              <a:rPr lang="en-US" sz="2000" dirty="0" smtClean="0">
                <a:solidFill>
                  <a:schemeClr val="accent1">
                    <a:lumMod val="75000"/>
                  </a:schemeClr>
                </a:solidFill>
                <a:latin typeface="Times New Roman" pitchFamily="18" charset="0"/>
                <a:cs typeface="Times New Roman" pitchFamily="18" charset="0"/>
              </a:rPr>
              <a:t>		Transaction takes place at a specified future date</a:t>
            </a:r>
          </a:p>
          <a:p>
            <a:pPr lvl="1">
              <a:buNone/>
            </a:pPr>
            <a:r>
              <a:rPr lang="en-US" sz="2000" dirty="0" smtClean="0">
                <a:solidFill>
                  <a:schemeClr val="accent1">
                    <a:lumMod val="75000"/>
                  </a:schemeClr>
                </a:solidFill>
                <a:latin typeface="Times New Roman" pitchFamily="18" charset="0"/>
                <a:cs typeface="Times New Roman" pitchFamily="18" charset="0"/>
              </a:rPr>
              <a:t>		The price and the terms of delivery are fixed at the time of entering into 	the contract</a:t>
            </a:r>
          </a:p>
          <a:p>
            <a:pPr lvl="1">
              <a:buNone/>
            </a:pPr>
            <a:r>
              <a:rPr lang="en-US" sz="2000" dirty="0" smtClean="0">
                <a:solidFill>
                  <a:schemeClr val="accent1">
                    <a:lumMod val="75000"/>
                  </a:schemeClr>
                </a:solidFill>
                <a:latin typeface="Times New Roman" pitchFamily="18" charset="0"/>
                <a:cs typeface="Times New Roman" pitchFamily="18" charset="0"/>
              </a:rPr>
              <a:t>		Forward contract is entered into to hedge oneself against exchange risk</a:t>
            </a:r>
          </a:p>
          <a:p>
            <a:pPr lvl="1">
              <a:buNone/>
            </a:pPr>
            <a:r>
              <a:rPr lang="en-US" sz="2000" dirty="0" smtClean="0">
                <a:solidFill>
                  <a:schemeClr val="accent1">
                    <a:lumMod val="75000"/>
                  </a:schemeClr>
                </a:solidFill>
                <a:latin typeface="Times New Roman" pitchFamily="18" charset="0"/>
                <a:cs typeface="Times New Roman" pitchFamily="18" charset="0"/>
              </a:rPr>
              <a:t>		By entering into a forward contract, the banks locks-in the exchange rate 	at which it will buy or sell the currency</a:t>
            </a:r>
          </a:p>
          <a:p>
            <a:pPr>
              <a:buFont typeface="Wingdings" pitchFamily="2" charset="2"/>
              <a:buChar char="§"/>
            </a:pPr>
            <a:endParaRPr lang="en-US" dirty="0" smtClean="0"/>
          </a:p>
          <a:p>
            <a:r>
              <a:rPr lang="en-US" dirty="0" smtClean="0"/>
              <a:t>		</a:t>
            </a:r>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1800" dirty="0" smtClean="0">
                <a:solidFill>
                  <a:srgbClr val="005699"/>
                </a:solidFill>
                <a:ea typeface="+mj-ea"/>
              </a:rPr>
              <a:t>Banking</a:t>
            </a:r>
            <a:r>
              <a:rPr lang="en-US" dirty="0" smtClean="0">
                <a:ea typeface="+mj-ea"/>
              </a:rPr>
              <a:t/>
            </a:r>
            <a:br>
              <a:rPr lang="en-US" dirty="0" smtClean="0">
                <a:ea typeface="+mj-ea"/>
              </a:rPr>
            </a:br>
            <a:r>
              <a:rPr lang="en-US" sz="2800" dirty="0" smtClean="0">
                <a:ea typeface="+mj-ea"/>
              </a:rPr>
              <a:t>Definition of International Federation of Accountants</a:t>
            </a:r>
            <a:endParaRPr lang="en-US" dirty="0">
              <a:ea typeface="+mj-ea"/>
            </a:endParaRPr>
          </a:p>
        </p:txBody>
      </p:sp>
      <p:sp>
        <p:nvSpPr>
          <p:cNvPr id="12291" name="Content Placeholder 2"/>
          <p:cNvSpPr>
            <a:spLocks noGrp="1"/>
          </p:cNvSpPr>
          <p:nvPr>
            <p:ph idx="4294967295"/>
          </p:nvPr>
        </p:nvSpPr>
        <p:spPr>
          <a:xfrm>
            <a:off x="1074870" y="1592263"/>
            <a:ext cx="8530167" cy="4337050"/>
          </a:xfrm>
          <a:prstGeom prst="rect">
            <a:avLst/>
          </a:prstGeom>
        </p:spPr>
        <p:txBody>
          <a:bodyPr/>
          <a:lstStyle/>
          <a:p>
            <a:pPr eaLnBrk="1" hangingPunct="1">
              <a:lnSpc>
                <a:spcPct val="115000"/>
              </a:lnSpc>
            </a:pPr>
            <a:r>
              <a:rPr lang="en-US" sz="1800" b="1" smtClean="0">
                <a:solidFill>
                  <a:srgbClr val="DD23E1"/>
                </a:solidFill>
              </a:rPr>
              <a:t>A bank</a:t>
            </a:r>
            <a:r>
              <a:rPr lang="en-US" sz="1900" smtClean="0"/>
              <a:t> is a type of financial institution that is recognized as a bank by the regulatory authorities in the countries in which it operates and usually has the exclusive right to use the term “bank” as part of its name;</a:t>
            </a:r>
          </a:p>
          <a:p>
            <a:pPr eaLnBrk="1" hangingPunct="1">
              <a:lnSpc>
                <a:spcPct val="115000"/>
              </a:lnSpc>
            </a:pPr>
            <a:r>
              <a:rPr lang="en-US" sz="2000" b="1" smtClean="0">
                <a:solidFill>
                  <a:srgbClr val="DD23E1"/>
                </a:solidFill>
              </a:rPr>
              <a:t>A commercial bank</a:t>
            </a:r>
            <a:r>
              <a:rPr lang="en-US" sz="1900" smtClean="0"/>
              <a:t> is a bank whose primary aim </a:t>
            </a:r>
            <a:r>
              <a:rPr lang="en-US" sz="1900" u="sng" smtClean="0"/>
              <a:t>is acceptance of deposits and making of loans</a:t>
            </a:r>
            <a:r>
              <a:rPr lang="en-US" sz="1900" smtClean="0"/>
              <a:t>. A commercial bank will often offer other financial services such purchase and sale of precious metals, foreign currencies and wide range of other financial instruments, the issuance and acceptance of bills of exchange and guarantees; and,</a:t>
            </a:r>
          </a:p>
          <a:p>
            <a:pPr eaLnBrk="1" hangingPunct="1">
              <a:lnSpc>
                <a:spcPct val="115000"/>
              </a:lnSpc>
            </a:pPr>
            <a:r>
              <a:rPr lang="en-US" sz="2000" b="1" smtClean="0">
                <a:solidFill>
                  <a:srgbClr val="DD23E1"/>
                </a:solidFill>
              </a:rPr>
              <a:t>An International commercial bank</a:t>
            </a:r>
            <a:r>
              <a:rPr lang="en-US" sz="1900" smtClean="0"/>
              <a:t> is a bank which has operating offices in countries other than the country of its incorporation or whose activities transcend the national boundaries.  </a:t>
            </a:r>
          </a:p>
          <a:p>
            <a:pPr eaLnBrk="1" hangingPunct="1">
              <a:lnSpc>
                <a:spcPct val="115000"/>
              </a:lnSpc>
            </a:pPr>
            <a:endParaRPr lang="en-US" sz="1900" smtClean="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Forex</a:t>
            </a:r>
            <a:r>
              <a:rPr lang="en-US" dirty="0" smtClean="0"/>
              <a:t> Market</a:t>
            </a:r>
            <a:endParaRPr lang="en-US" dirty="0"/>
          </a:p>
        </p:txBody>
      </p:sp>
      <p:sp>
        <p:nvSpPr>
          <p:cNvPr id="3" name="Content Placeholder 2"/>
          <p:cNvSpPr>
            <a:spLocks noGrp="1"/>
          </p:cNvSpPr>
          <p:nvPr>
            <p:ph idx="4294967295"/>
          </p:nvPr>
        </p:nvSpPr>
        <p:spPr>
          <a:xfrm>
            <a:off x="264848" y="1143000"/>
            <a:ext cx="9439937" cy="5181600"/>
          </a:xfrm>
          <a:prstGeom prst="rect">
            <a:avLst/>
          </a:prstGeom>
        </p:spPr>
        <p:txBody>
          <a:bodyPr/>
          <a:lstStyle/>
          <a:p>
            <a:r>
              <a:rPr lang="en-US" sz="2000" b="1" dirty="0" smtClean="0">
                <a:solidFill>
                  <a:schemeClr val="accent1">
                    <a:lumMod val="75000"/>
                  </a:schemeClr>
                </a:solidFill>
                <a:latin typeface="Times New Roman" pitchFamily="18" charset="0"/>
                <a:cs typeface="Times New Roman" pitchFamily="18" charset="0"/>
              </a:rPr>
              <a:t>Settlement</a:t>
            </a: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Settlement date of a </a:t>
            </a:r>
            <a:r>
              <a:rPr lang="en-US" sz="2000" dirty="0" err="1" smtClean="0">
                <a:solidFill>
                  <a:schemeClr val="accent1">
                    <a:lumMod val="75000"/>
                  </a:schemeClr>
                </a:solidFill>
                <a:latin typeface="Times New Roman" pitchFamily="18" charset="0"/>
                <a:cs typeface="Times New Roman" pitchFamily="18" charset="0"/>
              </a:rPr>
              <a:t>forex</a:t>
            </a:r>
            <a:r>
              <a:rPr lang="en-US" sz="2000" dirty="0" smtClean="0">
                <a:solidFill>
                  <a:schemeClr val="accent1">
                    <a:lumMod val="75000"/>
                  </a:schemeClr>
                </a:solidFill>
                <a:latin typeface="Times New Roman" pitchFamily="18" charset="0"/>
                <a:cs typeface="Times New Roman" pitchFamily="18" charset="0"/>
              </a:rPr>
              <a:t> transaction is the date on which the transfer of currencies takes place between the parties.  It is called the ‘value date’</a:t>
            </a:r>
          </a:p>
          <a:p>
            <a:pPr>
              <a:buFont typeface="Arial" pitchFamily="34" charset="0"/>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For a spot transaction the settlement date is generally the second business day from the date of the transaction (T+2)</a:t>
            </a:r>
          </a:p>
          <a:p>
            <a:pPr>
              <a:buFont typeface="Arial" pitchFamily="34" charset="0"/>
              <a:buChar char="•"/>
            </a:pPr>
            <a:endParaRPr lang="en-US" sz="2000" dirty="0" smtClean="0">
              <a:solidFill>
                <a:schemeClr val="accent1">
                  <a:lumMod val="75000"/>
                </a:schemeClr>
              </a:solidFill>
              <a:latin typeface="Times New Roman" pitchFamily="18" charset="0"/>
              <a:cs typeface="Times New Roman" pitchFamily="18" charset="0"/>
            </a:endParaRPr>
          </a:p>
          <a:p>
            <a:pPr>
              <a:buFont typeface="Arial" pitchFamily="34" charset="0"/>
              <a:buChar char="•"/>
            </a:pPr>
            <a:r>
              <a:rPr lang="en-US" sz="2000" dirty="0" smtClean="0">
                <a:solidFill>
                  <a:schemeClr val="accent1">
                    <a:lumMod val="75000"/>
                  </a:schemeClr>
                </a:solidFill>
                <a:latin typeface="Times New Roman" pitchFamily="18" charset="0"/>
                <a:cs typeface="Times New Roman" pitchFamily="18" charset="0"/>
              </a:rPr>
              <a:t>For a forward transaction the settlement day depends on</a:t>
            </a:r>
          </a:p>
          <a:p>
            <a:r>
              <a:rPr lang="en-US" sz="2000" dirty="0" smtClean="0">
                <a:solidFill>
                  <a:schemeClr val="accent1">
                    <a:lumMod val="75000"/>
                  </a:schemeClr>
                </a:solidFill>
                <a:latin typeface="Times New Roman" pitchFamily="18" charset="0"/>
                <a:cs typeface="Times New Roman" pitchFamily="18" charset="0"/>
              </a:rPr>
              <a:t>	1.	the settlement date of a spot transaction entered on the same date as the 	forward contract, and</a:t>
            </a:r>
          </a:p>
          <a:p>
            <a:r>
              <a:rPr lang="en-US" sz="2000" dirty="0" smtClean="0">
                <a:solidFill>
                  <a:schemeClr val="accent1">
                    <a:lumMod val="75000"/>
                  </a:schemeClr>
                </a:solidFill>
                <a:latin typeface="Times New Roman" pitchFamily="18" charset="0"/>
                <a:cs typeface="Times New Roman" pitchFamily="18" charset="0"/>
              </a:rPr>
              <a:t>	2.	the maturity of the forward contract in months</a:t>
            </a:r>
          </a:p>
          <a:p>
            <a:endParaRPr lang="en-US" sz="2000" dirty="0" smtClean="0">
              <a:solidFill>
                <a:schemeClr val="accent1">
                  <a:lumMod val="75000"/>
                </a:schemeClr>
              </a:solidFill>
              <a:latin typeface="Times New Roman" pitchFamily="18" charset="0"/>
              <a:cs typeface="Times New Roman" pitchFamily="18" charset="0"/>
            </a:endParaRPr>
          </a:p>
          <a:p>
            <a:r>
              <a:rPr lang="en-US" sz="2000" dirty="0" smtClean="0">
                <a:solidFill>
                  <a:schemeClr val="accent1">
                    <a:lumMod val="75000"/>
                  </a:schemeClr>
                </a:solidFill>
                <a:latin typeface="Times New Roman" pitchFamily="18" charset="0"/>
                <a:cs typeface="Times New Roman" pitchFamily="18" charset="0"/>
              </a:rPr>
              <a:t>	For ex, for 3 month forward contract entered on July 20, first the spot date is calculated </a:t>
            </a:r>
            <a:r>
              <a:rPr lang="en-US" sz="2000" dirty="0" err="1" smtClean="0">
                <a:solidFill>
                  <a:schemeClr val="accent1">
                    <a:lumMod val="75000"/>
                  </a:schemeClr>
                </a:solidFill>
                <a:latin typeface="Times New Roman" pitchFamily="18" charset="0"/>
                <a:cs typeface="Times New Roman" pitchFamily="18" charset="0"/>
              </a:rPr>
              <a:t>ie</a:t>
            </a:r>
            <a:r>
              <a:rPr lang="en-US" sz="2000" dirty="0" smtClean="0">
                <a:solidFill>
                  <a:schemeClr val="accent1">
                    <a:lumMod val="75000"/>
                  </a:schemeClr>
                </a:solidFill>
                <a:latin typeface="Times New Roman" pitchFamily="18" charset="0"/>
                <a:cs typeface="Times New Roman" pitchFamily="18" charset="0"/>
              </a:rPr>
              <a:t>, July 22 and calendar months are added to it. Hence the settlement date would be Oct 22</a:t>
            </a:r>
          </a:p>
          <a:p>
            <a:endParaRPr lang="en-US" sz="2000" dirty="0" smtClean="0">
              <a:solidFill>
                <a:schemeClr val="accent1">
                  <a:lumMod val="75000"/>
                </a:schemeClr>
              </a:solidFill>
              <a:latin typeface="Times New Roman" pitchFamily="18" charset="0"/>
              <a:cs typeface="Times New Roman" pitchFamily="18" charset="0"/>
            </a:endParaRPr>
          </a:p>
          <a:p>
            <a:r>
              <a:rPr lang="en-US" sz="2000" dirty="0" smtClean="0">
                <a:solidFill>
                  <a:schemeClr val="accent1">
                    <a:lumMod val="75000"/>
                  </a:schemeClr>
                </a:solidFill>
                <a:latin typeface="Times New Roman" pitchFamily="18" charset="0"/>
                <a:cs typeface="Times New Roman" pitchFamily="18" charset="0"/>
              </a:rPr>
              <a:t>		</a:t>
            </a:r>
          </a:p>
          <a:p>
            <a:r>
              <a:rPr lang="en-US" sz="2000" dirty="0" smtClean="0">
                <a:solidFill>
                  <a:schemeClr val="accent1">
                    <a:lumMod val="75000"/>
                  </a:schemeClr>
                </a:solidFill>
                <a:latin typeface="Times New Roman" pitchFamily="18" charset="0"/>
                <a:cs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dirty="0" smtClean="0"/>
              <a:t/>
            </a:r>
            <a:br>
              <a:rPr lang="en-US" dirty="0" smtClean="0"/>
            </a:br>
            <a:endParaRPr lang="en-US" dirty="0" smtClean="0"/>
          </a:p>
        </p:txBody>
      </p:sp>
      <p:sp>
        <p:nvSpPr>
          <p:cNvPr id="53251" name="Content Placeholder 2"/>
          <p:cNvSpPr>
            <a:spLocks noGrp="1"/>
          </p:cNvSpPr>
          <p:nvPr>
            <p:ph idx="4294967295"/>
          </p:nvPr>
        </p:nvSpPr>
        <p:spPr>
          <a:xfrm>
            <a:off x="1074870" y="1330326"/>
            <a:ext cx="8530167" cy="4621213"/>
          </a:xfrm>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					Questions???</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body"/>
          </p:nvPr>
        </p:nvSpPr>
        <p:spPr>
          <a:xfrm>
            <a:off x="803143" y="2913064"/>
            <a:ext cx="8358188" cy="1501775"/>
          </a:xfrm>
        </p:spPr>
        <p:txBody>
          <a:bodyPr anchor="t"/>
          <a:lstStyle/>
          <a:p>
            <a:pPr marL="341313" lvl="3" indent="-341313" algn="l" eaLnBrk="1" hangingPunct="1">
              <a:spcBef>
                <a:spcPts val="300"/>
              </a:spcBef>
              <a:buSzPct val="45000"/>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r>
              <a:rPr lang="en-US" sz="1200" dirty="0" smtClean="0">
                <a:solidFill>
                  <a:srgbClr val="43434B"/>
                </a:solidFill>
              </a:rPr>
              <a:t>All product names and other company names used herein are for identification purposes only and may be</a:t>
            </a:r>
          </a:p>
          <a:p>
            <a:pPr marL="341313" lvl="3" indent="-341313" algn="l" eaLnBrk="1" hangingPunct="1">
              <a:spcBef>
                <a:spcPts val="300"/>
              </a:spcBef>
              <a:buSzPct val="45000"/>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r>
              <a:rPr lang="en-US" sz="1200" dirty="0" smtClean="0">
                <a:solidFill>
                  <a:srgbClr val="43434B"/>
                </a:solidFill>
              </a:rPr>
              <a:t>trademarks or registered trademarks of their respective owners. Errors and omissions excepted, </a:t>
            </a:r>
          </a:p>
          <a:p>
            <a:pPr marL="341313" lvl="3" indent="-341313" algn="l" eaLnBrk="1" hangingPunct="1">
              <a:spcBef>
                <a:spcPts val="300"/>
              </a:spcBef>
              <a:buSzPct val="45000"/>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r>
              <a:rPr lang="en-US" sz="1200" dirty="0" smtClean="0">
                <a:solidFill>
                  <a:srgbClr val="43434B"/>
                </a:solidFill>
              </a:rPr>
              <a:t>all specifications are subject to change without notice.</a:t>
            </a:r>
          </a:p>
          <a:p>
            <a:pPr marL="341313" lvl="3" indent="-341313" algn="l" eaLnBrk="1" hangingPunct="1">
              <a:spcBef>
                <a:spcPts val="300"/>
              </a:spcBef>
              <a:buSzPct val="45000"/>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endParaRPr lang="en-US" sz="1200" dirty="0" smtClean="0">
              <a:solidFill>
                <a:srgbClr val="43434B"/>
              </a:solidFill>
            </a:endParaRPr>
          </a:p>
          <a:p>
            <a:pPr marL="341313" lvl="3" indent="-341313" algn="l" eaLnBrk="1" hangingPunct="1">
              <a:spcBef>
                <a:spcPts val="300"/>
              </a:spcBef>
              <a:buSzPct val="45000"/>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r>
              <a:rPr lang="en-US" sz="1200" dirty="0" smtClean="0">
                <a:solidFill>
                  <a:srgbClr val="5A5A64"/>
                </a:solidFill>
              </a:rPr>
              <a:t>	</a:t>
            </a:r>
          </a:p>
        </p:txBody>
      </p:sp>
      <p:sp>
        <p:nvSpPr>
          <p:cNvPr id="55299" name="Rectangle 1"/>
          <p:cNvSpPr>
            <a:spLocks noChangeArrowheads="1"/>
          </p:cNvSpPr>
          <p:nvPr/>
        </p:nvSpPr>
        <p:spPr bwMode="auto">
          <a:xfrm>
            <a:off x="563656" y="5275264"/>
            <a:ext cx="8172450" cy="568325"/>
          </a:xfrm>
          <a:prstGeom prst="rect">
            <a:avLst/>
          </a:prstGeom>
          <a:noFill/>
          <a:ln w="9525">
            <a:noFill/>
            <a:miter lim="800000"/>
            <a:headEnd/>
            <a:tailEnd/>
          </a:ln>
        </p:spPr>
        <p:txBody>
          <a:bodyPr lIns="0" tIns="0" rIns="0" bIns="0"/>
          <a:lstStyle/>
          <a:p>
            <a:pPr marL="341313" indent="-341313" defTabSz="457200">
              <a:spcBef>
                <a:spcPts val="300"/>
              </a:spcBef>
              <a:buClr>
                <a:srgbClr val="000000"/>
              </a:buClr>
              <a:buSzPct val="45000"/>
              <a:buFont typeface="Arial" charset="0"/>
              <a:buNone/>
              <a:tabLst>
                <a:tab pos="0" algn="l"/>
                <a:tab pos="569913" algn="l"/>
                <a:tab pos="1484313" algn="l"/>
                <a:tab pos="2398713" algn="l"/>
                <a:tab pos="3313113" algn="l"/>
                <a:tab pos="4227513" algn="l"/>
                <a:tab pos="5141913" algn="l"/>
                <a:tab pos="6056313" algn="l"/>
                <a:tab pos="6970713" algn="l"/>
                <a:tab pos="7885113" algn="l"/>
                <a:tab pos="8799513" algn="l"/>
                <a:tab pos="9713913" algn="l"/>
              </a:tabLst>
            </a:pPr>
            <a:endParaRPr lang="en-US" sz="1200" baseline="0" dirty="0">
              <a:solidFill>
                <a:srgbClr val="43434B"/>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1600" smtClean="0">
                <a:solidFill>
                  <a:srgbClr val="005699"/>
                </a:solidFill>
              </a:rPr>
              <a:t>Banking</a:t>
            </a:r>
            <a:r>
              <a:rPr lang="en-US" smtClean="0">
                <a:solidFill>
                  <a:srgbClr val="005699"/>
                </a:solidFill>
              </a:rPr>
              <a:t> </a:t>
            </a:r>
            <a:br>
              <a:rPr lang="en-US" smtClean="0">
                <a:solidFill>
                  <a:srgbClr val="005699"/>
                </a:solidFill>
              </a:rPr>
            </a:br>
            <a:r>
              <a:rPr lang="en-US" smtClean="0"/>
              <a:t>Different Facets </a:t>
            </a:r>
          </a:p>
        </p:txBody>
      </p:sp>
      <p:sp>
        <p:nvSpPr>
          <p:cNvPr id="13315" name="Content Placeholder 2"/>
          <p:cNvSpPr>
            <a:spLocks noGrp="1"/>
          </p:cNvSpPr>
          <p:nvPr>
            <p:ph idx="4294967295"/>
          </p:nvPr>
        </p:nvSpPr>
        <p:spPr>
          <a:xfrm>
            <a:off x="1074870" y="1592263"/>
            <a:ext cx="8530167" cy="4337050"/>
          </a:xfrm>
          <a:prstGeom prst="rect">
            <a:avLst/>
          </a:prstGeom>
        </p:spPr>
        <p:txBody>
          <a:bodyPr/>
          <a:lstStyle/>
          <a:p>
            <a:pPr eaLnBrk="1" hangingPunct="1"/>
            <a:r>
              <a:rPr lang="en-US" smtClean="0"/>
              <a:t>Personal Banking </a:t>
            </a:r>
          </a:p>
          <a:p>
            <a:pPr eaLnBrk="1" hangingPunct="1"/>
            <a:r>
              <a:rPr lang="en-US" smtClean="0"/>
              <a:t>Wholesale Banking</a:t>
            </a:r>
          </a:p>
          <a:p>
            <a:pPr eaLnBrk="1" hangingPunct="1"/>
            <a:r>
              <a:rPr lang="en-US" smtClean="0"/>
              <a:t>Social Banking</a:t>
            </a:r>
          </a:p>
          <a:p>
            <a:pPr eaLnBrk="1" hangingPunct="1"/>
            <a:r>
              <a:rPr lang="en-US" smtClean="0"/>
              <a:t>Development Banking</a:t>
            </a:r>
          </a:p>
          <a:p>
            <a:pPr eaLnBrk="1" hangingPunct="1"/>
            <a:r>
              <a:rPr lang="en-US" smtClean="0"/>
              <a:t>Rural Banking</a:t>
            </a:r>
          </a:p>
          <a:p>
            <a:pPr eaLnBrk="1" hangingPunct="1"/>
            <a:r>
              <a:rPr lang="en-US" smtClean="0"/>
              <a:t>Commercial Banking</a:t>
            </a:r>
          </a:p>
          <a:p>
            <a:pPr lvl="1" eaLnBrk="1" hangingPunct="1"/>
            <a:r>
              <a:rPr lang="en-US" smtClean="0"/>
              <a:t>--Specialized Banking Branches</a:t>
            </a:r>
          </a:p>
          <a:p>
            <a:pPr eaLnBrk="1" hangingPunct="1"/>
            <a:endParaRPr lang="en-US" smtClean="0">
              <a:solidFill>
                <a:srgbClr val="E321D5"/>
              </a:solidFill>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1600" dirty="0" smtClean="0">
                <a:solidFill>
                  <a:srgbClr val="005699"/>
                </a:solidFill>
              </a:rPr>
              <a:t>Banking </a:t>
            </a:r>
            <a:r>
              <a:rPr lang="en-US" dirty="0" smtClean="0">
                <a:solidFill>
                  <a:srgbClr val="005699"/>
                </a:solidFill>
              </a:rPr>
              <a:t/>
            </a:r>
            <a:br>
              <a:rPr lang="en-US" dirty="0" smtClean="0">
                <a:solidFill>
                  <a:srgbClr val="005699"/>
                </a:solidFill>
              </a:rPr>
            </a:br>
            <a:r>
              <a:rPr lang="en-US" dirty="0" err="1" smtClean="0">
                <a:solidFill>
                  <a:srgbClr val="005699"/>
                </a:solidFill>
              </a:rPr>
              <a:t>BusinessVerticals</a:t>
            </a:r>
            <a:endParaRPr lang="en-US" dirty="0" smtClean="0"/>
          </a:p>
        </p:txBody>
      </p:sp>
      <p:sp>
        <p:nvSpPr>
          <p:cNvPr id="14339" name="Content Placeholder 2"/>
          <p:cNvSpPr>
            <a:spLocks noGrp="1"/>
          </p:cNvSpPr>
          <p:nvPr>
            <p:ph idx="4294967295"/>
          </p:nvPr>
        </p:nvSpPr>
        <p:spPr>
          <a:xfrm>
            <a:off x="1121304" y="1273175"/>
            <a:ext cx="8530167" cy="5054600"/>
          </a:xfrm>
          <a:prstGeom prst="rect">
            <a:avLst/>
          </a:prstGeom>
        </p:spPr>
        <p:txBody>
          <a:bodyPr/>
          <a:lstStyle/>
          <a:p>
            <a:pPr eaLnBrk="1" hangingPunct="1"/>
            <a:r>
              <a:rPr lang="en-US" b="1" dirty="0" smtClean="0"/>
              <a:t>Retail Banking </a:t>
            </a:r>
            <a:r>
              <a:rPr lang="en-US" dirty="0" smtClean="0"/>
              <a:t>– servicing the individuals</a:t>
            </a:r>
          </a:p>
          <a:p>
            <a:pPr eaLnBrk="1" hangingPunct="1"/>
            <a:endParaRPr lang="en-US" dirty="0" smtClean="0"/>
          </a:p>
          <a:p>
            <a:pPr eaLnBrk="1" hangingPunct="1"/>
            <a:r>
              <a:rPr lang="en-US" b="1" dirty="0" smtClean="0"/>
              <a:t>Corporate  Banking </a:t>
            </a:r>
            <a:r>
              <a:rPr lang="en-US" dirty="0" smtClean="0"/>
              <a:t>– servicing large corporate, financial institutions (through Treasury &amp; Capital Markets, Insurance, International Trade, etc.)</a:t>
            </a:r>
          </a:p>
          <a:p>
            <a:pPr eaLnBrk="1" hangingPunct="1"/>
            <a:endParaRPr lang="en-US" dirty="0" smtClean="0"/>
          </a:p>
          <a:p>
            <a:pPr eaLnBrk="1" hangingPunct="1"/>
            <a:r>
              <a:rPr lang="en-US" b="1" dirty="0" smtClean="0"/>
              <a:t>Islamic Banking </a:t>
            </a:r>
            <a:r>
              <a:rPr lang="en-US" dirty="0" smtClean="0"/>
              <a:t>– Non-interest banking</a:t>
            </a:r>
          </a:p>
          <a:p>
            <a:pPr eaLnBrk="1" hangingPunct="1"/>
            <a:endParaRPr lang="en-US" dirty="0" smtClean="0"/>
          </a:p>
          <a:p>
            <a:pPr eaLnBrk="1" hangingPunct="1"/>
            <a:r>
              <a:rPr lang="en-US" b="1" dirty="0" smtClean="0"/>
              <a:t>Private Wealth Management </a:t>
            </a:r>
            <a:r>
              <a:rPr lang="en-US" dirty="0" smtClean="0"/>
              <a:t>– Servicing wealthy individuals (minimum net worth is required to qualify)</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1600" dirty="0" smtClean="0">
                <a:solidFill>
                  <a:srgbClr val="005699"/>
                </a:solidFill>
              </a:rPr>
              <a:t>Banking </a:t>
            </a:r>
            <a:r>
              <a:rPr lang="en-US" dirty="0" smtClean="0">
                <a:solidFill>
                  <a:srgbClr val="005699"/>
                </a:solidFill>
              </a:rPr>
              <a:t/>
            </a:r>
            <a:br>
              <a:rPr lang="en-US" dirty="0" smtClean="0">
                <a:solidFill>
                  <a:srgbClr val="005699"/>
                </a:solidFill>
              </a:rPr>
            </a:br>
            <a:r>
              <a:rPr lang="en-US" dirty="0" smtClean="0"/>
              <a:t>Retail Banking</a:t>
            </a:r>
          </a:p>
        </p:txBody>
      </p:sp>
      <p:sp>
        <p:nvSpPr>
          <p:cNvPr id="15363" name="Content Placeholder 2"/>
          <p:cNvSpPr>
            <a:spLocks noGrp="1"/>
          </p:cNvSpPr>
          <p:nvPr>
            <p:ph idx="4294967295"/>
          </p:nvPr>
        </p:nvSpPr>
        <p:spPr>
          <a:xfrm>
            <a:off x="563656" y="1592263"/>
            <a:ext cx="8530167" cy="4337050"/>
          </a:xfrm>
          <a:prstGeom prst="rect">
            <a:avLst/>
          </a:prstGeom>
        </p:spPr>
        <p:txBody>
          <a:bodyPr/>
          <a:lstStyle/>
          <a:p>
            <a:pPr eaLnBrk="1" hangingPunct="1">
              <a:buFont typeface="Wingdings" pitchFamily="2" charset="2"/>
              <a:buChar char="Ø"/>
            </a:pPr>
            <a:r>
              <a:rPr lang="en-US" sz="2400" dirty="0" smtClean="0"/>
              <a:t>Retail Banks Caters to Individuals.</a:t>
            </a:r>
          </a:p>
          <a:p>
            <a:pPr eaLnBrk="1" hangingPunct="1">
              <a:buFont typeface="Wingdings" pitchFamily="2" charset="2"/>
              <a:buChar char="Ø"/>
            </a:pPr>
            <a:r>
              <a:rPr lang="en-US" sz="2400" dirty="0" smtClean="0"/>
              <a:t>Products that can be grouped under Retail Banking are</a:t>
            </a:r>
          </a:p>
          <a:p>
            <a:pPr lvl="2">
              <a:buFont typeface="Wingdings" pitchFamily="2" charset="2"/>
              <a:buChar char="Ø"/>
            </a:pPr>
            <a:r>
              <a:rPr lang="en-US" sz="2400" dirty="0" smtClean="0"/>
              <a:t>Deposits – Demand and Time</a:t>
            </a:r>
          </a:p>
          <a:p>
            <a:pPr lvl="2">
              <a:buFont typeface="Wingdings" pitchFamily="2" charset="2"/>
              <a:buChar char="Ø"/>
            </a:pPr>
            <a:r>
              <a:rPr lang="en-US" sz="2400" dirty="0" smtClean="0"/>
              <a:t>Teller</a:t>
            </a:r>
          </a:p>
          <a:p>
            <a:pPr lvl="2">
              <a:buFont typeface="Wingdings" pitchFamily="2" charset="2"/>
              <a:buChar char="Ø"/>
            </a:pPr>
            <a:r>
              <a:rPr lang="en-US" sz="2400" dirty="0" smtClean="0"/>
              <a:t>Simple Account to Account Transfer</a:t>
            </a:r>
          </a:p>
          <a:p>
            <a:pPr lvl="2">
              <a:buFont typeface="Wingdings" pitchFamily="2" charset="2"/>
              <a:buChar char="Ø"/>
            </a:pPr>
            <a:r>
              <a:rPr lang="en-US" sz="2400" dirty="0" smtClean="0"/>
              <a:t>Issuance of Drafts</a:t>
            </a:r>
          </a:p>
          <a:p>
            <a:pPr lvl="2">
              <a:buFont typeface="Wingdings" pitchFamily="2" charset="2"/>
              <a:buChar char="Ø"/>
            </a:pPr>
            <a:r>
              <a:rPr lang="en-US" sz="2400" dirty="0" smtClean="0"/>
              <a:t>Clearing and Collection of </a:t>
            </a:r>
            <a:r>
              <a:rPr lang="en-US" sz="2400" dirty="0" err="1" smtClean="0"/>
              <a:t>Cheques</a:t>
            </a:r>
            <a:endParaRPr lang="en-US" sz="2400" dirty="0" smtClean="0"/>
          </a:p>
          <a:p>
            <a:pPr lvl="2">
              <a:buFont typeface="Wingdings" pitchFamily="2" charset="2"/>
              <a:buChar char="Ø"/>
            </a:pPr>
            <a:r>
              <a:rPr lang="en-US" sz="2400" dirty="0" smtClean="0"/>
              <a:t>Simple Retail Loans</a:t>
            </a:r>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145" y="301625"/>
            <a:ext cx="8974050" cy="301359"/>
          </a:xfrm>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solidFill>
                  <a:srgbClr val="005699"/>
                </a:solidFill>
              </a:rPr>
              <a:t>Demand Deposits</a:t>
            </a:r>
            <a:endParaRPr lang="en-US" dirty="0" smtClean="0"/>
          </a:p>
        </p:txBody>
      </p:sp>
      <p:sp>
        <p:nvSpPr>
          <p:cNvPr id="3" name="Content Placeholder 2"/>
          <p:cNvSpPr>
            <a:spLocks noGrp="1"/>
          </p:cNvSpPr>
          <p:nvPr>
            <p:ph idx="4294967295"/>
          </p:nvPr>
        </p:nvSpPr>
        <p:spPr>
          <a:xfrm>
            <a:off x="1074870" y="1592263"/>
            <a:ext cx="8530167" cy="4337050"/>
          </a:xfrm>
          <a:prstGeom prst="rect">
            <a:avLst/>
          </a:prstGeom>
        </p:spPr>
        <p:txBody>
          <a:bodyPr>
            <a:normAutofit/>
          </a:bodyPr>
          <a:lstStyle/>
          <a:p>
            <a:pPr lvl="2">
              <a:buFont typeface="Wingdings" pitchFamily="2" charset="2"/>
              <a:buChar char="Ø"/>
              <a:defRPr/>
            </a:pPr>
            <a:r>
              <a:rPr lang="en-US" sz="2000" dirty="0" smtClean="0"/>
              <a:t> Deposits Repayable on Demand</a:t>
            </a:r>
          </a:p>
          <a:p>
            <a:pPr lvl="2">
              <a:buFont typeface="Wingdings" pitchFamily="2" charset="2"/>
              <a:buChar char="Ø"/>
              <a:defRPr/>
            </a:pPr>
            <a:r>
              <a:rPr lang="en-US" sz="2000" dirty="0" smtClean="0"/>
              <a:t>Savings Account, Current Account are Demand Deposits</a:t>
            </a:r>
          </a:p>
          <a:p>
            <a:pPr lvl="2">
              <a:buFont typeface="Wingdings" pitchFamily="2" charset="2"/>
              <a:buChar char="Ø"/>
              <a:defRPr/>
            </a:pPr>
            <a:r>
              <a:rPr lang="en-US" sz="2000" dirty="0" smtClean="0"/>
              <a:t>Savings Account</a:t>
            </a:r>
          </a:p>
          <a:p>
            <a:pPr lvl="3">
              <a:buFont typeface="Wingdings" pitchFamily="2" charset="2"/>
              <a:buChar char="§"/>
              <a:defRPr/>
            </a:pPr>
            <a:r>
              <a:rPr lang="en-US" sz="1600" dirty="0" smtClean="0"/>
              <a:t> Accounts Opened for Individuals, Non Profit making Organizations [ Trusts ]</a:t>
            </a:r>
          </a:p>
          <a:p>
            <a:pPr lvl="3">
              <a:buFont typeface="Wingdings" pitchFamily="2" charset="2"/>
              <a:buChar char="§"/>
              <a:defRPr/>
            </a:pPr>
            <a:r>
              <a:rPr lang="en-US" sz="1600" dirty="0" smtClean="0"/>
              <a:t>Accounts carry a Nominal Rate of Interest</a:t>
            </a:r>
          </a:p>
          <a:p>
            <a:pPr lvl="3">
              <a:buNone/>
              <a:defRPr/>
            </a:pPr>
            <a:endParaRPr lang="en-US" sz="1800" dirty="0" smtClean="0"/>
          </a:p>
          <a:p>
            <a:pPr lvl="2">
              <a:buFont typeface="Wingdings" pitchFamily="2" charset="2"/>
              <a:buChar char="Ø"/>
              <a:defRPr/>
            </a:pPr>
            <a:r>
              <a:rPr lang="en-US" sz="2000" dirty="0" smtClean="0"/>
              <a:t>Current Account</a:t>
            </a:r>
          </a:p>
          <a:p>
            <a:pPr lvl="3">
              <a:buFont typeface="Wingdings" pitchFamily="2" charset="2"/>
              <a:buChar char="§"/>
              <a:defRPr/>
            </a:pPr>
            <a:r>
              <a:rPr lang="en-US" sz="1600" dirty="0" smtClean="0"/>
              <a:t>Accounts Opened for Organizations with profits Motive such as Company, Partnership firms etc</a:t>
            </a:r>
          </a:p>
          <a:p>
            <a:pPr lvl="3">
              <a:buFont typeface="Wingdings" pitchFamily="2" charset="2"/>
              <a:buChar char="§"/>
              <a:defRPr/>
            </a:pPr>
            <a:r>
              <a:rPr lang="en-US" sz="1600" dirty="0" smtClean="0"/>
              <a:t>Normally No Interest is paid to </a:t>
            </a:r>
            <a:r>
              <a:rPr lang="en-US" sz="1600" dirty="0" err="1" smtClean="0"/>
              <a:t>Currenct</a:t>
            </a:r>
            <a:r>
              <a:rPr lang="en-US" sz="1600" dirty="0" smtClean="0"/>
              <a:t> Account Holders</a:t>
            </a:r>
          </a:p>
          <a:p>
            <a:pPr lvl="3">
              <a:buNone/>
              <a:defRPr/>
            </a:pPr>
            <a:endParaRPr lang="en-US" sz="1800" dirty="0" smtClean="0"/>
          </a:p>
          <a:p>
            <a:pPr lvl="3">
              <a:buFont typeface="Wingdings" pitchFamily="2" charset="2"/>
              <a:buChar char="Ø"/>
              <a:defRPr/>
            </a:pPr>
            <a:endParaRPr lang="en-US" sz="1800" dirty="0" smtClean="0"/>
          </a:p>
          <a:p>
            <a:pPr eaLnBrk="1" hangingPunct="1">
              <a:defRPr/>
            </a:pPr>
            <a:endParaRPr lang="en-US" dirty="0">
              <a:ea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1600" dirty="0" smtClean="0">
                <a:solidFill>
                  <a:srgbClr val="005699"/>
                </a:solidFill>
              </a:rPr>
              <a:t>Retail Banking</a:t>
            </a:r>
            <a:r>
              <a:rPr lang="en-US" dirty="0" smtClean="0">
                <a:solidFill>
                  <a:srgbClr val="005699"/>
                </a:solidFill>
              </a:rPr>
              <a:t> </a:t>
            </a:r>
            <a:br>
              <a:rPr lang="en-US" dirty="0" smtClean="0">
                <a:solidFill>
                  <a:srgbClr val="005699"/>
                </a:solidFill>
              </a:rPr>
            </a:br>
            <a:r>
              <a:rPr lang="en-US" dirty="0" smtClean="0"/>
              <a:t>Time Deposits</a:t>
            </a:r>
          </a:p>
        </p:txBody>
      </p:sp>
      <p:sp>
        <p:nvSpPr>
          <p:cNvPr id="17411" name="Content Placeholder 2"/>
          <p:cNvSpPr>
            <a:spLocks noGrp="1"/>
          </p:cNvSpPr>
          <p:nvPr>
            <p:ph idx="4294967295"/>
          </p:nvPr>
        </p:nvSpPr>
        <p:spPr>
          <a:xfrm>
            <a:off x="261408" y="1324520"/>
            <a:ext cx="8530167" cy="4337050"/>
          </a:xfrm>
          <a:prstGeom prst="rect">
            <a:avLst/>
          </a:prstGeom>
        </p:spPr>
        <p:txBody>
          <a:bodyPr/>
          <a:lstStyle/>
          <a:p>
            <a:pPr eaLnBrk="1" hangingPunct="1"/>
            <a:endParaRPr lang="en-US" dirty="0" smtClean="0"/>
          </a:p>
          <a:p>
            <a:pPr eaLnBrk="1" hangingPunct="1">
              <a:buFont typeface="Wingdings" pitchFamily="2" charset="2"/>
              <a:buChar char="Ø"/>
            </a:pPr>
            <a:r>
              <a:rPr lang="en-US" dirty="0" smtClean="0"/>
              <a:t>Deposits Repayable only on Completion of a Time frame</a:t>
            </a:r>
          </a:p>
          <a:p>
            <a:pPr eaLnBrk="1" hangingPunct="1">
              <a:buFont typeface="Wingdings" pitchFamily="2" charset="2"/>
              <a:buChar char="Ø"/>
            </a:pPr>
            <a:r>
              <a:rPr lang="en-US" dirty="0" smtClean="0"/>
              <a:t>Fixed Deposits, Recurring Deposits are Time Deposits</a:t>
            </a:r>
          </a:p>
          <a:p>
            <a:pPr eaLnBrk="1" hangingPunct="1">
              <a:buFont typeface="Wingdings" pitchFamily="2" charset="2"/>
              <a:buChar char="Ø"/>
            </a:pPr>
            <a:r>
              <a:rPr lang="en-US" dirty="0" smtClean="0"/>
              <a:t>Fixed Deposits</a:t>
            </a:r>
          </a:p>
          <a:p>
            <a:pPr lvl="2">
              <a:buFont typeface="Wingdings" pitchFamily="2" charset="2"/>
              <a:buChar char="Ø"/>
            </a:pPr>
            <a:r>
              <a:rPr lang="en-US" dirty="0" smtClean="0"/>
              <a:t>A Fixed Amount is deposited for a specific Period</a:t>
            </a:r>
          </a:p>
          <a:p>
            <a:pPr lvl="2">
              <a:buFont typeface="Wingdings" pitchFamily="2" charset="2"/>
              <a:buChar char="Ø"/>
            </a:pPr>
            <a:r>
              <a:rPr lang="en-US" dirty="0" smtClean="0"/>
              <a:t>Not payable till completion of the Term</a:t>
            </a:r>
          </a:p>
          <a:p>
            <a:pPr lvl="2">
              <a:buFont typeface="Wingdings" pitchFamily="2" charset="2"/>
              <a:buChar char="Ø"/>
            </a:pPr>
            <a:r>
              <a:rPr lang="en-US" dirty="0" smtClean="0"/>
              <a:t>Higher Rate of Interest</a:t>
            </a:r>
          </a:p>
          <a:p>
            <a:pPr>
              <a:buFont typeface="Wingdings" pitchFamily="2" charset="2"/>
              <a:buChar char="Ø"/>
            </a:pPr>
            <a:r>
              <a:rPr lang="en-US" dirty="0" smtClean="0"/>
              <a:t>Recurring Deposits</a:t>
            </a:r>
          </a:p>
          <a:p>
            <a:pPr lvl="2">
              <a:buFont typeface="Wingdings" pitchFamily="2" charset="2"/>
              <a:buChar char="Ø"/>
            </a:pPr>
            <a:r>
              <a:rPr lang="en-US" dirty="0" smtClean="0"/>
              <a:t>A specific Amount paid monthly for a specified term</a:t>
            </a:r>
          </a:p>
          <a:p>
            <a:pPr lvl="2">
              <a:buFont typeface="Wingdings" pitchFamily="2" charset="2"/>
              <a:buChar char="Ø"/>
            </a:pPr>
            <a:r>
              <a:rPr lang="en-US" dirty="0" smtClean="0"/>
              <a:t>Not payable till the maturity Date</a:t>
            </a:r>
          </a:p>
          <a:p>
            <a:pPr lvl="2">
              <a:buFont typeface="Wingdings" pitchFamily="2" charset="2"/>
              <a:buChar char="Ø"/>
            </a:pPr>
            <a:r>
              <a:rPr lang="en-US" dirty="0" smtClean="0"/>
              <a:t>Higher Rate of Interest</a:t>
            </a:r>
          </a:p>
          <a:p>
            <a:pPr eaLnBrk="1" hangingPunct="1"/>
            <a:endParaRPr lang="en-US" dirty="0" smtClean="0"/>
          </a:p>
          <a:p>
            <a:pPr eaLnBrk="1" hangingPunct="1"/>
            <a:r>
              <a:rPr lang="en-US" dirty="0" smtClean="0"/>
              <a:t>   </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63EEEF3D8CEC46B71487002A425366" ma:contentTypeVersion="0" ma:contentTypeDescription="Create a new document." ma:contentTypeScope="" ma:versionID="7f6d06769a8e012cc64b78ea8c6d815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D979AA-8AC0-40A0-819D-30E0BD338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78A9594-06C5-47E4-8F24-DF2B509FB3CE}">
  <ds:schemaRefs>
    <ds:schemaRef ds:uri="http://schemas.microsoft.com/office/2006/metadata/properties"/>
  </ds:schemaRefs>
</ds:datastoreItem>
</file>

<file path=customXml/itemProps3.xml><?xml version="1.0" encoding="utf-8"?>
<ds:datastoreItem xmlns:ds="http://schemas.openxmlformats.org/officeDocument/2006/customXml" ds:itemID="{1AE4D121-D21F-4EA0-BA5F-AE057B728A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1184</TotalTime>
  <Words>3174</Words>
  <Application>Microsoft Office PowerPoint</Application>
  <PresentationFormat>A4 Paper (210x297 mm)</PresentationFormat>
  <Paragraphs>425</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FS GBU PowerPoint 2003_Template_new</vt:lpstr>
      <vt:lpstr>Core Banking Foundation</vt:lpstr>
      <vt:lpstr> What we understand by the term Banking?</vt:lpstr>
      <vt:lpstr> Banking – From your point of view!</vt:lpstr>
      <vt:lpstr>Banking Definition of International Federation of Accountants</vt:lpstr>
      <vt:lpstr>Banking  Different Facets </vt:lpstr>
      <vt:lpstr>Banking  BusinessVerticals</vt:lpstr>
      <vt:lpstr>Banking  Retail Banking</vt:lpstr>
      <vt:lpstr>Retail Banking  Demand Deposits</vt:lpstr>
      <vt:lpstr>Retail Banking  Time Deposits</vt:lpstr>
      <vt:lpstr>Retail Banking  Understanding the Concept of Interest Accrual</vt:lpstr>
      <vt:lpstr>Retail Banking  Teller</vt:lpstr>
      <vt:lpstr>Retail Banking  Funds Transfer</vt:lpstr>
      <vt:lpstr>Retail Banking  Drafts Issuance</vt:lpstr>
      <vt:lpstr>Retail Banking  Cheque Clearing</vt:lpstr>
      <vt:lpstr>Retail Banking  Outstation Cheque Collection</vt:lpstr>
      <vt:lpstr>Retail Banking  Retail Loans</vt:lpstr>
      <vt:lpstr>Retail Banking  Retail Loans - Terminology</vt:lpstr>
      <vt:lpstr>Retail Banking  Retail Loans - Terminology</vt:lpstr>
      <vt:lpstr>Corporate Banking  What are Corporates</vt:lpstr>
      <vt:lpstr>Corporate Banking  Credit Process</vt:lpstr>
      <vt:lpstr>Corporate Banking  Trade Finance</vt:lpstr>
      <vt:lpstr>Corporate Banking  Trade Finance – Letter of Credit </vt:lpstr>
      <vt:lpstr>Corporate Banking  Trade Finance – Letter of Credit </vt:lpstr>
      <vt:lpstr>Corporate Banking  Trade Finance – Loans </vt:lpstr>
      <vt:lpstr>  Corporate Banking  Wealth Management </vt:lpstr>
      <vt:lpstr>  Corporate Banking  Wealth Management </vt:lpstr>
      <vt:lpstr>    Treasury</vt:lpstr>
      <vt:lpstr>    Treasury</vt:lpstr>
      <vt:lpstr>    Treasury – Money Market</vt:lpstr>
      <vt:lpstr>Money Market</vt:lpstr>
      <vt:lpstr>Money Market</vt:lpstr>
      <vt:lpstr>Money Market</vt:lpstr>
      <vt:lpstr>Money Market</vt:lpstr>
      <vt:lpstr>Money Market</vt:lpstr>
      <vt:lpstr>Money Market</vt:lpstr>
      <vt:lpstr>Money Market</vt:lpstr>
      <vt:lpstr>FOREX Market</vt:lpstr>
      <vt:lpstr>FOREX Market</vt:lpstr>
      <vt:lpstr>FOREX  Market</vt:lpstr>
      <vt:lpstr>Forex Market</vt:lpstr>
      <vt:lpstr> </vt:lpstr>
      <vt:lpstr>Slide 41</vt:lpstr>
    </vt:vector>
  </TitlesOfParts>
  <Company>Capgemini India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White background</dc:subject>
  <dc:creator>Capgemini</dc:creator>
  <cp:lastModifiedBy>arajaram</cp:lastModifiedBy>
  <cp:revision>144</cp:revision>
  <cp:lastPrinted>2001-10-18T16:19:51Z</cp:lastPrinted>
  <dcterms:created xsi:type="dcterms:W3CDTF">2011-02-10T11:09:05Z</dcterms:created>
  <dcterms:modified xsi:type="dcterms:W3CDTF">2017-04-13T09:27:25Z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0x010100AA63EEEF3D8CEC46B71487002A425366</vt:lpwstr>
  </property>
</Properties>
</file>