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2" r:id="rId1"/>
  </p:sldMasterIdLst>
  <p:notesMasterIdLst>
    <p:notesMasterId r:id="rId64"/>
  </p:notesMasterIdLst>
  <p:handoutMasterIdLst>
    <p:handoutMasterId r:id="rId65"/>
  </p:handoutMasterIdLst>
  <p:sldIdLst>
    <p:sldId id="425" r:id="rId2"/>
    <p:sldId id="671" r:id="rId3"/>
    <p:sldId id="673" r:id="rId4"/>
    <p:sldId id="773" r:id="rId5"/>
    <p:sldId id="774" r:id="rId6"/>
    <p:sldId id="775" r:id="rId7"/>
    <p:sldId id="776" r:id="rId8"/>
    <p:sldId id="777" r:id="rId9"/>
    <p:sldId id="778" r:id="rId10"/>
    <p:sldId id="779" r:id="rId11"/>
    <p:sldId id="782" r:id="rId12"/>
    <p:sldId id="780" r:id="rId13"/>
    <p:sldId id="781" r:id="rId14"/>
    <p:sldId id="700" r:id="rId15"/>
    <p:sldId id="701" r:id="rId16"/>
    <p:sldId id="702" r:id="rId17"/>
    <p:sldId id="703" r:id="rId18"/>
    <p:sldId id="704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  <p:sldId id="723" r:id="rId37"/>
    <p:sldId id="725" r:id="rId38"/>
    <p:sldId id="726" r:id="rId39"/>
    <p:sldId id="727" r:id="rId40"/>
    <p:sldId id="728" r:id="rId41"/>
    <p:sldId id="731" r:id="rId42"/>
    <p:sldId id="732" r:id="rId43"/>
    <p:sldId id="733" r:id="rId44"/>
    <p:sldId id="735" r:id="rId45"/>
    <p:sldId id="736" r:id="rId46"/>
    <p:sldId id="737" r:id="rId47"/>
    <p:sldId id="738" r:id="rId48"/>
    <p:sldId id="740" r:id="rId49"/>
    <p:sldId id="741" r:id="rId50"/>
    <p:sldId id="742" r:id="rId51"/>
    <p:sldId id="744" r:id="rId52"/>
    <p:sldId id="745" r:id="rId53"/>
    <p:sldId id="747" r:id="rId54"/>
    <p:sldId id="748" r:id="rId55"/>
    <p:sldId id="750" r:id="rId56"/>
    <p:sldId id="751" r:id="rId57"/>
    <p:sldId id="752" r:id="rId58"/>
    <p:sldId id="754" r:id="rId59"/>
    <p:sldId id="755" r:id="rId60"/>
    <p:sldId id="756" r:id="rId61"/>
    <p:sldId id="758" r:id="rId62"/>
    <p:sldId id="661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540"/>
    <a:srgbClr val="B5CA8D"/>
    <a:srgbClr val="E6F5FA"/>
    <a:srgbClr val="DED7BC"/>
    <a:srgbClr val="C8E6F8"/>
    <a:srgbClr val="9E3C97"/>
    <a:srgbClr val="009BCC"/>
    <a:srgbClr val="95143B"/>
    <a:srgbClr val="4D740F"/>
    <a:srgbClr val="6994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5263" autoAdjust="0"/>
  </p:normalViewPr>
  <p:slideViewPr>
    <p:cSldViewPr snapToGrid="0" snapToObjects="1">
      <p:cViewPr varScale="1">
        <p:scale>
          <a:sx n="62" d="100"/>
          <a:sy n="62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2742" y="-12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47163"/>
            <a:ext cx="3062288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8113" y="9047163"/>
            <a:ext cx="3062287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3D7B3A3-6584-4A21-ABC7-554E1D6A1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83359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defTabSz="922338" eaLnBrk="0" hangingPunct="0">
              <a:defRPr/>
            </a:pPr>
            <a:endParaRPr lang="en-GB" sz="800" b="0">
              <a:ea typeface="+mn-ea"/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278" tIns="46139" rIns="92278" bIns="46139" anchor="b"/>
          <a:lstStyle/>
          <a:p>
            <a:pPr algn="r" defTabSz="922338" eaLnBrk="0" hangingPunct="0">
              <a:defRPr/>
            </a:pPr>
            <a:endParaRPr lang="en-GB" sz="800">
              <a:ea typeface="+mn-ea"/>
              <a:cs typeface="+mn-cs"/>
            </a:endParaRPr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716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0088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1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l" defTabSz="922338" eaLnBrk="0" hangingPunct="0">
              <a:lnSpc>
                <a:spcPct val="100000"/>
              </a:lnSpc>
              <a:defRPr sz="8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© 2006 Capgemini - All rights reserved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29675"/>
            <a:ext cx="3036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8" tIns="46139" rIns="92278" bIns="4613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100000"/>
              </a:lnSpc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F2F3D9-AD3A-4CF7-956F-DC77BD9B35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6088" y="4451350"/>
            <a:ext cx="6170612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178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1" tIns="46146" rIns="92291" bIns="46146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lnSpc>
                <a:spcPct val="85000"/>
              </a:lnSpc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2006 Capgemini -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28575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71500" indent="-95250" algn="l" rtl="0" eaLnBrk="0" fontAlgn="base" hangingPunct="0">
      <a:lnSpc>
        <a:spcPct val="90000"/>
      </a:lnSpc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dirty="0" smtClean="0"/>
              <a:t>© 2006 Capgemini - All rights reserved</a:t>
            </a:r>
          </a:p>
        </p:txBody>
      </p:sp>
      <p:sp>
        <p:nvSpPr>
          <p:cNvPr id="20482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09D54-30A8-4751-A112-21ABF254BD1A}" type="slidenum">
              <a:rPr lang="en-GB" altLang="zh-CN" smtClean="0"/>
              <a:pPr>
                <a:defRPr/>
              </a:pPr>
              <a:t>0</a:t>
            </a:fld>
            <a:endParaRPr lang="en-GB" altLang="zh-CN" dirty="0" smtClean="0"/>
          </a:p>
        </p:txBody>
      </p:sp>
      <p:sp>
        <p:nvSpPr>
          <p:cNvPr id="20483" name="Rectangle 9"/>
          <p:cNvSpPr txBox="1">
            <a:spLocks noGrp="1"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GB" altLang="zh-CN" sz="1200" b="0" dirty="0">
                <a:latin typeface="Times New Roman" pitchFamily="18" charset="0"/>
              </a:rPr>
              <a:t>© 2006 Capgemini - All rights reserved</a:t>
            </a:r>
          </a:p>
        </p:txBody>
      </p:sp>
      <p:sp>
        <p:nvSpPr>
          <p:cNvPr id="20484" name="Rectangle 10"/>
          <p:cNvSpPr txBox="1">
            <a:spLocks noGrp="1"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73BF378-BC63-4EA8-A767-D9691DD715E7}" type="slidenum">
              <a:rPr lang="en-GB" altLang="zh-CN" sz="1200" b="0">
                <a:latin typeface="Times New Roman" pitchFamily="18" charset="0"/>
              </a:rPr>
              <a:pPr algn="r"/>
              <a:t>0</a:t>
            </a:fld>
            <a:endParaRPr lang="en-GB" altLang="zh-CN" sz="1200" b="0" dirty="0">
              <a:latin typeface="Times New Roman" pitchFamily="18" charset="0"/>
            </a:endParaRPr>
          </a:p>
        </p:txBody>
      </p:sp>
      <p:sp>
        <p:nvSpPr>
          <p:cNvPr id="2048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2048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1475"/>
          </a:xfrm>
          <a:noFill/>
          <a:ln/>
        </p:spPr>
        <p:txBody>
          <a:bodyPr lIns="91440" tIns="45720" rIns="91440" bIns="45720"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121859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Compilation is the process of converting source code into object code.</a:t>
            </a:r>
          </a:p>
          <a:p>
            <a:pPr>
              <a:buFontTx/>
              <a:buNone/>
            </a:pPr>
            <a:r>
              <a:rPr lang="en-US" smtClean="0"/>
              <a:t>BASIC is the command used to compile from jShell prompt.</a:t>
            </a:r>
          </a:p>
          <a:p>
            <a:pPr>
              <a:buFontTx/>
              <a:buNone/>
            </a:pPr>
            <a:r>
              <a:rPr lang="en-US" smtClean="0"/>
              <a:t>	Example:</a:t>
            </a:r>
          </a:p>
          <a:p>
            <a:pPr>
              <a:buFontTx/>
              <a:buNone/>
            </a:pPr>
            <a:r>
              <a:rPr lang="en-US" smtClean="0"/>
              <a:t>	BASIC XXX.BP TEST.PRG</a:t>
            </a:r>
          </a:p>
          <a:p>
            <a:pPr>
              <a:buFontTx/>
              <a:buNone/>
            </a:pPr>
            <a:r>
              <a:rPr lang="en-US" smtClean="0"/>
              <a:t>As a result of compilation a file with prefix $ will be created and stored in the same directory.</a:t>
            </a:r>
          </a:p>
          <a:p>
            <a:pPr>
              <a:buFontTx/>
              <a:buNone/>
            </a:pPr>
            <a:r>
              <a:rPr lang="en-US" smtClean="0"/>
              <a:t>	Example:</a:t>
            </a:r>
          </a:p>
          <a:p>
            <a:pPr>
              <a:buFontTx/>
              <a:buNone/>
            </a:pPr>
            <a:r>
              <a:rPr lang="en-US" smtClean="0"/>
              <a:t>	$TEST.PRG</a:t>
            </a:r>
          </a:p>
          <a:p>
            <a:pPr algn="just">
              <a:buFontTx/>
              <a:buNone/>
            </a:pPr>
            <a:r>
              <a:rPr lang="en-US" smtClean="0"/>
              <a:t>Catalog is the process of converting object code into main program executables.</a:t>
            </a:r>
          </a:p>
          <a:p>
            <a:pPr algn="just">
              <a:buFontTx/>
              <a:buNone/>
            </a:pPr>
            <a:r>
              <a:rPr lang="en-US" smtClean="0"/>
              <a:t>CATALOG is the command used to catalog from jShell prompt.</a:t>
            </a:r>
          </a:p>
          <a:p>
            <a:pPr algn="just">
              <a:buFontTx/>
              <a:buNone/>
            </a:pPr>
            <a:r>
              <a:rPr lang="en-US" smtClean="0"/>
              <a:t>	Example:</a:t>
            </a:r>
          </a:p>
          <a:p>
            <a:pPr>
              <a:buFontTx/>
              <a:buNone/>
            </a:pPr>
            <a:r>
              <a:rPr lang="en-US" smtClean="0"/>
              <a:t>	CATALOG XXX.BP TEST.PRG</a:t>
            </a:r>
          </a:p>
          <a:p>
            <a:pPr algn="just">
              <a:buFontTx/>
              <a:buNone/>
            </a:pPr>
            <a:r>
              <a:rPr lang="en-US" smtClean="0"/>
              <a:t>DECATALOG command can be used to remove object files.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122883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noFill/>
          <a:ln/>
        </p:spPr>
        <p:txBody>
          <a:bodyPr/>
          <a:lstStyle/>
          <a:p>
            <a:pPr algn="just">
              <a:buFontTx/>
              <a:buNone/>
            </a:pPr>
            <a:r>
              <a:rPr lang="en-US" smtClean="0"/>
              <a:t>RUN is the command used to execute the program executables.</a:t>
            </a:r>
          </a:p>
          <a:p>
            <a:pPr algn="just">
              <a:buFontTx/>
              <a:buNone/>
            </a:pPr>
            <a:r>
              <a:rPr lang="en-US" smtClean="0"/>
              <a:t>We can directly execute by entering &lt;program name&gt; in jShell prompt if it is cataloged.</a:t>
            </a:r>
          </a:p>
          <a:p>
            <a:pPr algn="just">
              <a:buFontTx/>
              <a:buNone/>
            </a:pPr>
            <a:r>
              <a:rPr lang="en-US" smtClean="0"/>
              <a:t>EXECUTE and PERFORM are the command used to execute Program/JQL commands inside the Program.</a:t>
            </a:r>
          </a:p>
          <a:p>
            <a:pPr algn="just">
              <a:buFontTx/>
              <a:buNone/>
            </a:pPr>
            <a:r>
              <a:rPr lang="en-US" smtClean="0"/>
              <a:t>ENTER is the command that passes the control to another program and the control will not come back to the calling program.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To determine the operations to be run following either the true or false result of the expression</a:t>
            </a:r>
          </a:p>
          <a:p>
            <a:r>
              <a:rPr lang="en-US" dirty="0" smtClean="0"/>
              <a:t>If the expression on the THEN clause is true,</a:t>
            </a:r>
          </a:p>
          <a:p>
            <a:pPr lvl="1"/>
            <a:r>
              <a:rPr lang="en-US" dirty="0" smtClean="0"/>
              <a:t>Statements following the ‘THEN’ clause are executed, </a:t>
            </a:r>
          </a:p>
          <a:p>
            <a:pPr lvl="4"/>
            <a:r>
              <a:rPr lang="en-US" sz="1500" dirty="0" smtClean="0">
                <a:solidFill>
                  <a:srgbClr val="217CB6"/>
                </a:solidFill>
              </a:rPr>
              <a:t>Otherwise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Statements following the ‘ELSE’ clause are executed</a:t>
            </a:r>
          </a:p>
          <a:p>
            <a:endParaRPr lang="en-US" dirty="0" smtClean="0"/>
          </a:p>
          <a:p>
            <a:pPr>
              <a:lnSpc>
                <a:spcPct val="160000"/>
              </a:lnSpc>
              <a:buClr>
                <a:schemeClr val="tx1"/>
              </a:buClr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Text Box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60000"/>
              </a:lnSpc>
              <a:buClr>
                <a:schemeClr val="tx1"/>
              </a:buClr>
            </a:pPr>
            <a:r>
              <a:rPr lang="en-US" smtClean="0"/>
              <a:t>IF-THEN-ELSE Structure</a:t>
            </a:r>
          </a:p>
          <a:p>
            <a:pPr algn="just">
              <a:lnSpc>
                <a:spcPct val="120000"/>
              </a:lnSpc>
            </a:pPr>
            <a:r>
              <a:rPr lang="en-US" smtClean="0"/>
              <a:t>	The IF clause is used to determine the operations to be run following either the true or false result of the statement.</a:t>
            </a:r>
          </a:p>
          <a:p>
            <a:pPr algn="just">
              <a:lnSpc>
                <a:spcPct val="120000"/>
              </a:lnSpc>
            </a:pPr>
            <a:r>
              <a:rPr lang="en-US" smtClean="0"/>
              <a:t>	If the expression on the THEN clause is true, the statements following the ‘THEN’ clause are executed, otherwise the statements following the ‘ELSE’ clause are executed.</a:t>
            </a:r>
          </a:p>
          <a:p>
            <a:r>
              <a:rPr lang="en-US" smtClean="0"/>
              <a:t>IF &lt;condition&gt; THEN</a:t>
            </a:r>
          </a:p>
          <a:p>
            <a:r>
              <a:rPr lang="en-US" smtClean="0"/>
              <a:t>&lt;statements&gt;</a:t>
            </a:r>
          </a:p>
          <a:p>
            <a:r>
              <a:rPr lang="en-US" smtClean="0"/>
              <a:t>END</a:t>
            </a:r>
          </a:p>
          <a:p>
            <a:r>
              <a:rPr lang="en-US" smtClean="0"/>
              <a:t>ELSE</a:t>
            </a:r>
          </a:p>
          <a:p>
            <a:r>
              <a:rPr lang="en-US" smtClean="0"/>
              <a:t>&lt;statements&gt;</a:t>
            </a:r>
          </a:p>
          <a:p>
            <a:r>
              <a:rPr lang="en-US" smtClean="0"/>
              <a:t>END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9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 altLang="zh-CN" smtClean="0"/>
              <a:t>© 2006 Capgemini - All rights reserved</a:t>
            </a:r>
          </a:p>
        </p:txBody>
      </p:sp>
      <p:sp>
        <p:nvSpPr>
          <p:cNvPr id="268290" name="Rectangle 10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CC58FA-F9E6-4C04-9514-56ED048B8023}" type="slidenum">
              <a:rPr lang="en-GB" altLang="zh-CN" smtClean="0"/>
              <a:pPr>
                <a:defRPr/>
              </a:pPr>
              <a:t>61</a:t>
            </a:fld>
            <a:endParaRPr lang="en-GB" altLang="zh-CN" smtClean="0"/>
          </a:p>
        </p:txBody>
      </p:sp>
      <p:sp>
        <p:nvSpPr>
          <p:cNvPr id="186371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1638" y="4408488"/>
            <a:ext cx="6207125" cy="4184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ghtbulb"/>
          <p:cNvPicPr>
            <a:picLocks noChangeAspect="1" noChangeArrowheads="1"/>
          </p:cNvPicPr>
          <p:nvPr userDrawn="1"/>
        </p:nvPicPr>
        <p:blipFill>
          <a:blip r:embed="rId2" cstate="print"/>
          <a:srcRect t="30475" b="27251"/>
          <a:stretch>
            <a:fillRect/>
          </a:stretch>
        </p:blipFill>
        <p:spPr bwMode="auto">
          <a:xfrm>
            <a:off x="-6350" y="1295400"/>
            <a:ext cx="9150350" cy="530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8" descr="OK_Capgemin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7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116"/>
          <p:cNvSpPr>
            <a:spLocks/>
          </p:cNvSpPr>
          <p:nvPr/>
        </p:nvSpPr>
        <p:spPr bwMode="gray">
          <a:xfrm>
            <a:off x="0" y="1257300"/>
            <a:ext cx="9151938" cy="5129213"/>
          </a:xfrm>
          <a:custGeom>
            <a:avLst/>
            <a:gdLst/>
            <a:ahLst/>
            <a:cxnLst>
              <a:cxn ang="0">
                <a:pos x="624" y="2135"/>
              </a:cxn>
              <a:cxn ang="0">
                <a:pos x="715" y="2061"/>
              </a:cxn>
              <a:cxn ang="0">
                <a:pos x="805" y="1993"/>
              </a:cxn>
              <a:cxn ang="0">
                <a:pos x="898" y="1930"/>
              </a:cxn>
              <a:cxn ang="0">
                <a:pos x="993" y="1870"/>
              </a:cxn>
              <a:cxn ang="0">
                <a:pos x="1089" y="1816"/>
              </a:cxn>
              <a:cxn ang="0">
                <a:pos x="1285" y="1719"/>
              </a:cxn>
              <a:cxn ang="0">
                <a:pos x="1485" y="1634"/>
              </a:cxn>
              <a:cxn ang="0">
                <a:pos x="1693" y="1560"/>
              </a:cxn>
              <a:cxn ang="0">
                <a:pos x="1904" y="1495"/>
              </a:cxn>
              <a:cxn ang="0">
                <a:pos x="2118" y="1434"/>
              </a:cxn>
              <a:cxn ang="0">
                <a:pos x="2229" y="1406"/>
              </a:cxn>
              <a:cxn ang="0">
                <a:pos x="2475" y="1348"/>
              </a:cxn>
              <a:cxn ang="0">
                <a:pos x="2720" y="1295"/>
              </a:cxn>
              <a:cxn ang="0">
                <a:pos x="3205" y="1200"/>
              </a:cxn>
              <a:cxn ang="0">
                <a:pos x="3198" y="1200"/>
              </a:cxn>
              <a:cxn ang="0">
                <a:pos x="3929" y="1048"/>
              </a:cxn>
              <a:cxn ang="0">
                <a:pos x="4229" y="977"/>
              </a:cxn>
              <a:cxn ang="0">
                <a:pos x="4409" y="928"/>
              </a:cxn>
              <a:cxn ang="0">
                <a:pos x="4573" y="876"/>
              </a:cxn>
              <a:cxn ang="0">
                <a:pos x="4725" y="820"/>
              </a:cxn>
              <a:cxn ang="0">
                <a:pos x="4867" y="757"/>
              </a:cxn>
              <a:cxn ang="0">
                <a:pos x="5000" y="686"/>
              </a:cxn>
              <a:cxn ang="0">
                <a:pos x="5125" y="605"/>
              </a:cxn>
              <a:cxn ang="0">
                <a:pos x="5245" y="513"/>
              </a:cxn>
              <a:cxn ang="0">
                <a:pos x="5362" y="408"/>
              </a:cxn>
              <a:cxn ang="0">
                <a:pos x="5475" y="289"/>
              </a:cxn>
              <a:cxn ang="0">
                <a:pos x="5587" y="153"/>
              </a:cxn>
              <a:cxn ang="0">
                <a:pos x="5697" y="3"/>
              </a:cxn>
              <a:cxn ang="0">
                <a:pos x="0" y="3231"/>
              </a:cxn>
              <a:cxn ang="0">
                <a:pos x="20" y="3231"/>
              </a:cxn>
              <a:cxn ang="0">
                <a:pos x="55" y="3063"/>
              </a:cxn>
              <a:cxn ang="0">
                <a:pos x="102" y="2901"/>
              </a:cxn>
              <a:cxn ang="0">
                <a:pos x="124" y="2845"/>
              </a:cxn>
              <a:cxn ang="0">
                <a:pos x="169" y="2739"/>
              </a:cxn>
              <a:cxn ang="0">
                <a:pos x="220" y="2634"/>
              </a:cxn>
              <a:cxn ang="0">
                <a:pos x="278" y="2536"/>
              </a:cxn>
              <a:cxn ang="0">
                <a:pos x="342" y="2439"/>
              </a:cxn>
              <a:cxn ang="0">
                <a:pos x="415" y="2347"/>
              </a:cxn>
              <a:cxn ang="0">
                <a:pos x="493" y="2258"/>
              </a:cxn>
              <a:cxn ang="0">
                <a:pos x="578" y="2176"/>
              </a:cxn>
              <a:cxn ang="0">
                <a:pos x="624" y="2135"/>
              </a:cxn>
            </a:cxnLst>
            <a:rect l="0" t="0" r="r" b="b"/>
            <a:pathLst>
              <a:path w="5697" h="3231">
                <a:moveTo>
                  <a:pt x="624" y="2135"/>
                </a:moveTo>
                <a:lnTo>
                  <a:pt x="624" y="2135"/>
                </a:lnTo>
                <a:lnTo>
                  <a:pt x="669" y="2098"/>
                </a:lnTo>
                <a:lnTo>
                  <a:pt x="715" y="2061"/>
                </a:lnTo>
                <a:lnTo>
                  <a:pt x="760" y="2026"/>
                </a:lnTo>
                <a:lnTo>
                  <a:pt x="805" y="1993"/>
                </a:lnTo>
                <a:lnTo>
                  <a:pt x="853" y="1961"/>
                </a:lnTo>
                <a:lnTo>
                  <a:pt x="898" y="1930"/>
                </a:lnTo>
                <a:lnTo>
                  <a:pt x="945" y="1900"/>
                </a:lnTo>
                <a:lnTo>
                  <a:pt x="993" y="1870"/>
                </a:lnTo>
                <a:lnTo>
                  <a:pt x="1042" y="1842"/>
                </a:lnTo>
                <a:lnTo>
                  <a:pt x="1089" y="1816"/>
                </a:lnTo>
                <a:lnTo>
                  <a:pt x="1185" y="1764"/>
                </a:lnTo>
                <a:lnTo>
                  <a:pt x="1285" y="1719"/>
                </a:lnTo>
                <a:lnTo>
                  <a:pt x="1385" y="1674"/>
                </a:lnTo>
                <a:lnTo>
                  <a:pt x="1485" y="1634"/>
                </a:lnTo>
                <a:lnTo>
                  <a:pt x="1589" y="1596"/>
                </a:lnTo>
                <a:lnTo>
                  <a:pt x="1693" y="1560"/>
                </a:lnTo>
                <a:lnTo>
                  <a:pt x="1798" y="1527"/>
                </a:lnTo>
                <a:lnTo>
                  <a:pt x="1904" y="1495"/>
                </a:lnTo>
                <a:lnTo>
                  <a:pt x="2011" y="1465"/>
                </a:lnTo>
                <a:lnTo>
                  <a:pt x="2118" y="1434"/>
                </a:lnTo>
                <a:lnTo>
                  <a:pt x="2229" y="1406"/>
                </a:lnTo>
                <a:lnTo>
                  <a:pt x="2229" y="1406"/>
                </a:lnTo>
                <a:lnTo>
                  <a:pt x="2351" y="1376"/>
                </a:lnTo>
                <a:lnTo>
                  <a:pt x="2475" y="1348"/>
                </a:lnTo>
                <a:lnTo>
                  <a:pt x="2596" y="1320"/>
                </a:lnTo>
                <a:lnTo>
                  <a:pt x="2720" y="1295"/>
                </a:lnTo>
                <a:lnTo>
                  <a:pt x="2964" y="1246"/>
                </a:lnTo>
                <a:lnTo>
                  <a:pt x="3205" y="1200"/>
                </a:lnTo>
                <a:lnTo>
                  <a:pt x="3198" y="1200"/>
                </a:lnTo>
                <a:lnTo>
                  <a:pt x="3198" y="1200"/>
                </a:lnTo>
                <a:lnTo>
                  <a:pt x="3705" y="1096"/>
                </a:lnTo>
                <a:lnTo>
                  <a:pt x="3929" y="1048"/>
                </a:lnTo>
                <a:lnTo>
                  <a:pt x="4133" y="1003"/>
                </a:lnTo>
                <a:lnTo>
                  <a:pt x="4229" y="977"/>
                </a:lnTo>
                <a:lnTo>
                  <a:pt x="4320" y="953"/>
                </a:lnTo>
                <a:lnTo>
                  <a:pt x="4409" y="928"/>
                </a:lnTo>
                <a:lnTo>
                  <a:pt x="4493" y="904"/>
                </a:lnTo>
                <a:lnTo>
                  <a:pt x="4573" y="876"/>
                </a:lnTo>
                <a:lnTo>
                  <a:pt x="4651" y="848"/>
                </a:lnTo>
                <a:lnTo>
                  <a:pt x="4725" y="820"/>
                </a:lnTo>
                <a:lnTo>
                  <a:pt x="4798" y="789"/>
                </a:lnTo>
                <a:lnTo>
                  <a:pt x="4867" y="757"/>
                </a:lnTo>
                <a:lnTo>
                  <a:pt x="4935" y="721"/>
                </a:lnTo>
                <a:lnTo>
                  <a:pt x="5000" y="686"/>
                </a:lnTo>
                <a:lnTo>
                  <a:pt x="5064" y="647"/>
                </a:lnTo>
                <a:lnTo>
                  <a:pt x="5125" y="605"/>
                </a:lnTo>
                <a:lnTo>
                  <a:pt x="5187" y="561"/>
                </a:lnTo>
                <a:lnTo>
                  <a:pt x="5245" y="513"/>
                </a:lnTo>
                <a:lnTo>
                  <a:pt x="5304" y="462"/>
                </a:lnTo>
                <a:lnTo>
                  <a:pt x="5362" y="408"/>
                </a:lnTo>
                <a:lnTo>
                  <a:pt x="5418" y="351"/>
                </a:lnTo>
                <a:lnTo>
                  <a:pt x="5475" y="289"/>
                </a:lnTo>
                <a:lnTo>
                  <a:pt x="5531" y="222"/>
                </a:lnTo>
                <a:lnTo>
                  <a:pt x="5587" y="153"/>
                </a:lnTo>
                <a:lnTo>
                  <a:pt x="5644" y="80"/>
                </a:lnTo>
                <a:lnTo>
                  <a:pt x="5697" y="3"/>
                </a:lnTo>
                <a:lnTo>
                  <a:pt x="0" y="0"/>
                </a:lnTo>
                <a:lnTo>
                  <a:pt x="0" y="3231"/>
                </a:lnTo>
                <a:lnTo>
                  <a:pt x="20" y="3231"/>
                </a:lnTo>
                <a:lnTo>
                  <a:pt x="20" y="3231"/>
                </a:lnTo>
                <a:lnTo>
                  <a:pt x="35" y="3149"/>
                </a:lnTo>
                <a:lnTo>
                  <a:pt x="55" y="3063"/>
                </a:lnTo>
                <a:lnTo>
                  <a:pt x="76" y="2983"/>
                </a:lnTo>
                <a:lnTo>
                  <a:pt x="102" y="2901"/>
                </a:lnTo>
                <a:lnTo>
                  <a:pt x="102" y="2901"/>
                </a:lnTo>
                <a:lnTo>
                  <a:pt x="124" y="2845"/>
                </a:lnTo>
                <a:lnTo>
                  <a:pt x="145" y="2791"/>
                </a:lnTo>
                <a:lnTo>
                  <a:pt x="169" y="2739"/>
                </a:lnTo>
                <a:lnTo>
                  <a:pt x="193" y="2686"/>
                </a:lnTo>
                <a:lnTo>
                  <a:pt x="220" y="2634"/>
                </a:lnTo>
                <a:lnTo>
                  <a:pt x="247" y="2586"/>
                </a:lnTo>
                <a:lnTo>
                  <a:pt x="278" y="2536"/>
                </a:lnTo>
                <a:lnTo>
                  <a:pt x="309" y="2487"/>
                </a:lnTo>
                <a:lnTo>
                  <a:pt x="342" y="2439"/>
                </a:lnTo>
                <a:lnTo>
                  <a:pt x="378" y="2392"/>
                </a:lnTo>
                <a:lnTo>
                  <a:pt x="415" y="2347"/>
                </a:lnTo>
                <a:lnTo>
                  <a:pt x="453" y="2303"/>
                </a:lnTo>
                <a:lnTo>
                  <a:pt x="493" y="2258"/>
                </a:lnTo>
                <a:lnTo>
                  <a:pt x="535" y="2217"/>
                </a:lnTo>
                <a:lnTo>
                  <a:pt x="578" y="2176"/>
                </a:lnTo>
                <a:lnTo>
                  <a:pt x="624" y="2135"/>
                </a:lnTo>
                <a:lnTo>
                  <a:pt x="624" y="2135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7" name="Rectangle 117"/>
          <p:cNvSpPr>
            <a:spLocks noChangeArrowheads="1"/>
          </p:cNvSpPr>
          <p:nvPr/>
        </p:nvSpPr>
        <p:spPr bwMode="gray">
          <a:xfrm>
            <a:off x="0" y="6386513"/>
            <a:ext cx="9144000" cy="471487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" name="Oval 118"/>
          <p:cNvSpPr>
            <a:spLocks noChangeArrowheads="1"/>
          </p:cNvSpPr>
          <p:nvPr/>
        </p:nvSpPr>
        <p:spPr bwMode="gray">
          <a:xfrm>
            <a:off x="7808913" y="5943600"/>
            <a:ext cx="914400" cy="9144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pic>
        <p:nvPicPr>
          <p:cNvPr id="9" name="Picture 119" descr="CBE_CMJ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877175" y="6010275"/>
            <a:ext cx="76835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0" descr="Untitled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5053013" y="6564313"/>
            <a:ext cx="2760662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501775"/>
            <a:ext cx="8391525" cy="1038225"/>
          </a:xfrm>
        </p:spPr>
        <p:txBody>
          <a:bodyPr lIns="685800" tIns="91440" bIns="91440" anchor="b">
            <a:spAutoFit/>
          </a:bodyPr>
          <a:lstStyle>
            <a:lvl1pPr fontAlgn="t">
              <a:spcAft>
                <a:spcPct val="20000"/>
              </a:spcAft>
              <a:defRPr sz="2800"/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28</a:t>
            </a:r>
            <a:r>
              <a:rPr lang="fr-FR" altLang="en-US"/>
              <a:t>pt -Maximum 2 lines)</a:t>
            </a:r>
            <a:endParaRPr lang="fr-FR"/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576513"/>
            <a:ext cx="5367338" cy="788987"/>
          </a:xfrm>
        </p:spPr>
        <p:txBody>
          <a:bodyPr lIns="685800" tIns="91440" bIns="91440">
            <a:spAutoFit/>
          </a:bodyPr>
          <a:lstStyle>
            <a:lvl1pPr>
              <a:buClrTx/>
              <a:buFontTx/>
              <a:buNone/>
              <a:defRPr b="1">
                <a:latin typeface="Arial Narrow" pitchFamily="34" charset="0"/>
              </a:defRPr>
            </a:lvl1pPr>
          </a:lstStyle>
          <a:p>
            <a:r>
              <a:rPr lang="fr-FR" altLang="en-US"/>
              <a:t>Sub-title (date, name)</a:t>
            </a:r>
          </a:p>
          <a:p>
            <a:r>
              <a:rPr lang="fr-FR" altLang="en-US"/>
              <a:t>Arial</a:t>
            </a:r>
            <a:r>
              <a:rPr lang="en-US" altLang="en-US"/>
              <a:t> Narrow, M</a:t>
            </a:r>
            <a:r>
              <a:rPr lang="fr-FR" altLang="en-US"/>
              <a:t>aximum 2 lines</a:t>
            </a:r>
            <a:endParaRPr lang="fr-FR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A3A2-CAE0-40E6-8C9F-72E81B44A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36525"/>
            <a:ext cx="2178050" cy="5989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4475" y="136525"/>
            <a:ext cx="6383338" cy="5989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11788-64A3-44B8-8030-DF2A366D5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95784-1BCD-4494-A041-009CEFD61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B340-1270-485C-B614-5F4BDDA04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75" y="136525"/>
            <a:ext cx="8713788" cy="5492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244475" y="1265238"/>
            <a:ext cx="8713788" cy="4860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101B1-43A3-4F68-8FF5-89B248584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44475" y="136525"/>
            <a:ext cx="8713788" cy="5989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20149-1A45-4B74-8394-ADAF57253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FC40-BA65-4A86-8DAC-7CB694082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280CA-6467-46D3-8E6D-78E96455C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4475" y="1265238"/>
            <a:ext cx="42799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775" y="1265238"/>
            <a:ext cx="4281488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3D6B4-98C0-48FC-92BE-3509B600C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8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D565F7-0839-4A7B-B3CC-C8DD0CD20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81CC5-53B3-4CEB-A21C-A6B122A25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3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B3B4D-6A6E-4577-80C0-9AEB1A69B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47F39-586C-4F30-91CC-44F2D51FF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6" name="Rectangle 10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326F6-A79F-44C9-9D70-349132F84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7" name="Rectangle 10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686550"/>
            <a:ext cx="1836738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© 2010 Capgemini - All rights reserved</a:t>
            </a:r>
            <a:endParaRPr lang="en-US" dirty="0"/>
          </a:p>
        </p:txBody>
      </p:sp>
      <p:sp>
        <p:nvSpPr>
          <p:cNvPr id="45159" name="Rectangle 10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673850"/>
            <a:ext cx="2381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4572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10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A7989BE-E6B4-474D-BF76-99F91247D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5138" name="Line 82"/>
          <p:cNvSpPr>
            <a:spLocks noChangeShapeType="1"/>
          </p:cNvSpPr>
          <p:nvPr/>
        </p:nvSpPr>
        <p:spPr bwMode="auto">
          <a:xfrm>
            <a:off x="1588" y="776288"/>
            <a:ext cx="91424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030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244475" y="136525"/>
            <a:ext cx="87137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1" name="Rectangle 13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5" y="1265238"/>
            <a:ext cx="8713788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2" name="Picture 138" descr="OK_Capgemini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750" y="6392863"/>
            <a:ext cx="14398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6" r:id="rId3"/>
    <p:sldLayoutId id="2147483665" r:id="rId4"/>
    <p:sldLayoutId id="2147483664" r:id="rId5"/>
    <p:sldLayoutId id="2147483663" r:id="rId6"/>
    <p:sldLayoutId id="2147483662" r:id="rId7"/>
    <p:sldLayoutId id="2147483661" r:id="rId8"/>
    <p:sldLayoutId id="2147483660" r:id="rId9"/>
    <p:sldLayoutId id="2147483659" r:id="rId10"/>
    <p:sldLayoutId id="2147483658" r:id="rId11"/>
    <p:sldLayoutId id="2147483657" r:id="rId12"/>
    <p:sldLayoutId id="2147483656" r:id="rId13"/>
    <p:sldLayoutId id="2147483655" r:id="rId14"/>
    <p:sldLayoutId id="2147483654" r:id="rId15"/>
  </p:sldLayoutIdLst>
  <p:transition>
    <p:wipe dir="r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63513" indent="-161925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44488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3pPr>
      <a:lvl4pPr marL="525463" indent="-17938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Symbol" pitchFamily="18" charset="2"/>
        <a:buChar char="-"/>
        <a:defRPr sz="1400">
          <a:solidFill>
            <a:schemeClr val="tx1"/>
          </a:solidFill>
          <a:latin typeface="+mn-lt"/>
        </a:defRPr>
      </a:lvl4pPr>
      <a:lvl5pPr marL="6873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1445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16017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0589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516188" indent="-160338" algn="l" rtl="0" eaLnBrk="0" fontAlgn="base" hangingPunct="0">
        <a:spcBef>
          <a:spcPct val="0"/>
        </a:spcBef>
        <a:spcAft>
          <a:spcPct val="20000"/>
        </a:spcAft>
        <a:buClr>
          <a:schemeClr val="tx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014935"/>
            <a:ext cx="8391525" cy="615553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Infobasic-1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795588"/>
            <a:ext cx="5367338" cy="461665"/>
          </a:xfrm>
        </p:spPr>
        <p:txBody>
          <a:bodyPr/>
          <a:lstStyle/>
          <a:p>
            <a:pPr marL="0" indent="0"/>
            <a:r>
              <a:rPr lang="en-US" altLang="zh-CN" dirty="0" smtClean="0">
                <a:ea typeface="宋体" charset="-122"/>
              </a:rPr>
              <a:t>September 2011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 – 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57047" y="3048002"/>
            <a:ext cx="821230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 smtClean="0">
                <a:solidFill>
                  <a:srgbClr val="000066"/>
                </a:solidFill>
              </a:rPr>
              <a:t>Capgemini Trg</a:t>
            </a:r>
            <a:r>
              <a:rPr lang="en-US" sz="1800" b="1" dirty="0" smtClean="0"/>
              <a:t>FM</a:t>
            </a:r>
            <a:r>
              <a:rPr lang="en-US" sz="1800" dirty="0" smtClean="0">
                <a:solidFill>
                  <a:srgbClr val="000066"/>
                </a:solidFill>
              </a:rPr>
              <a:t>India</a:t>
            </a:r>
            <a:r>
              <a:rPr lang="en-US" sz="1800" b="1" dirty="0" smtClean="0">
                <a:solidFill>
                  <a:srgbClr val="FF3300"/>
                </a:solidFill>
              </a:rPr>
              <a:t>VM</a:t>
            </a:r>
            <a:r>
              <a:rPr lang="en-US" sz="1800" dirty="0" smtClean="0">
                <a:solidFill>
                  <a:srgbClr val="000066"/>
                </a:solidFill>
              </a:rPr>
              <a:t>UK</a:t>
            </a:r>
            <a:r>
              <a:rPr lang="en-US" sz="1800" b="1" dirty="0" smtClean="0">
                <a:solidFill>
                  <a:srgbClr val="FF3300"/>
                </a:solidFill>
              </a:rPr>
              <a:t>VM</a:t>
            </a:r>
            <a:r>
              <a:rPr lang="en-US" sz="1800" dirty="0" smtClean="0">
                <a:solidFill>
                  <a:srgbClr val="000066"/>
                </a:solidFill>
              </a:rPr>
              <a:t>Geneva</a:t>
            </a:r>
            <a:r>
              <a:rPr lang="en-US" sz="1800" b="1" dirty="0" smtClean="0"/>
              <a:t>FM</a:t>
            </a:r>
            <a:r>
              <a:rPr lang="en-US" sz="1800" dirty="0" smtClean="0">
                <a:solidFill>
                  <a:srgbClr val="000066"/>
                </a:solidFill>
              </a:rPr>
              <a:t>Technical</a:t>
            </a:r>
            <a:r>
              <a:rPr lang="en-US" sz="1800" b="1" dirty="0" smtClean="0">
                <a:solidFill>
                  <a:srgbClr val="FF3300"/>
                </a:solidFill>
              </a:rPr>
              <a:t>VM</a:t>
            </a:r>
            <a:r>
              <a:rPr lang="en-US" sz="1800" dirty="0" smtClean="0">
                <a:solidFill>
                  <a:srgbClr val="000066"/>
                </a:solidFill>
              </a:rPr>
              <a:t>Functional</a:t>
            </a:r>
            <a:r>
              <a:rPr lang="en-US" sz="1800" b="1" dirty="0" smtClean="0"/>
              <a:t>FM</a:t>
            </a:r>
            <a:endParaRPr lang="en-US" sz="1800" b="1" dirty="0"/>
          </a:p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rgbClr val="000066"/>
                </a:solidFill>
              </a:rPr>
              <a:t>jBASE</a:t>
            </a:r>
            <a:r>
              <a:rPr lang="en-US" sz="1800" b="1" dirty="0">
                <a:solidFill>
                  <a:srgbClr val="00CC66"/>
                </a:solidFill>
              </a:rPr>
              <a:t>SM</a:t>
            </a:r>
            <a:r>
              <a:rPr lang="en-US" sz="1800" dirty="0">
                <a:solidFill>
                  <a:srgbClr val="000066"/>
                </a:solidFill>
              </a:rPr>
              <a:t>T24</a:t>
            </a:r>
            <a:r>
              <a:rPr lang="en-US" sz="1800" b="1" dirty="0">
                <a:solidFill>
                  <a:srgbClr val="FF3300"/>
                </a:solidFill>
              </a:rPr>
              <a:t>VM</a:t>
            </a:r>
            <a:r>
              <a:rPr lang="en-US" sz="1800" dirty="0">
                <a:solidFill>
                  <a:srgbClr val="000066"/>
                </a:solidFill>
              </a:rPr>
              <a:t>Lending</a:t>
            </a:r>
            <a:r>
              <a:rPr lang="en-US" sz="1800" b="1" dirty="0">
                <a:solidFill>
                  <a:srgbClr val="00CC66"/>
                </a:solidFill>
              </a:rPr>
              <a:t>SM</a:t>
            </a:r>
            <a:r>
              <a:rPr lang="en-US" sz="1800" dirty="0">
                <a:solidFill>
                  <a:srgbClr val="000066"/>
                </a:solidFill>
              </a:rPr>
              <a:t>Financials</a:t>
            </a:r>
            <a:r>
              <a:rPr lang="en-US" sz="1800" b="1" dirty="0"/>
              <a:t>FMFM</a:t>
            </a:r>
            <a:r>
              <a:rPr lang="en-US" sz="1800" dirty="0">
                <a:solidFill>
                  <a:srgbClr val="000066"/>
                </a:solidFill>
              </a:rPr>
              <a:t>Trainer.1</a:t>
            </a:r>
          </a:p>
          <a:p>
            <a:pPr algn="ctr">
              <a:spcBef>
                <a:spcPct val="50000"/>
              </a:spcBef>
            </a:pPr>
            <a:endParaRPr lang="en-US" sz="1800" dirty="0">
              <a:solidFill>
                <a:srgbClr val="000066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72910" y="4647713"/>
            <a:ext cx="474087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When a field does not contain any value, there will still be a FM to delimit and say that there </a:t>
            </a:r>
            <a:r>
              <a:rPr lang="en-US" sz="1200" dirty="0" smtClean="0"/>
              <a:t>is field </a:t>
            </a:r>
            <a:r>
              <a:rPr lang="en-US" sz="1200" dirty="0"/>
              <a:t>that does not contain a </a:t>
            </a:r>
            <a:r>
              <a:rPr lang="en-US" sz="1200" dirty="0" smtClean="0"/>
              <a:t>value </a:t>
            </a:r>
            <a:r>
              <a:rPr lang="en-US" sz="1200" dirty="0"/>
              <a:t>now</a:t>
            </a:r>
            <a:r>
              <a:rPr lang="en-US" dirty="0"/>
              <a:t>.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084888" y="3665920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Value 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015294"/>
                </a:solidFill>
                <a:cs typeface="Arial" charset="0"/>
              </a:rPr>
              <a:t>Appending  Values using FM</a:t>
            </a:r>
            <a:endParaRPr lang="en-US" sz="1400" dirty="0" smtClean="0">
              <a:solidFill>
                <a:srgbClr val="015294"/>
              </a:solidFill>
            </a:endParaRP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ArrayVar&lt;-1&gt; - Used to append values in an array using FM as delimiter</a:t>
            </a: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Example: Y.INFO&lt;-1&gt;=“Test Info”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>
              <a:solidFill>
                <a:srgbClr val="015294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015294"/>
                </a:solidFill>
                <a:cs typeface="Arial" charset="0"/>
              </a:rPr>
              <a:t> Appending  Values using VM</a:t>
            </a:r>
            <a:endParaRPr lang="en-US" sz="1400" dirty="0" smtClean="0">
              <a:solidFill>
                <a:srgbClr val="015294"/>
              </a:solidFill>
            </a:endParaRP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ArrayVar&lt;FMPos,-1&gt; - Used to append values to a position (Field) in an array using VM as delimiter</a:t>
            </a: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Example : R.CUS&lt;EB.CUS.TEXT,-1&gt;="THIS IS FROM TRAINIING“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>
              <a:solidFill>
                <a:srgbClr val="015294"/>
              </a:solidFill>
              <a:cs typeface="Arial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rgbClr val="015294"/>
                </a:solidFill>
                <a:cs typeface="Arial" charset="0"/>
              </a:rPr>
              <a:t> Appending  Values using SM</a:t>
            </a:r>
            <a:endParaRPr lang="en-US" sz="1400" dirty="0" smtClean="0">
              <a:solidFill>
                <a:srgbClr val="015294"/>
              </a:solidFill>
            </a:endParaRP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ArrayVar&lt;FMPos,VMPos,-1&gt; - Used to append values to a certain multi value position (</a:t>
            </a:r>
            <a:r>
              <a:rPr lang="en-US" sz="1400" dirty="0" err="1" smtClean="0">
                <a:solidFill>
                  <a:srgbClr val="015294"/>
                </a:solidFill>
              </a:rPr>
              <a:t>VMPos</a:t>
            </a:r>
            <a:r>
              <a:rPr lang="en-US" sz="1400" dirty="0" smtClean="0">
                <a:solidFill>
                  <a:srgbClr val="015294"/>
                </a:solidFill>
              </a:rPr>
              <a:t>) of a field in an array using SM as delimiter</a:t>
            </a: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Note: FMPos should always contain a valid field number/position.</a:t>
            </a:r>
          </a:p>
          <a:p>
            <a:pPr lvl="1"/>
            <a:r>
              <a:rPr lang="en-US" sz="1400" dirty="0" smtClean="0">
                <a:solidFill>
                  <a:srgbClr val="015294"/>
                </a:solidFill>
              </a:rPr>
              <a:t> Example : R.CUS&lt;6,2,-1&gt;=“No 50 Lake View Road, New York“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dimensioned array is a group of dynamic arrays</a:t>
            </a:r>
          </a:p>
          <a:p>
            <a:pPr eaLnBrk="1" hangingPunct="1"/>
            <a:r>
              <a:rPr lang="en-US" dirty="0" smtClean="0"/>
              <a:t>How many dynamic arrays form a dimensioned array?</a:t>
            </a:r>
          </a:p>
          <a:p>
            <a:pPr lvl="1" eaLnBrk="1" hangingPunct="1"/>
            <a:r>
              <a:rPr lang="en-US" dirty="0" smtClean="0"/>
              <a:t>You can configure that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DIM ARR(5)</a:t>
            </a: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71774" y="3500438"/>
            <a:ext cx="271462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1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787544" y="3947118"/>
            <a:ext cx="271462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</a:t>
            </a:r>
            <a:r>
              <a:rPr lang="en-US" dirty="0" smtClean="0">
                <a:solidFill>
                  <a:srgbClr val="005294"/>
                </a:solidFill>
              </a:rPr>
              <a:t>2</a:t>
            </a:r>
            <a:endParaRPr lang="en-US" dirty="0">
              <a:solidFill>
                <a:srgbClr val="005294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808564" y="4399048"/>
            <a:ext cx="271462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</a:t>
            </a:r>
            <a:r>
              <a:rPr lang="en-US" dirty="0" smtClean="0">
                <a:solidFill>
                  <a:srgbClr val="005294"/>
                </a:solidFill>
              </a:rPr>
              <a:t>3</a:t>
            </a:r>
            <a:endParaRPr lang="en-US" dirty="0">
              <a:solidFill>
                <a:srgbClr val="005294"/>
              </a:solidFill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08564" y="4861488"/>
            <a:ext cx="4758884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</a:t>
            </a:r>
            <a:r>
              <a:rPr lang="en-US" dirty="0" smtClean="0">
                <a:solidFill>
                  <a:srgbClr val="005294"/>
                </a:solidFill>
              </a:rPr>
              <a:t>4</a:t>
            </a:r>
            <a:endParaRPr lang="en-US" dirty="0">
              <a:solidFill>
                <a:srgbClr val="005294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08564" y="5302908"/>
            <a:ext cx="2693605" cy="461665"/>
          </a:xfrm>
          <a:prstGeom prst="rect">
            <a:avLst/>
          </a:prstGeom>
          <a:noFill/>
          <a:ln w="9525">
            <a:solidFill>
              <a:srgbClr val="005294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5294"/>
                </a:solidFill>
              </a:rPr>
              <a:t>Dynamic Array </a:t>
            </a:r>
            <a:r>
              <a:rPr lang="en-US" dirty="0" smtClean="0">
                <a:solidFill>
                  <a:srgbClr val="005294"/>
                </a:solidFill>
              </a:rPr>
              <a:t>5</a:t>
            </a:r>
            <a:endParaRPr lang="en-US" dirty="0">
              <a:solidFill>
                <a:srgbClr val="005294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and Declaration – is there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Generally, a variable is declared, initialized and then used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score     </a:t>
            </a:r>
            <a:r>
              <a:rPr lang="en-US" dirty="0" smtClean="0">
                <a:sym typeface="Wingdings" pitchFamily="2" charset="2"/>
              </a:rPr>
              <a:t> Declaration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smtClean="0"/>
              <a:t>score = 0   </a:t>
            </a:r>
            <a:r>
              <a:rPr lang="en-US" dirty="0" smtClean="0">
                <a:sym typeface="Wingdings" pitchFamily="2" charset="2"/>
              </a:rPr>
              <a:t> Initialization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if score &gt; 100 then ……   Usage of the variable </a:t>
            </a:r>
          </a:p>
          <a:p>
            <a:pPr lvl="1" eaLnBrk="1" hangingPunct="1"/>
            <a:endParaRPr lang="en-US" dirty="0" smtClean="0">
              <a:sym typeface="Wingdings" pitchFamily="2" charset="2"/>
            </a:endParaRPr>
          </a:p>
          <a:p>
            <a:pPr lvl="1" eaLnBrk="1" hangingPunct="1"/>
            <a:endParaRPr lang="en-US" dirty="0" smtClean="0">
              <a:sym typeface="Wingdings" pitchFamily="2" charset="2"/>
            </a:endParaRPr>
          </a:p>
          <a:p>
            <a:pPr eaLnBrk="1" hangingPunct="1"/>
            <a:r>
              <a:rPr lang="en-US" dirty="0" smtClean="0"/>
              <a:t>In </a:t>
            </a:r>
            <a:r>
              <a:rPr lang="en-US" dirty="0" err="1" smtClean="0"/>
              <a:t>jBASE</a:t>
            </a:r>
            <a:endParaRPr lang="en-US" dirty="0" smtClean="0"/>
          </a:p>
          <a:p>
            <a:pPr lvl="1" eaLnBrk="1" hangingPunct="1"/>
            <a:r>
              <a:rPr lang="en-US" dirty="0" smtClean="0"/>
              <a:t>Variables don’t have to be declared</a:t>
            </a:r>
          </a:p>
          <a:p>
            <a:pPr lvl="1" eaLnBrk="1" hangingPunct="1"/>
            <a:r>
              <a:rPr lang="en-US" dirty="0" smtClean="0"/>
              <a:t>It is a good practice to initialize the variable before using it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score = 0 </a:t>
            </a:r>
            <a:r>
              <a:rPr lang="en-US" dirty="0" smtClean="0">
                <a:sym typeface="Wingdings" pitchFamily="2" charset="2"/>
              </a:rPr>
              <a:t>Initialization</a:t>
            </a:r>
          </a:p>
          <a:p>
            <a:pPr lvl="2" eaLnBrk="1" hangingPunct="1">
              <a:buFontTx/>
              <a:buNone/>
            </a:pPr>
            <a:r>
              <a:rPr lang="en-US" dirty="0" smtClean="0">
                <a:sym typeface="Wingdings" pitchFamily="2" charset="2"/>
              </a:rPr>
              <a:t>If score &gt; 100 then …….  Usage of the variable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Execution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92300" y="1790700"/>
            <a:ext cx="6286500" cy="3155950"/>
            <a:chOff x="1192" y="1128"/>
            <a:chExt cx="3960" cy="1988"/>
          </a:xfrm>
        </p:grpSpPr>
        <p:sp>
          <p:nvSpPr>
            <p:cNvPr id="38916" name="Text Box 5"/>
            <p:cNvSpPr txBox="1">
              <a:spLocks noChangeArrowheads="1"/>
            </p:cNvSpPr>
            <p:nvPr/>
          </p:nvSpPr>
          <p:spPr bwMode="auto">
            <a:xfrm>
              <a:off x="1816" y="1128"/>
              <a:ext cx="1808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Infobasic Programming</a:t>
              </a:r>
            </a:p>
          </p:txBody>
        </p:sp>
        <p:sp>
          <p:nvSpPr>
            <p:cNvPr id="38917" name="Line 6"/>
            <p:cNvSpPr>
              <a:spLocks noChangeShapeType="1"/>
            </p:cNvSpPr>
            <p:nvPr/>
          </p:nvSpPr>
          <p:spPr bwMode="auto">
            <a:xfrm>
              <a:off x="1792" y="1824"/>
              <a:ext cx="1961" cy="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8" name="Line 7"/>
            <p:cNvSpPr>
              <a:spLocks noChangeShapeType="1"/>
            </p:cNvSpPr>
            <p:nvPr/>
          </p:nvSpPr>
          <p:spPr bwMode="auto">
            <a:xfrm>
              <a:off x="2720" y="1392"/>
              <a:ext cx="12" cy="4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Text Box 8"/>
            <p:cNvSpPr txBox="1">
              <a:spLocks noChangeArrowheads="1"/>
            </p:cNvSpPr>
            <p:nvPr/>
          </p:nvSpPr>
          <p:spPr bwMode="auto">
            <a:xfrm>
              <a:off x="1232" y="2240"/>
              <a:ext cx="1094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192" y="2248"/>
              <a:ext cx="1154" cy="256"/>
            </a:xfrm>
            <a:prstGeom prst="rect">
              <a:avLst/>
            </a:prstGeom>
            <a:solidFill>
              <a:srgbClr val="F9AD6F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9AD6F"/>
              </a:extrusionClr>
            </a:sp3d>
          </p:spPr>
          <p:txBody>
            <a:bodyPr>
              <a:spAutoFit/>
              <a:flatTx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tx1"/>
                  </a:solidFill>
                </a:rPr>
                <a:t>Subroutine</a:t>
              </a:r>
            </a:p>
          </p:txBody>
        </p:sp>
        <p:sp>
          <p:nvSpPr>
            <p:cNvPr id="38921" name="Line 10"/>
            <p:cNvSpPr>
              <a:spLocks noChangeShapeType="1"/>
            </p:cNvSpPr>
            <p:nvPr/>
          </p:nvSpPr>
          <p:spPr bwMode="auto">
            <a:xfrm>
              <a:off x="1792" y="1824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Line 11"/>
            <p:cNvSpPr>
              <a:spLocks noChangeShapeType="1"/>
            </p:cNvSpPr>
            <p:nvPr/>
          </p:nvSpPr>
          <p:spPr bwMode="auto">
            <a:xfrm>
              <a:off x="3752" y="1816"/>
              <a:ext cx="0" cy="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3" name="Line 14"/>
            <p:cNvSpPr>
              <a:spLocks noChangeShapeType="1"/>
            </p:cNvSpPr>
            <p:nvPr/>
          </p:nvSpPr>
          <p:spPr bwMode="auto">
            <a:xfrm>
              <a:off x="1808" y="2504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>
              <a:off x="3768" y="2512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Text Box 16"/>
            <p:cNvSpPr txBox="1">
              <a:spLocks noChangeArrowheads="1"/>
            </p:cNvSpPr>
            <p:nvPr/>
          </p:nvSpPr>
          <p:spPr bwMode="auto">
            <a:xfrm>
              <a:off x="1192" y="2904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3C3C41"/>
                  </a:solidFill>
                  <a:latin typeface="Arial" charset="0"/>
                </a:rPr>
                <a:t>Execute in database prompt</a:t>
              </a:r>
            </a:p>
          </p:txBody>
        </p:sp>
        <p:sp>
          <p:nvSpPr>
            <p:cNvPr id="38926" name="Text Box 17"/>
            <p:cNvSpPr txBox="1">
              <a:spLocks noChangeArrowheads="1"/>
            </p:cNvSpPr>
            <p:nvPr/>
          </p:nvSpPr>
          <p:spPr bwMode="auto">
            <a:xfrm>
              <a:off x="3144" y="2904"/>
              <a:ext cx="2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3C3C41"/>
                  </a:solidFill>
                  <a:latin typeface="Arial" charset="0"/>
                </a:rPr>
                <a:t>Execute within </a:t>
              </a:r>
              <a:r>
                <a:rPr lang="en-US" sz="1600" dirty="0" smtClean="0">
                  <a:solidFill>
                    <a:srgbClr val="3C3C41"/>
                  </a:solidFill>
                </a:rPr>
                <a:t>T24</a:t>
              </a:r>
              <a:endParaRPr lang="en-US" sz="1600" dirty="0">
                <a:solidFill>
                  <a:srgbClr val="3C3C4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</a:t>
            </a:r>
          </a:p>
        </p:txBody>
      </p:sp>
      <p:graphicFrame>
        <p:nvGraphicFramePr>
          <p:cNvPr id="228415" name="Group 63"/>
          <p:cNvGraphicFramePr>
            <a:graphicFrameLocks noGrp="1"/>
          </p:cNvGraphicFramePr>
          <p:nvPr>
            <p:ph idx="1"/>
          </p:nvPr>
        </p:nvGraphicFramePr>
        <p:xfrm>
          <a:off x="1063625" y="1606550"/>
          <a:ext cx="7005638" cy="3368676"/>
        </p:xfrm>
        <a:graphic>
          <a:graphicData uri="http://schemas.openxmlformats.org/drawingml/2006/table">
            <a:tbl>
              <a:tblPr/>
              <a:tblGrid>
                <a:gridCol w="3376613"/>
                <a:gridCol w="3629025"/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PROGRAM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SUBROUTINE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Executed in jShell prompt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Executed in T24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Can be invoked by itself in jBase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Can be invoked only through program in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jBase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C3C41"/>
                        </a:solidFill>
                        <a:effectLst/>
                        <a:latin typeface="Arial" charset="0"/>
                        <a:cs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Executables stored in .bin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Executables stored in .lib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PGM entry not required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PGM entry 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Programming flow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Program/Subroutine</a:t>
            </a:r>
          </a:p>
          <a:p>
            <a:pPr eaLnBrk="1" hangingPunct="1"/>
            <a:r>
              <a:rPr lang="en-US" smtClean="0"/>
              <a:t>Compile and catalog the Program/Subroutine</a:t>
            </a:r>
          </a:p>
          <a:p>
            <a:pPr eaLnBrk="1" hangingPunct="1"/>
            <a:r>
              <a:rPr lang="en-US" smtClean="0"/>
              <a:t>Execute the Program/Subroutine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Program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*Comments 		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PROGRAM &lt;Program name&gt; 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1 		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2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3 			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END 				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Subroutine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smtClean="0"/>
              <a:t>*Comments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SUBROUTINE &lt;Subroutine name&gt;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2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Statement 3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RETURN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END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Compilation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Process of converting source code into object code</a:t>
            </a:r>
          </a:p>
          <a:p>
            <a:pPr eaLnBrk="1" hangingPunct="1"/>
            <a:r>
              <a:rPr lang="en-US" smtClean="0"/>
              <a:t>Use BASIC from jShell prompt</a:t>
            </a:r>
          </a:p>
          <a:p>
            <a:pPr lvl="1" eaLnBrk="1" hangingPunct="1"/>
            <a:r>
              <a:rPr lang="en-US" smtClean="0"/>
              <a:t>Example: BASIC XXX.BP TEST.PRG</a:t>
            </a:r>
          </a:p>
          <a:p>
            <a:pPr eaLnBrk="1" hangingPunct="1"/>
            <a:r>
              <a:rPr lang="en-US" smtClean="0"/>
              <a:t>On compilation, file prefixed with $ will be created and stored in same directory</a:t>
            </a:r>
          </a:p>
          <a:p>
            <a:pPr lvl="1" eaLnBrk="1" hangingPunct="1"/>
            <a:r>
              <a:rPr lang="en-US" smtClean="0"/>
              <a:t>Example: $TEST.PRG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At the end of this session, participants will</a:t>
            </a:r>
          </a:p>
          <a:p>
            <a:pPr lvl="1" eaLnBrk="1" hangingPunct="1"/>
            <a:r>
              <a:rPr lang="en-US" smtClean="0"/>
              <a:t>Know programming features of Infobasic</a:t>
            </a:r>
          </a:p>
          <a:p>
            <a:pPr lvl="1" eaLnBrk="1" hangingPunct="1"/>
            <a:r>
              <a:rPr lang="en-US" smtClean="0"/>
              <a:t>Know the various array types</a:t>
            </a:r>
          </a:p>
          <a:p>
            <a:pPr lvl="1" eaLnBrk="1" hangingPunct="1"/>
            <a:r>
              <a:rPr lang="en-US" smtClean="0"/>
              <a:t>Know how to program using various control structures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Cataloging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Process of converting object code into main program executables</a:t>
            </a:r>
          </a:p>
          <a:p>
            <a:pPr eaLnBrk="1" hangingPunct="1"/>
            <a:r>
              <a:rPr lang="en-US" smtClean="0"/>
              <a:t>CATALOG – Command used to catalog from jShell prompt</a:t>
            </a:r>
          </a:p>
          <a:p>
            <a:pPr lvl="1" eaLnBrk="1" hangingPunct="1"/>
            <a:r>
              <a:rPr lang="en-US" smtClean="0"/>
              <a:t>Example: CATALOG XXX.BP TEST.PRG</a:t>
            </a:r>
          </a:p>
          <a:p>
            <a:pPr eaLnBrk="1" hangingPunct="1"/>
            <a:r>
              <a:rPr lang="en-US" smtClean="0"/>
              <a:t>DECATALOG – Command used to remove object files</a:t>
            </a:r>
          </a:p>
          <a:p>
            <a:pPr lvl="1" eaLnBrk="1" hangingPunct="1"/>
            <a:r>
              <a:rPr lang="en-US" smtClean="0"/>
              <a:t>Example: DECATALOG XXX.BP TEST.PRG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Compilation Error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When error appears at compilation stage</a:t>
            </a:r>
          </a:p>
          <a:p>
            <a:pPr lvl="1" eaLnBrk="1" hangingPunct="1"/>
            <a:r>
              <a:rPr lang="en-US" smtClean="0"/>
              <a:t>Solve error in the Program/Subroutine &amp; Compile again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				OR</a:t>
            </a:r>
          </a:p>
          <a:p>
            <a:pPr lvl="1" eaLnBrk="1" hangingPunct="1"/>
            <a:r>
              <a:rPr lang="en-US" smtClean="0"/>
              <a:t>Use DEBUG in Program/Subroutine, after solving syntax error</a:t>
            </a:r>
          </a:p>
          <a:p>
            <a:pPr lvl="1" eaLnBrk="1" hangingPunct="1"/>
            <a:r>
              <a:rPr lang="en-US" smtClean="0"/>
              <a:t>Compile again using ‘EB.COMPILE Filename Program/Subroutine name –D’</a:t>
            </a:r>
          </a:p>
          <a:p>
            <a:pPr lvl="1" eaLnBrk="1" hangingPunct="1"/>
            <a:endParaRPr 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NOTE: DEBUG enables us to view value of variables (/variable), while running the Program/Subroutine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Error appears, when program/subroutine is not compiled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8300" y="2622550"/>
            <a:ext cx="3013075" cy="9366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8828" y="114300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Bug in program causes error during compilation</a:t>
            </a:r>
          </a:p>
          <a:p>
            <a:pPr eaLnBrk="1" hangingPunct="1"/>
            <a:r>
              <a:rPr lang="en-US" dirty="0" smtClean="0"/>
              <a:t>Solve the error &amp; compile again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1163" y="2070100"/>
            <a:ext cx="6069012" cy="37719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Compiling And Cataloguing Routines</a:t>
            </a:r>
          </a:p>
        </p:txBody>
      </p:sp>
      <p:sp>
        <p:nvSpPr>
          <p:cNvPr id="50179" name="Flowchart: Process 3"/>
          <p:cNvSpPr>
            <a:spLocks noChangeArrowheads="1"/>
          </p:cNvSpPr>
          <p:nvPr/>
        </p:nvSpPr>
        <p:spPr bwMode="auto">
          <a:xfrm>
            <a:off x="2933700" y="1247775"/>
            <a:ext cx="3346450" cy="355600"/>
          </a:xfrm>
          <a:prstGeom prst="flowChartProcess">
            <a:avLst/>
          </a:prstGeom>
          <a:solidFill>
            <a:srgbClr val="8BE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chemeClr val="tx1"/>
                </a:solidFill>
              </a:rPr>
              <a:t>EB.COMPILE TRG.BP TRG.RTN1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0338" y="2249488"/>
            <a:ext cx="1152525" cy="307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ea typeface="+mn-ea"/>
              </a:rPr>
              <a:t>COMPILE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5600" y="2241550"/>
            <a:ext cx="1200150" cy="307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  <a:ea typeface="+mn-ea"/>
              </a:rPr>
              <a:t>CATALOG</a:t>
            </a:r>
          </a:p>
        </p:txBody>
      </p:sp>
      <p:sp>
        <p:nvSpPr>
          <p:cNvPr id="50182" name="Diamond 7"/>
          <p:cNvSpPr>
            <a:spLocks noChangeArrowheads="1"/>
          </p:cNvSpPr>
          <p:nvPr/>
        </p:nvSpPr>
        <p:spPr bwMode="auto">
          <a:xfrm>
            <a:off x="2179638" y="2971800"/>
            <a:ext cx="2181225" cy="938213"/>
          </a:xfrm>
          <a:prstGeom prst="diamond">
            <a:avLst/>
          </a:prstGeom>
          <a:solidFill>
            <a:srgbClr val="8BE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chemeClr val="tx1"/>
                </a:solidFill>
              </a:rPr>
              <a:t>Check for errors </a:t>
            </a:r>
          </a:p>
          <a:p>
            <a:pPr eaLnBrk="0" hangingPunct="0"/>
            <a:endParaRPr lang="en-US" sz="1400" b="1"/>
          </a:p>
        </p:txBody>
      </p:sp>
      <p:cxnSp>
        <p:nvCxnSpPr>
          <p:cNvPr id="50183" name="Straight Arrow Connector 15"/>
          <p:cNvCxnSpPr>
            <a:cxnSpLocks noChangeShapeType="1"/>
          </p:cNvCxnSpPr>
          <p:nvPr/>
        </p:nvCxnSpPr>
        <p:spPr bwMode="auto">
          <a:xfrm rot="10800000">
            <a:off x="1425575" y="3438525"/>
            <a:ext cx="768350" cy="47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84" name="TextBox 16"/>
          <p:cNvSpPr txBox="1">
            <a:spLocks noChangeArrowheads="1"/>
          </p:cNvSpPr>
          <p:nvPr/>
        </p:nvSpPr>
        <p:spPr bwMode="auto">
          <a:xfrm>
            <a:off x="451946" y="3359298"/>
            <a:ext cx="891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3463" y="4341813"/>
            <a:ext cx="1960562" cy="511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ea typeface="+mn-ea"/>
              </a:rPr>
              <a:t>Produce object code $TRG.RTN1</a:t>
            </a:r>
          </a:p>
        </p:txBody>
      </p:sp>
      <p:sp>
        <p:nvSpPr>
          <p:cNvPr id="50186" name="TextBox 26"/>
          <p:cNvSpPr txBox="1">
            <a:spLocks noChangeArrowheads="1"/>
          </p:cNvSpPr>
          <p:nvPr/>
        </p:nvSpPr>
        <p:spPr bwMode="auto">
          <a:xfrm>
            <a:off x="1535113" y="3181350"/>
            <a:ext cx="836612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If Yes</a:t>
            </a:r>
          </a:p>
        </p:txBody>
      </p:sp>
      <p:sp>
        <p:nvSpPr>
          <p:cNvPr id="50187" name="TextBox 27"/>
          <p:cNvSpPr txBox="1">
            <a:spLocks noChangeArrowheads="1"/>
          </p:cNvSpPr>
          <p:nvPr/>
        </p:nvSpPr>
        <p:spPr bwMode="auto">
          <a:xfrm>
            <a:off x="3259138" y="3940175"/>
            <a:ext cx="91757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If No</a:t>
            </a:r>
          </a:p>
        </p:txBody>
      </p:sp>
      <p:cxnSp>
        <p:nvCxnSpPr>
          <p:cNvPr id="50188" name="Straight Arrow Connector 29"/>
          <p:cNvCxnSpPr>
            <a:cxnSpLocks noChangeShapeType="1"/>
          </p:cNvCxnSpPr>
          <p:nvPr/>
        </p:nvCxnSpPr>
        <p:spPr bwMode="auto">
          <a:xfrm rot="5400000">
            <a:off x="5807869" y="2748756"/>
            <a:ext cx="4191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89" name="Straight Arrow Connector 30"/>
          <p:cNvCxnSpPr>
            <a:cxnSpLocks noChangeShapeType="1"/>
          </p:cNvCxnSpPr>
          <p:nvPr/>
        </p:nvCxnSpPr>
        <p:spPr bwMode="auto">
          <a:xfrm rot="5400000">
            <a:off x="3059907" y="2756694"/>
            <a:ext cx="4191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0" name="Diamond 31"/>
          <p:cNvSpPr>
            <a:spLocks noChangeArrowheads="1"/>
          </p:cNvSpPr>
          <p:nvPr/>
        </p:nvSpPr>
        <p:spPr bwMode="auto">
          <a:xfrm>
            <a:off x="4675188" y="2963863"/>
            <a:ext cx="2668587" cy="969962"/>
          </a:xfrm>
          <a:prstGeom prst="diamond">
            <a:avLst/>
          </a:prstGeom>
          <a:solidFill>
            <a:srgbClr val="8BE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solidFill>
                  <a:schemeClr val="tx1"/>
                </a:solidFill>
              </a:rPr>
              <a:t>Check JBCDEV_LIB = $HOME/lib</a:t>
            </a:r>
          </a:p>
          <a:p>
            <a:pPr eaLnBrk="0" hangingPunct="0"/>
            <a:endParaRPr lang="en-US" sz="1400" b="1"/>
          </a:p>
        </p:txBody>
      </p:sp>
      <p:cxnSp>
        <p:nvCxnSpPr>
          <p:cNvPr id="50191" name="Straight Arrow Connector 33"/>
          <p:cNvCxnSpPr>
            <a:cxnSpLocks noChangeShapeType="1"/>
          </p:cNvCxnSpPr>
          <p:nvPr/>
        </p:nvCxnSpPr>
        <p:spPr bwMode="auto">
          <a:xfrm rot="16200000" flipH="1">
            <a:off x="5805488" y="4140200"/>
            <a:ext cx="4191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192" name="TextBox 34"/>
          <p:cNvSpPr txBox="1">
            <a:spLocks noChangeArrowheads="1"/>
          </p:cNvSpPr>
          <p:nvPr/>
        </p:nvSpPr>
        <p:spPr bwMode="auto">
          <a:xfrm>
            <a:off x="6018213" y="3984625"/>
            <a:ext cx="6731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If Yes</a:t>
            </a:r>
          </a:p>
        </p:txBody>
      </p:sp>
      <p:sp>
        <p:nvSpPr>
          <p:cNvPr id="50193" name="Diamond 35"/>
          <p:cNvSpPr>
            <a:spLocks noChangeArrowheads="1"/>
          </p:cNvSpPr>
          <p:nvPr/>
        </p:nvSpPr>
        <p:spPr bwMode="auto">
          <a:xfrm>
            <a:off x="4852988" y="4352925"/>
            <a:ext cx="2332037" cy="1431925"/>
          </a:xfrm>
          <a:prstGeom prst="diamond">
            <a:avLst/>
          </a:prstGeom>
          <a:solidFill>
            <a:srgbClr val="8BE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chemeClr val="tx1"/>
                </a:solidFill>
              </a:rPr>
              <a:t>Check whether place is there</a:t>
            </a:r>
          </a:p>
        </p:txBody>
      </p:sp>
      <p:cxnSp>
        <p:nvCxnSpPr>
          <p:cNvPr id="50194" name="Straight Arrow Connector 39"/>
          <p:cNvCxnSpPr>
            <a:cxnSpLocks noChangeShapeType="1"/>
          </p:cNvCxnSpPr>
          <p:nvPr/>
        </p:nvCxnSpPr>
        <p:spPr bwMode="auto">
          <a:xfrm rot="5400000">
            <a:off x="5884069" y="2072481"/>
            <a:ext cx="3048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5" name="Straight Connector 43"/>
          <p:cNvCxnSpPr>
            <a:cxnSpLocks noChangeShapeType="1"/>
            <a:stCxn id="50179" idx="2"/>
          </p:cNvCxnSpPr>
          <p:nvPr/>
        </p:nvCxnSpPr>
        <p:spPr bwMode="auto">
          <a:xfrm rot="5400000">
            <a:off x="4441825" y="1768475"/>
            <a:ext cx="330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196" name="Straight Connector 49"/>
          <p:cNvCxnSpPr>
            <a:cxnSpLocks noChangeShapeType="1"/>
          </p:cNvCxnSpPr>
          <p:nvPr/>
        </p:nvCxnSpPr>
        <p:spPr bwMode="auto">
          <a:xfrm>
            <a:off x="3276600" y="1933575"/>
            <a:ext cx="2771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Box 50"/>
          <p:cNvSpPr txBox="1"/>
          <p:nvPr/>
        </p:nvSpPr>
        <p:spPr>
          <a:xfrm>
            <a:off x="3140075" y="5875338"/>
            <a:ext cx="1809750" cy="5111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ea typeface="+mn-ea"/>
              </a:rPr>
              <a:t>TRG.BP</a:t>
            </a:r>
          </a:p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  <a:ea typeface="+mn-ea"/>
              </a:rPr>
              <a:t>$TRG.RTN1</a:t>
            </a:r>
          </a:p>
        </p:txBody>
      </p:sp>
      <p:cxnSp>
        <p:nvCxnSpPr>
          <p:cNvPr id="50198" name="Straight Arrow Connector 53"/>
          <p:cNvCxnSpPr>
            <a:cxnSpLocks noChangeShapeType="1"/>
          </p:cNvCxnSpPr>
          <p:nvPr/>
        </p:nvCxnSpPr>
        <p:spPr bwMode="auto">
          <a:xfrm rot="5400000">
            <a:off x="3121818" y="2082007"/>
            <a:ext cx="303213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199" name="Straight Arrow Connector 56"/>
          <p:cNvCxnSpPr>
            <a:cxnSpLocks noChangeShapeType="1"/>
          </p:cNvCxnSpPr>
          <p:nvPr/>
        </p:nvCxnSpPr>
        <p:spPr bwMode="auto">
          <a:xfrm rot="16200000" flipH="1">
            <a:off x="3057525" y="4110038"/>
            <a:ext cx="419100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0200" name="Straight Connector 59"/>
          <p:cNvCxnSpPr>
            <a:cxnSpLocks noChangeShapeType="1"/>
            <a:stCxn id="50193" idx="2"/>
          </p:cNvCxnSpPr>
          <p:nvPr/>
        </p:nvCxnSpPr>
        <p:spPr bwMode="auto">
          <a:xfrm rot="5400000">
            <a:off x="5843588" y="5959475"/>
            <a:ext cx="3492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201" name="Straight Arrow Connector 65"/>
          <p:cNvCxnSpPr>
            <a:cxnSpLocks noChangeShapeType="1"/>
          </p:cNvCxnSpPr>
          <p:nvPr/>
        </p:nvCxnSpPr>
        <p:spPr bwMode="auto">
          <a:xfrm rot="10800000">
            <a:off x="4935538" y="6132513"/>
            <a:ext cx="108426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2" name="TextBox 68"/>
          <p:cNvSpPr txBox="1">
            <a:spLocks noChangeArrowheads="1"/>
          </p:cNvSpPr>
          <p:nvPr/>
        </p:nvSpPr>
        <p:spPr bwMode="auto">
          <a:xfrm>
            <a:off x="5981700" y="5849938"/>
            <a:ext cx="6731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If Yes</a:t>
            </a:r>
          </a:p>
        </p:txBody>
      </p:sp>
      <p:cxnSp>
        <p:nvCxnSpPr>
          <p:cNvPr id="50203" name="Straight Arrow Connector 70"/>
          <p:cNvCxnSpPr>
            <a:cxnSpLocks noChangeShapeType="1"/>
            <a:stCxn id="50193" idx="3"/>
          </p:cNvCxnSpPr>
          <p:nvPr/>
        </p:nvCxnSpPr>
        <p:spPr bwMode="auto">
          <a:xfrm>
            <a:off x="7185025" y="5068888"/>
            <a:ext cx="528638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0204" name="TextBox 72"/>
          <p:cNvSpPr txBox="1">
            <a:spLocks noChangeArrowheads="1"/>
          </p:cNvSpPr>
          <p:nvPr/>
        </p:nvSpPr>
        <p:spPr bwMode="auto">
          <a:xfrm>
            <a:off x="7729537" y="4778524"/>
            <a:ext cx="10045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50205" name="TextBox 73"/>
          <p:cNvSpPr txBox="1">
            <a:spLocks noChangeArrowheads="1"/>
          </p:cNvSpPr>
          <p:nvPr/>
        </p:nvSpPr>
        <p:spPr bwMode="auto">
          <a:xfrm>
            <a:off x="7126288" y="4773613"/>
            <a:ext cx="919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If No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Program</a:t>
            </a:r>
          </a:p>
          <a:p>
            <a:pPr lvl="1" eaLnBrk="1" hangingPunct="1"/>
            <a:r>
              <a:rPr lang="en-US" smtClean="0"/>
              <a:t>Execute in database (jshell) prompt</a:t>
            </a:r>
          </a:p>
          <a:p>
            <a:pPr lvl="1" eaLnBrk="1" hangingPunct="1"/>
            <a:r>
              <a:rPr lang="en-US" smtClean="0"/>
              <a:t>Enter Program name in database prompt &amp; press Enter key</a:t>
            </a:r>
          </a:p>
          <a:p>
            <a:pPr eaLnBrk="1" hangingPunct="1"/>
            <a:r>
              <a:rPr lang="en-US" smtClean="0"/>
              <a:t>Subroutine</a:t>
            </a:r>
          </a:p>
          <a:p>
            <a:pPr lvl="1" eaLnBrk="1" hangingPunct="1"/>
            <a:r>
              <a:rPr lang="en-US" smtClean="0"/>
              <a:t>Execute in Globus prompt</a:t>
            </a:r>
          </a:p>
          <a:p>
            <a:pPr lvl="1" eaLnBrk="1" hangingPunct="1"/>
            <a:r>
              <a:rPr lang="en-US" smtClean="0"/>
              <a:t>Log into T24 classical mode</a:t>
            </a:r>
          </a:p>
          <a:p>
            <a:pPr lvl="1" eaLnBrk="1" hangingPunct="1"/>
            <a:r>
              <a:rPr lang="en-US" smtClean="0"/>
              <a:t>Enter Subroutine name in Globus prompt &amp; press Enter key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smtClean="0"/>
              <a:t>NOTE: For Subroutine execution in Globus prompt, make a PGM entry of the program with type as 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Programs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30513" y="1654175"/>
            <a:ext cx="3287712" cy="4529138"/>
            <a:chOff x="2830287" y="1654623"/>
            <a:chExt cx="3287486" cy="4528462"/>
          </a:xfrm>
        </p:grpSpPr>
        <p:sp>
          <p:nvSpPr>
            <p:cNvPr id="5" name="Flowchart: Alternate Process 4"/>
            <p:cNvSpPr/>
            <p:nvPr/>
          </p:nvSpPr>
          <p:spPr bwMode="auto">
            <a:xfrm>
              <a:off x="2909657" y="1654623"/>
              <a:ext cx="3174782" cy="485702"/>
            </a:xfrm>
            <a:prstGeom prst="flowChartAlternateProcess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200" dirty="0">
                  <a:solidFill>
                    <a:schemeClr val="tx1"/>
                  </a:solidFill>
                  <a:ea typeface="+mn-ea"/>
                </a:rPr>
                <a:t>Go to database prompt</a:t>
              </a:r>
            </a:p>
          </p:txBody>
        </p:sp>
        <p:cxnSp>
          <p:nvCxnSpPr>
            <p:cNvPr id="52229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4190953" y="2438235"/>
              <a:ext cx="595590" cy="18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Flowchart: Alternate Process 13"/>
            <p:cNvSpPr/>
            <p:nvPr/>
          </p:nvSpPr>
          <p:spPr bwMode="auto">
            <a:xfrm>
              <a:off x="2830287" y="3875205"/>
              <a:ext cx="3279550" cy="1088862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200" dirty="0">
                  <a:solidFill>
                    <a:schemeClr val="tx1"/>
                  </a:solidFill>
                  <a:ea typeface="+mn-ea"/>
                </a:rPr>
                <a:t>PATH =.;$HOME/</a:t>
              </a:r>
              <a:r>
                <a:rPr lang="en-US" sz="2200" dirty="0" err="1">
                  <a:solidFill>
                    <a:schemeClr val="tx1"/>
                  </a:solidFill>
                  <a:ea typeface="+mn-ea"/>
                </a:rPr>
                <a:t>globusbin</a:t>
              </a:r>
              <a:r>
                <a:rPr lang="en-US" sz="2200" dirty="0">
                  <a:solidFill>
                    <a:schemeClr val="tx1"/>
                  </a:solidFill>
                  <a:ea typeface="+mn-ea"/>
                </a:rPr>
                <a:t>;$HOME/bin;$PATH</a:t>
              </a:r>
            </a:p>
          </p:txBody>
        </p:sp>
        <p:cxnSp>
          <p:nvCxnSpPr>
            <p:cNvPr id="52231" name="Straight Arrow Connector 14"/>
            <p:cNvCxnSpPr>
              <a:cxnSpLocks noChangeShapeType="1"/>
            </p:cNvCxnSpPr>
            <p:nvPr/>
          </p:nvCxnSpPr>
          <p:spPr bwMode="auto">
            <a:xfrm rot="5400000">
              <a:off x="4170324" y="3568761"/>
              <a:ext cx="595590" cy="18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223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4178725" y="5273968"/>
              <a:ext cx="595590" cy="183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Flowchart: Alternate Process 16"/>
            <p:cNvSpPr/>
            <p:nvPr/>
          </p:nvSpPr>
          <p:spPr bwMode="auto">
            <a:xfrm>
              <a:off x="2858860" y="5587861"/>
              <a:ext cx="3236689" cy="595224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200" dirty="0">
                  <a:solidFill>
                    <a:schemeClr val="tx1"/>
                  </a:solidFill>
                  <a:ea typeface="+mn-ea"/>
                </a:rPr>
                <a:t>Execute the program</a:t>
              </a:r>
            </a:p>
          </p:txBody>
        </p:sp>
        <p:sp>
          <p:nvSpPr>
            <p:cNvPr id="22" name="Flowchart: Alternate Process 21"/>
            <p:cNvSpPr/>
            <p:nvPr/>
          </p:nvSpPr>
          <p:spPr bwMode="auto">
            <a:xfrm>
              <a:off x="2881084" y="2764120"/>
              <a:ext cx="3236689" cy="595223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200" dirty="0">
                  <a:solidFill>
                    <a:schemeClr val="tx1"/>
                  </a:solidFill>
                  <a:ea typeface="+mn-ea"/>
                </a:rPr>
                <a:t>jsh..&gt; TRG.PRG1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Executing Routines</a:t>
            </a:r>
          </a:p>
        </p:txBody>
      </p:sp>
      <p:sp>
        <p:nvSpPr>
          <p:cNvPr id="4" name="Flowchart: Alternate Process 3"/>
          <p:cNvSpPr/>
          <p:nvPr/>
        </p:nvSpPr>
        <p:spPr bwMode="auto">
          <a:xfrm>
            <a:off x="4876800" y="1495425"/>
            <a:ext cx="2365375" cy="463550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Login into T24</a:t>
            </a:r>
          </a:p>
        </p:txBody>
      </p:sp>
      <p:cxnSp>
        <p:nvCxnSpPr>
          <p:cNvPr id="53252" name="Straight Arrow Connector 5"/>
          <p:cNvCxnSpPr>
            <a:cxnSpLocks noChangeShapeType="1"/>
            <a:stCxn id="4" idx="2"/>
          </p:cNvCxnSpPr>
          <p:nvPr/>
        </p:nvCxnSpPr>
        <p:spPr bwMode="auto">
          <a:xfrm rot="16200000" flipH="1">
            <a:off x="5830888" y="2187575"/>
            <a:ext cx="465138" cy="7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" name="Flowchart: Alternate Process 6"/>
          <p:cNvSpPr/>
          <p:nvPr/>
        </p:nvSpPr>
        <p:spPr bwMode="auto">
          <a:xfrm>
            <a:off x="4935538" y="2424113"/>
            <a:ext cx="2336800" cy="73977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Make an entry in the PGM.FILE</a:t>
            </a:r>
          </a:p>
        </p:txBody>
      </p:sp>
      <p:cxnSp>
        <p:nvCxnSpPr>
          <p:cNvPr id="53254" name="Straight Arrow Connector 7"/>
          <p:cNvCxnSpPr>
            <a:cxnSpLocks noChangeShapeType="1"/>
          </p:cNvCxnSpPr>
          <p:nvPr/>
        </p:nvCxnSpPr>
        <p:spPr bwMode="auto">
          <a:xfrm rot="16200000" flipH="1">
            <a:off x="5895975" y="3370263"/>
            <a:ext cx="465137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Flowchart: Alternate Process 8"/>
          <p:cNvSpPr/>
          <p:nvPr/>
        </p:nvSpPr>
        <p:spPr bwMode="auto">
          <a:xfrm>
            <a:off x="4941888" y="3606800"/>
            <a:ext cx="2336800" cy="9366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At the command line </a:t>
            </a:r>
            <a:endParaRPr lang="en-US" sz="1800" dirty="0" smtClean="0">
              <a:solidFill>
                <a:schemeClr val="tx1"/>
              </a:solidFill>
              <a:ea typeface="+mn-ea"/>
            </a:endParaRPr>
          </a:p>
          <a:p>
            <a:pPr algn="ctr" eaLnBrk="0" hangingPunct="0">
              <a:defRPr/>
            </a:pPr>
            <a:r>
              <a:rPr lang="en-US" sz="1800" dirty="0" smtClean="0">
                <a:solidFill>
                  <a:schemeClr val="tx1"/>
                </a:solidFill>
                <a:ea typeface="+mn-ea"/>
              </a:rPr>
              <a:t>TRG.RTN1</a:t>
            </a:r>
            <a:endParaRPr lang="en-US" sz="18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10" name="Flowchart: Internal Storage 9"/>
          <p:cNvSpPr/>
          <p:nvPr/>
        </p:nvSpPr>
        <p:spPr bwMode="auto">
          <a:xfrm>
            <a:off x="1187669" y="4092575"/>
            <a:ext cx="3142869" cy="1168125"/>
          </a:xfrm>
          <a:prstGeom prst="flowChartInternalStorag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JBCOBJECTLIST - $HOME/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globuslib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$HOME/lib</a:t>
            </a:r>
          </a:p>
        </p:txBody>
      </p:sp>
      <p:sp>
        <p:nvSpPr>
          <p:cNvPr id="11" name="Flowchart: Alternate Process 10"/>
          <p:cNvSpPr/>
          <p:nvPr/>
        </p:nvSpPr>
        <p:spPr bwMode="auto">
          <a:xfrm>
            <a:off x="4978400" y="4835305"/>
            <a:ext cx="2351088" cy="64058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Execute the routine</a:t>
            </a:r>
          </a:p>
        </p:txBody>
      </p:sp>
      <p:cxnSp>
        <p:nvCxnSpPr>
          <p:cNvPr id="53258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5903119" y="4539457"/>
            <a:ext cx="465137" cy="6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59" name="Straight Arrow Connector 27"/>
          <p:cNvCxnSpPr>
            <a:cxnSpLocks noChangeShapeType="1"/>
          </p:cNvCxnSpPr>
          <p:nvPr/>
        </p:nvCxnSpPr>
        <p:spPr bwMode="auto">
          <a:xfrm rot="10800000">
            <a:off x="4362068" y="4529138"/>
            <a:ext cx="1727200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260" name="Straight Arrow Connector 30"/>
          <p:cNvCxnSpPr>
            <a:cxnSpLocks noChangeShapeType="1"/>
          </p:cNvCxnSpPr>
          <p:nvPr/>
        </p:nvCxnSpPr>
        <p:spPr bwMode="auto">
          <a:xfrm>
            <a:off x="4368800" y="5072445"/>
            <a:ext cx="609600" cy="1882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simple program to display ‘HELLO WORLD’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file as shown, to store the program</a:t>
            </a:r>
          </a:p>
          <a:p>
            <a:pPr eaLnBrk="1" hangingPunct="1"/>
            <a:r>
              <a:rPr lang="en-US" smtClean="0"/>
              <a:t>Use the command: 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		CREATE.FILE filename TYPE=UD</a:t>
            </a: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738" y="3582988"/>
            <a:ext cx="4219575" cy="1238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Why Infobasic?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Programming language used in T24</a:t>
            </a:r>
          </a:p>
          <a:p>
            <a:pPr eaLnBrk="1" hangingPunct="1"/>
            <a:r>
              <a:rPr lang="en-US" smtClean="0"/>
              <a:t>Has simple English like statement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Type jsh &gt; JED &lt;filename&gt; &lt;programname&gt;</a:t>
            </a:r>
          </a:p>
          <a:p>
            <a:pPr eaLnBrk="1" hangingPunct="1"/>
            <a:r>
              <a:rPr lang="en-US" smtClean="0"/>
              <a:t>Enter the code to display ‘HELLO WORLD’</a:t>
            </a:r>
          </a:p>
          <a:p>
            <a:pPr eaLnBrk="1" hangingPunct="1"/>
            <a:r>
              <a:rPr lang="en-US" smtClean="0"/>
              <a:t>Type jsh &gt; EB.COMPILE &lt;filename&gt; &lt;programname&gt;</a:t>
            </a:r>
          </a:p>
        </p:txBody>
      </p:sp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3888" y="3233738"/>
            <a:ext cx="4391025" cy="25860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5632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675" y="3240088"/>
            <a:ext cx="3271838" cy="257968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Output appears as shown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4813" y="2347913"/>
            <a:ext cx="2851150" cy="11493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routine with parameter, to </a:t>
            </a:r>
          </a:p>
          <a:p>
            <a:pPr lvl="1" eaLnBrk="1" hangingPunct="1"/>
            <a:r>
              <a:rPr lang="en-US" smtClean="0"/>
              <a:t>Pass two values and </a:t>
            </a:r>
          </a:p>
          <a:p>
            <a:pPr lvl="1" eaLnBrk="1" hangingPunct="1"/>
            <a:r>
              <a:rPr lang="en-US" smtClean="0"/>
              <a:t>Returns multiplication of two values in variable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Create a program and a subroutine as shown in the screen shots</a:t>
            </a:r>
          </a:p>
        </p:txBody>
      </p:sp>
      <p:pic>
        <p:nvPicPr>
          <p:cNvPr id="59396" name="Picture 10"/>
          <p:cNvPicPr>
            <a:picLocks noChangeAspect="1" noChangeArrowheads="1"/>
          </p:cNvPicPr>
          <p:nvPr/>
        </p:nvPicPr>
        <p:blipFill>
          <a:blip r:embed="rId2" cstate="print"/>
          <a:srcRect t="1447"/>
          <a:stretch>
            <a:fillRect/>
          </a:stretch>
        </p:blipFill>
        <p:spPr bwMode="auto">
          <a:xfrm>
            <a:off x="1252538" y="2670175"/>
            <a:ext cx="3648075" cy="25987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59397" name="Picture 11"/>
          <p:cNvPicPr>
            <a:picLocks noChangeAspect="1" noChangeArrowheads="1"/>
          </p:cNvPicPr>
          <p:nvPr/>
        </p:nvPicPr>
        <p:blipFill>
          <a:blip r:embed="rId3" cstate="print"/>
          <a:srcRect b="1553"/>
          <a:stretch>
            <a:fillRect/>
          </a:stretch>
        </p:blipFill>
        <p:spPr bwMode="auto">
          <a:xfrm>
            <a:off x="4964113" y="2651125"/>
            <a:ext cx="3771900" cy="26177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60419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Compile the subroutine</a:t>
            </a:r>
          </a:p>
        </p:txBody>
      </p:sp>
      <p:pic>
        <p:nvPicPr>
          <p:cNvPr id="6042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2050" y="2143125"/>
            <a:ext cx="7600950" cy="373538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Compile the program</a:t>
            </a:r>
          </a:p>
        </p:txBody>
      </p:sp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9663" y="2219325"/>
            <a:ext cx="7700962" cy="336867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While running/executing the program the routine is called”</a:t>
            </a:r>
          </a:p>
          <a:p>
            <a:pPr eaLnBrk="1" hangingPunct="1"/>
            <a:r>
              <a:rPr lang="en-US" smtClean="0"/>
              <a:t>Resulting, output appears as shown </a:t>
            </a:r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5113" y="3043238"/>
            <a:ext cx="3722687" cy="10350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structures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IF..THEN</a:t>
            </a:r>
          </a:p>
          <a:p>
            <a:pPr eaLnBrk="1" hangingPunct="1"/>
            <a:r>
              <a:rPr lang="en-US" smtClean="0"/>
              <a:t>IF..END ELSE..END</a:t>
            </a:r>
          </a:p>
          <a:p>
            <a:pPr eaLnBrk="1" hangingPunct="1"/>
            <a:r>
              <a:rPr lang="en-US" smtClean="0"/>
              <a:t>CASE</a:t>
            </a:r>
          </a:p>
          <a:p>
            <a:pPr eaLnBrk="1" hangingPunct="1"/>
            <a:r>
              <a:rPr lang="en-US" smtClean="0"/>
              <a:t>FOR</a:t>
            </a:r>
          </a:p>
          <a:p>
            <a:pPr eaLnBrk="1" hangingPunct="1"/>
            <a:r>
              <a:rPr lang="en-US" smtClean="0"/>
              <a:t>LOOP WHILE</a:t>
            </a:r>
          </a:p>
          <a:p>
            <a:pPr eaLnBrk="1" hangingPunct="1"/>
            <a:r>
              <a:rPr lang="en-US" smtClean="0"/>
              <a:t>LOOP REPEAT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IF..ELSE Structure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IF &lt;condition&gt; THEN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&lt;statements&gt;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END ELSE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		&lt;statements&gt;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	END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“No. is greater than 7” else to print “No. is smaller than 7”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do we declare variables generally?</a:t>
            </a:r>
          </a:p>
          <a:p>
            <a:pPr lvl="1" eaLnBrk="1" hangingPunct="1"/>
            <a:r>
              <a:rPr lang="en-US" dirty="0" err="1" smtClean="0"/>
              <a:t>int</a:t>
            </a:r>
            <a:r>
              <a:rPr lang="en-US" dirty="0" smtClean="0"/>
              <a:t> score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Example : 45</a:t>
            </a:r>
          </a:p>
          <a:p>
            <a:pPr lvl="1" eaLnBrk="1" hangingPunct="1"/>
            <a:r>
              <a:rPr lang="en-US" dirty="0" smtClean="0"/>
              <a:t>Char name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Example : A</a:t>
            </a:r>
          </a:p>
          <a:p>
            <a:pPr lvl="1" eaLnBrk="1" hangingPunct="1"/>
            <a:r>
              <a:rPr lang="en-US" dirty="0" err="1" smtClean="0"/>
              <a:t>boolean</a:t>
            </a:r>
            <a:r>
              <a:rPr lang="en-US" dirty="0" smtClean="0"/>
              <a:t> result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TRUE or FALSE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308" y="112776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as shown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r="43880" b="17286"/>
          <a:stretch>
            <a:fillRect/>
          </a:stretch>
        </p:blipFill>
        <p:spPr bwMode="auto">
          <a:xfrm>
            <a:off x="1306904" y="1744134"/>
            <a:ext cx="6587416" cy="4443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IF Structure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IF expression THEN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statements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END ELSE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     IF expression THEN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           statements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     END ELSE 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           statements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                 END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END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display </a:t>
            </a:r>
          </a:p>
          <a:p>
            <a:pPr lvl="1" eaLnBrk="1" hangingPunct="1"/>
            <a:r>
              <a:rPr lang="en-US" smtClean="0"/>
              <a:t>“No. GT 100” – when input number is greater than 100</a:t>
            </a:r>
          </a:p>
          <a:p>
            <a:pPr lvl="1" eaLnBrk="1" hangingPunct="1"/>
            <a:r>
              <a:rPr lang="en-US" smtClean="0"/>
              <a:t>“No. GT 50 and LT 100” - when input number is greater than 50 and less than 100</a:t>
            </a:r>
          </a:p>
          <a:p>
            <a:pPr lvl="1" eaLnBrk="1" hangingPunct="1"/>
            <a:r>
              <a:rPr lang="en-US" smtClean="0"/>
              <a:t>“No. LT 50” – when input number is less than 50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38085" b="13030"/>
          <a:stretch>
            <a:fillRect/>
          </a:stretch>
        </p:blipFill>
        <p:spPr bwMode="auto">
          <a:xfrm>
            <a:off x="1332832" y="1171150"/>
            <a:ext cx="6774848" cy="495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CASE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BEGIN CASE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CASE &lt;variable&gt; = &lt;value&gt;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		&lt;statements&gt;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CASE &lt;variable&gt; = &lt;value&gt;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		&lt;statements&gt;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CASE &lt;variable&gt; = &lt;value&gt;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		&lt;statements&gt;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CASE 1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		&lt;statements&gt;</a:t>
            </a:r>
          </a:p>
          <a:p>
            <a:pPr lvl="3" eaLnBrk="1" hangingPunct="1">
              <a:buFont typeface="Trebuchet MS" pitchFamily="34" charset="0"/>
              <a:buNone/>
            </a:pPr>
            <a:r>
              <a:rPr lang="en-US" sz="2000" smtClean="0"/>
              <a:t>END CASE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Flow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Expressions/statements evaluated in sequential order</a:t>
            </a:r>
          </a:p>
          <a:p>
            <a:pPr lvl="1" eaLnBrk="1" hangingPunct="1"/>
            <a:r>
              <a:rPr lang="en-US" smtClean="0"/>
              <a:t>When a true expression is encountered, </a:t>
            </a:r>
          </a:p>
          <a:p>
            <a:pPr lvl="2" eaLnBrk="1" hangingPunct="1"/>
            <a:r>
              <a:rPr lang="en-US" smtClean="0"/>
              <a:t>Corresponding statements are executed and control exits from the CASE structure</a:t>
            </a:r>
          </a:p>
          <a:p>
            <a:pPr lvl="1" eaLnBrk="1" hangingPunct="1"/>
            <a:r>
              <a:rPr lang="en-US" smtClean="0"/>
              <a:t>When no true expression is encountered,</a:t>
            </a:r>
          </a:p>
          <a:p>
            <a:pPr lvl="2" eaLnBrk="1" hangingPunct="1"/>
            <a:r>
              <a:rPr lang="en-US" smtClean="0"/>
              <a:t>Statements under CASE 1  are  executed and control exits from the CASE structure</a:t>
            </a:r>
          </a:p>
          <a:p>
            <a:pPr lvl="2" eaLnBrk="1" hangingPunct="1"/>
            <a:r>
              <a:rPr lang="en-US" smtClean="0"/>
              <a:t>In the absence of CASE 1 expression, then no statements are executed and control exits from the CASE structure</a:t>
            </a:r>
            <a:endParaRPr lang="en-US" sz="2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the name, if the given choice is equal to (or matches) the first two characters of the given name, else print the message “No match”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868" y="118872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as shown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r="44680" b="17394"/>
          <a:stretch>
            <a:fillRect/>
          </a:stretch>
        </p:blipFill>
        <p:spPr bwMode="auto">
          <a:xfrm>
            <a:off x="1679364" y="1745934"/>
            <a:ext cx="5864436" cy="431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FOR-NEXT Structure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FOR &lt;variable&gt; = &lt;initial value&gt; To &lt;maximum value&gt;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&lt;statements&gt;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NEXT &lt;variablename&gt;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text ‘Counter Variable’ in loop of 10 times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How do we store more than 1 character or a number in one variable?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Use arrays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How do we tell the array how many characters or numbers it should store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Char Name[10]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Array ‘name’ can store up to a maximum of 10 characters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Example : </a:t>
            </a:r>
            <a:r>
              <a:rPr lang="en-US" dirty="0" err="1" smtClean="0"/>
              <a:t>Temenos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0         1         2           3	         4         5          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Name[0] = 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Name[1] = 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Name[2] = 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Name[3] = 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Name[4] = 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Name[5] = 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200" dirty="0" smtClean="0"/>
              <a:t>Name[6] = 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Group 64"/>
          <p:cNvGraphicFramePr>
            <a:graphicFrameLocks/>
          </p:cNvGraphicFramePr>
          <p:nvPr/>
        </p:nvGraphicFramePr>
        <p:xfrm>
          <a:off x="1128604" y="3355975"/>
          <a:ext cx="3810000" cy="434975"/>
        </p:xfrm>
        <a:graphic>
          <a:graphicData uri="http://schemas.openxmlformats.org/drawingml/2006/table">
            <a:tbl>
              <a:tblPr/>
              <a:tblGrid>
                <a:gridCol w="544512"/>
                <a:gridCol w="544513"/>
                <a:gridCol w="544512"/>
                <a:gridCol w="542925"/>
                <a:gridCol w="544513"/>
                <a:gridCol w="544512"/>
                <a:gridCol w="544513"/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108" y="111252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to print text in loop as shown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r="37688" b="7117"/>
          <a:stretch>
            <a:fillRect/>
          </a:stretch>
        </p:blipFill>
        <p:spPr bwMode="auto">
          <a:xfrm>
            <a:off x="1839116" y="1787830"/>
            <a:ext cx="5933284" cy="42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Workshop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text ‘Counter Variable’ for a fixed number of times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903" y="131064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as shown: to receive the number of times the text has to be printed &amp; then form loop to print the text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35565" b="12766"/>
          <a:stretch>
            <a:fillRect/>
          </a:stretch>
        </p:blipFill>
        <p:spPr bwMode="auto">
          <a:xfrm>
            <a:off x="1971922" y="2141153"/>
            <a:ext cx="5053718" cy="393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the text “Counter Variable:” followed by only odd numbers, till 10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348" y="1310640"/>
            <a:ext cx="7874000" cy="483108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to print the text along with odd number, up to 10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38884" b="12811"/>
          <a:stretch>
            <a:fillRect/>
          </a:stretch>
        </p:blipFill>
        <p:spPr bwMode="auto">
          <a:xfrm>
            <a:off x="1247140" y="1867592"/>
            <a:ext cx="6372860" cy="378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LOOP-WHILE structure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LOOP &lt;statements&gt;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WHILE/UNTIL &lt;expression&gt;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&lt;statement&gt;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REPEAT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incremental of numbers, using while condition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21920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as shown, to print incremental of numbers less than ‘4’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43880" b="18710"/>
          <a:stretch>
            <a:fillRect/>
          </a:stretch>
        </p:blipFill>
        <p:spPr bwMode="auto">
          <a:xfrm>
            <a:off x="1352624" y="1691684"/>
            <a:ext cx="5932096" cy="44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LOOP-REPEAT structure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Loop &lt;statement&gt;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UNTIL &lt;expression&gt;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&lt;statement&gt;</a:t>
            </a:r>
          </a:p>
          <a:p>
            <a:pPr lvl="1" eaLnBrk="1" hangingPunct="1">
              <a:buFont typeface="Trebuchet MS" pitchFamily="34" charset="0"/>
              <a:buNone/>
            </a:pPr>
            <a:r>
              <a:rPr lang="en-US" smtClean="0"/>
              <a:t>REPEAT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188" y="1592263"/>
            <a:ext cx="7874000" cy="4337050"/>
          </a:xfrm>
        </p:spPr>
        <p:txBody>
          <a:bodyPr/>
          <a:lstStyle/>
          <a:p>
            <a:pPr eaLnBrk="1" hangingPunct="1"/>
            <a:r>
              <a:rPr lang="en-US" smtClean="0"/>
              <a:t>Write a program to print incremental of numbers, using until condition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don’t want your array to have a fixed length</a:t>
            </a:r>
          </a:p>
          <a:p>
            <a:pPr eaLnBrk="1" hangingPunct="1"/>
            <a:r>
              <a:rPr lang="en-US" dirty="0" smtClean="0"/>
              <a:t>You don’t want your array to be bound to a data type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algn="ctr" eaLnBrk="1" hangingPunct="1"/>
            <a:r>
              <a:rPr lang="en-US" dirty="0" smtClean="0"/>
              <a:t>Welcome to Dynamic Arrays In </a:t>
            </a:r>
            <a:r>
              <a:rPr lang="en-US" dirty="0" err="1" smtClean="0"/>
              <a:t>jBC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348" y="1234440"/>
            <a:ext cx="7874000" cy="4337050"/>
          </a:xfrm>
        </p:spPr>
        <p:txBody>
          <a:bodyPr/>
          <a:lstStyle/>
          <a:p>
            <a:pPr eaLnBrk="1" hangingPunct="1"/>
            <a:r>
              <a:rPr lang="en-US" dirty="0" smtClean="0"/>
              <a:t>Write a program to print number until 4 is reached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 r="42481" b="14087"/>
          <a:stretch>
            <a:fillRect/>
          </a:stretch>
        </p:blipFill>
        <p:spPr bwMode="auto">
          <a:xfrm>
            <a:off x="1570140" y="1736476"/>
            <a:ext cx="5287860" cy="432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</a:t>
            </a:r>
          </a:p>
        </p:txBody>
      </p:sp>
      <p:graphicFrame>
        <p:nvGraphicFramePr>
          <p:cNvPr id="656461" name="Group 77"/>
          <p:cNvGraphicFramePr>
            <a:graphicFrameLocks noGrp="1"/>
          </p:cNvGraphicFramePr>
          <p:nvPr/>
        </p:nvGraphicFramePr>
        <p:xfrm>
          <a:off x="885825" y="1728788"/>
          <a:ext cx="7591425" cy="2087880"/>
        </p:xfrm>
        <a:graphic>
          <a:graphicData uri="http://schemas.openxmlformats.org/drawingml/2006/table">
            <a:tbl>
              <a:tblPr/>
              <a:tblGrid>
                <a:gridCol w="3802063"/>
                <a:gridCol w="3789362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LOOP-WHILE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LOOP-UNTIL-REPEAT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4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5000"/>
                        </a:lnSpc>
                        <a:spcBef>
                          <a:spcPts val="688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Char char="}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 Facilitates repeated execution of a set of statements, control exits from structure when condition evaluates to false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217CB6"/>
                        </a:buClr>
                        <a:buSzTx/>
                        <a:buFont typeface="Wingdings 3" pitchFamily="18" charset="2"/>
                        <a:buChar char="}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C3C41"/>
                          </a:solidFill>
                          <a:effectLst/>
                          <a:latin typeface="Arial" charset="0"/>
                          <a:cs typeface="Lucida Sans Unicode" pitchFamily="34" charset="0"/>
                        </a:rPr>
                        <a:t> Facilitates repeated execution of a set of statements, control exits from structure when condition evaluates to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0"/>
            <a:ext cx="9169400" cy="6858000"/>
            <a:chOff x="0" y="0"/>
            <a:chExt cx="5776" cy="4320"/>
          </a:xfrm>
        </p:grpSpPr>
        <p:sp>
          <p:nvSpPr>
            <p:cNvPr id="185349" name="Freeform 10"/>
            <p:cNvSpPr>
              <a:spLocks/>
            </p:cNvSpPr>
            <p:nvPr/>
          </p:nvSpPr>
          <p:spPr bwMode="gray">
            <a:xfrm>
              <a:off x="0" y="0"/>
              <a:ext cx="5776" cy="4023"/>
            </a:xfrm>
            <a:custGeom>
              <a:avLst/>
              <a:gdLst>
                <a:gd name="T0" fmla="*/ 624 w 5776"/>
                <a:gd name="T1" fmla="*/ 2880 h 4041"/>
                <a:gd name="T2" fmla="*/ 715 w 5776"/>
                <a:gd name="T3" fmla="*/ 2806 h 4041"/>
                <a:gd name="T4" fmla="*/ 805 w 5776"/>
                <a:gd name="T5" fmla="*/ 2743 h 4041"/>
                <a:gd name="T6" fmla="*/ 898 w 5776"/>
                <a:gd name="T7" fmla="*/ 2680 h 4041"/>
                <a:gd name="T8" fmla="*/ 993 w 5776"/>
                <a:gd name="T9" fmla="*/ 2620 h 4041"/>
                <a:gd name="T10" fmla="*/ 1089 w 5776"/>
                <a:gd name="T11" fmla="*/ 2567 h 4041"/>
                <a:gd name="T12" fmla="*/ 1285 w 5776"/>
                <a:gd name="T13" fmla="*/ 2474 h 4041"/>
                <a:gd name="T14" fmla="*/ 1485 w 5776"/>
                <a:gd name="T15" fmla="*/ 2389 h 4041"/>
                <a:gd name="T16" fmla="*/ 1693 w 5776"/>
                <a:gd name="T17" fmla="*/ 2318 h 4041"/>
                <a:gd name="T18" fmla="*/ 1904 w 5776"/>
                <a:gd name="T19" fmla="*/ 2255 h 4041"/>
                <a:gd name="T20" fmla="*/ 2118 w 5776"/>
                <a:gd name="T21" fmla="*/ 2194 h 4041"/>
                <a:gd name="T22" fmla="*/ 2229 w 5776"/>
                <a:gd name="T23" fmla="*/ 2166 h 4041"/>
                <a:gd name="T24" fmla="*/ 2475 w 5776"/>
                <a:gd name="T25" fmla="*/ 2110 h 4041"/>
                <a:gd name="T26" fmla="*/ 2720 w 5776"/>
                <a:gd name="T27" fmla="*/ 2060 h 4041"/>
                <a:gd name="T28" fmla="*/ 3205 w 5776"/>
                <a:gd name="T29" fmla="*/ 1965 h 4041"/>
                <a:gd name="T30" fmla="*/ 3198 w 5776"/>
                <a:gd name="T31" fmla="*/ 1965 h 4041"/>
                <a:gd name="T32" fmla="*/ 3929 w 5776"/>
                <a:gd name="T33" fmla="*/ 1818 h 4041"/>
                <a:gd name="T34" fmla="*/ 4229 w 5776"/>
                <a:gd name="T35" fmla="*/ 1747 h 4041"/>
                <a:gd name="T36" fmla="*/ 4409 w 5776"/>
                <a:gd name="T37" fmla="*/ 1698 h 4041"/>
                <a:gd name="T38" fmla="*/ 4573 w 5776"/>
                <a:gd name="T39" fmla="*/ 1650 h 4041"/>
                <a:gd name="T40" fmla="*/ 4725 w 5776"/>
                <a:gd name="T41" fmla="*/ 1595 h 4041"/>
                <a:gd name="T42" fmla="*/ 4867 w 5776"/>
                <a:gd name="T43" fmla="*/ 1532 h 4041"/>
                <a:gd name="T44" fmla="*/ 5000 w 5776"/>
                <a:gd name="T45" fmla="*/ 1461 h 4041"/>
                <a:gd name="T46" fmla="*/ 5125 w 5776"/>
                <a:gd name="T47" fmla="*/ 1385 h 4041"/>
                <a:gd name="T48" fmla="*/ 5245 w 5776"/>
                <a:gd name="T49" fmla="*/ 1293 h 4041"/>
                <a:gd name="T50" fmla="*/ 5362 w 5776"/>
                <a:gd name="T51" fmla="*/ 1193 h 4041"/>
                <a:gd name="T52" fmla="*/ 5475 w 5776"/>
                <a:gd name="T53" fmla="*/ 1074 h 4041"/>
                <a:gd name="T54" fmla="*/ 5587 w 5776"/>
                <a:gd name="T55" fmla="*/ 943 h 4041"/>
                <a:gd name="T56" fmla="*/ 5702 w 5776"/>
                <a:gd name="T57" fmla="*/ 790 h 4041"/>
                <a:gd name="T58" fmla="*/ 5776 w 5776"/>
                <a:gd name="T59" fmla="*/ 0 h 4041"/>
                <a:gd name="T60" fmla="*/ 0 w 5776"/>
                <a:gd name="T61" fmla="*/ 3951 h 4041"/>
                <a:gd name="T62" fmla="*/ 20 w 5776"/>
                <a:gd name="T63" fmla="*/ 3951 h 4041"/>
                <a:gd name="T64" fmla="*/ 55 w 5776"/>
                <a:gd name="T65" fmla="*/ 3788 h 4041"/>
                <a:gd name="T66" fmla="*/ 102 w 5776"/>
                <a:gd name="T67" fmla="*/ 3630 h 4041"/>
                <a:gd name="T68" fmla="*/ 124 w 5776"/>
                <a:gd name="T69" fmla="*/ 3575 h 4041"/>
                <a:gd name="T70" fmla="*/ 169 w 5776"/>
                <a:gd name="T71" fmla="*/ 3469 h 4041"/>
                <a:gd name="T72" fmla="*/ 220 w 5776"/>
                <a:gd name="T73" fmla="*/ 3369 h 4041"/>
                <a:gd name="T74" fmla="*/ 278 w 5776"/>
                <a:gd name="T75" fmla="*/ 3271 h 4041"/>
                <a:gd name="T76" fmla="*/ 342 w 5776"/>
                <a:gd name="T77" fmla="*/ 3179 h 4041"/>
                <a:gd name="T78" fmla="*/ 415 w 5776"/>
                <a:gd name="T79" fmla="*/ 3087 h 4041"/>
                <a:gd name="T80" fmla="*/ 493 w 5776"/>
                <a:gd name="T81" fmla="*/ 3000 h 4041"/>
                <a:gd name="T82" fmla="*/ 578 w 5776"/>
                <a:gd name="T83" fmla="*/ 2921 h 4041"/>
                <a:gd name="T84" fmla="*/ 624 w 5776"/>
                <a:gd name="T85" fmla="*/ 2880 h 40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776"/>
                <a:gd name="T130" fmla="*/ 0 h 4041"/>
                <a:gd name="T131" fmla="*/ 5776 w 5776"/>
                <a:gd name="T132" fmla="*/ 4041 h 40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776" h="4041">
                  <a:moveTo>
                    <a:pt x="624" y="2945"/>
                  </a:moveTo>
                  <a:lnTo>
                    <a:pt x="624" y="2945"/>
                  </a:lnTo>
                  <a:lnTo>
                    <a:pt x="669" y="2908"/>
                  </a:lnTo>
                  <a:lnTo>
                    <a:pt x="715" y="2871"/>
                  </a:lnTo>
                  <a:lnTo>
                    <a:pt x="760" y="2836"/>
                  </a:lnTo>
                  <a:lnTo>
                    <a:pt x="805" y="2803"/>
                  </a:lnTo>
                  <a:lnTo>
                    <a:pt x="853" y="2771"/>
                  </a:lnTo>
                  <a:lnTo>
                    <a:pt x="898" y="2740"/>
                  </a:lnTo>
                  <a:lnTo>
                    <a:pt x="945" y="2710"/>
                  </a:lnTo>
                  <a:lnTo>
                    <a:pt x="993" y="2680"/>
                  </a:lnTo>
                  <a:lnTo>
                    <a:pt x="1042" y="2652"/>
                  </a:lnTo>
                  <a:lnTo>
                    <a:pt x="1089" y="2626"/>
                  </a:lnTo>
                  <a:lnTo>
                    <a:pt x="1185" y="2574"/>
                  </a:lnTo>
                  <a:lnTo>
                    <a:pt x="1285" y="2529"/>
                  </a:lnTo>
                  <a:lnTo>
                    <a:pt x="1385" y="2484"/>
                  </a:lnTo>
                  <a:lnTo>
                    <a:pt x="1485" y="2444"/>
                  </a:lnTo>
                  <a:lnTo>
                    <a:pt x="1589" y="2406"/>
                  </a:lnTo>
                  <a:lnTo>
                    <a:pt x="1693" y="2370"/>
                  </a:lnTo>
                  <a:lnTo>
                    <a:pt x="1798" y="2337"/>
                  </a:lnTo>
                  <a:lnTo>
                    <a:pt x="1904" y="2305"/>
                  </a:lnTo>
                  <a:lnTo>
                    <a:pt x="2011" y="2275"/>
                  </a:lnTo>
                  <a:lnTo>
                    <a:pt x="2118" y="2244"/>
                  </a:lnTo>
                  <a:lnTo>
                    <a:pt x="2229" y="2216"/>
                  </a:lnTo>
                  <a:lnTo>
                    <a:pt x="2351" y="2186"/>
                  </a:lnTo>
                  <a:lnTo>
                    <a:pt x="2475" y="2158"/>
                  </a:lnTo>
                  <a:lnTo>
                    <a:pt x="2596" y="2130"/>
                  </a:lnTo>
                  <a:lnTo>
                    <a:pt x="2720" y="2105"/>
                  </a:lnTo>
                  <a:lnTo>
                    <a:pt x="2964" y="2056"/>
                  </a:lnTo>
                  <a:lnTo>
                    <a:pt x="3205" y="2010"/>
                  </a:lnTo>
                  <a:lnTo>
                    <a:pt x="3198" y="2010"/>
                  </a:lnTo>
                  <a:lnTo>
                    <a:pt x="3705" y="1906"/>
                  </a:lnTo>
                  <a:lnTo>
                    <a:pt x="3929" y="1858"/>
                  </a:lnTo>
                  <a:lnTo>
                    <a:pt x="4133" y="1813"/>
                  </a:lnTo>
                  <a:lnTo>
                    <a:pt x="4229" y="1787"/>
                  </a:lnTo>
                  <a:lnTo>
                    <a:pt x="4320" y="1763"/>
                  </a:lnTo>
                  <a:lnTo>
                    <a:pt x="4409" y="1738"/>
                  </a:lnTo>
                  <a:lnTo>
                    <a:pt x="4493" y="1714"/>
                  </a:lnTo>
                  <a:lnTo>
                    <a:pt x="4573" y="1686"/>
                  </a:lnTo>
                  <a:lnTo>
                    <a:pt x="4651" y="1658"/>
                  </a:lnTo>
                  <a:lnTo>
                    <a:pt x="4725" y="1630"/>
                  </a:lnTo>
                  <a:lnTo>
                    <a:pt x="4798" y="1599"/>
                  </a:lnTo>
                  <a:lnTo>
                    <a:pt x="4867" y="1567"/>
                  </a:lnTo>
                  <a:lnTo>
                    <a:pt x="4935" y="1531"/>
                  </a:lnTo>
                  <a:lnTo>
                    <a:pt x="5000" y="1496"/>
                  </a:lnTo>
                  <a:lnTo>
                    <a:pt x="5064" y="1457"/>
                  </a:lnTo>
                  <a:lnTo>
                    <a:pt x="5125" y="1415"/>
                  </a:lnTo>
                  <a:lnTo>
                    <a:pt x="5187" y="1371"/>
                  </a:lnTo>
                  <a:lnTo>
                    <a:pt x="5245" y="1323"/>
                  </a:lnTo>
                  <a:lnTo>
                    <a:pt x="5304" y="1272"/>
                  </a:lnTo>
                  <a:lnTo>
                    <a:pt x="5362" y="1218"/>
                  </a:lnTo>
                  <a:lnTo>
                    <a:pt x="5418" y="1161"/>
                  </a:lnTo>
                  <a:lnTo>
                    <a:pt x="5475" y="1099"/>
                  </a:lnTo>
                  <a:lnTo>
                    <a:pt x="5531" y="1032"/>
                  </a:lnTo>
                  <a:lnTo>
                    <a:pt x="5587" y="963"/>
                  </a:lnTo>
                  <a:lnTo>
                    <a:pt x="5644" y="890"/>
                  </a:lnTo>
                  <a:lnTo>
                    <a:pt x="5702" y="810"/>
                  </a:lnTo>
                  <a:lnTo>
                    <a:pt x="5772" y="704"/>
                  </a:lnTo>
                  <a:lnTo>
                    <a:pt x="5776" y="0"/>
                  </a:lnTo>
                  <a:lnTo>
                    <a:pt x="0" y="5"/>
                  </a:lnTo>
                  <a:lnTo>
                    <a:pt x="0" y="4041"/>
                  </a:lnTo>
                  <a:lnTo>
                    <a:pt x="20" y="4041"/>
                  </a:lnTo>
                  <a:lnTo>
                    <a:pt x="35" y="3959"/>
                  </a:lnTo>
                  <a:lnTo>
                    <a:pt x="55" y="3873"/>
                  </a:lnTo>
                  <a:lnTo>
                    <a:pt x="76" y="3793"/>
                  </a:lnTo>
                  <a:lnTo>
                    <a:pt x="102" y="3711"/>
                  </a:lnTo>
                  <a:lnTo>
                    <a:pt x="124" y="3655"/>
                  </a:lnTo>
                  <a:lnTo>
                    <a:pt x="145" y="3601"/>
                  </a:lnTo>
                  <a:lnTo>
                    <a:pt x="169" y="3549"/>
                  </a:lnTo>
                  <a:lnTo>
                    <a:pt x="193" y="3496"/>
                  </a:lnTo>
                  <a:lnTo>
                    <a:pt x="220" y="3444"/>
                  </a:lnTo>
                  <a:lnTo>
                    <a:pt x="247" y="3396"/>
                  </a:lnTo>
                  <a:lnTo>
                    <a:pt x="278" y="3346"/>
                  </a:lnTo>
                  <a:lnTo>
                    <a:pt x="309" y="3297"/>
                  </a:lnTo>
                  <a:lnTo>
                    <a:pt x="342" y="3249"/>
                  </a:lnTo>
                  <a:lnTo>
                    <a:pt x="378" y="3202"/>
                  </a:lnTo>
                  <a:lnTo>
                    <a:pt x="415" y="3157"/>
                  </a:lnTo>
                  <a:lnTo>
                    <a:pt x="453" y="3113"/>
                  </a:lnTo>
                  <a:lnTo>
                    <a:pt x="493" y="3068"/>
                  </a:lnTo>
                  <a:lnTo>
                    <a:pt x="535" y="3027"/>
                  </a:lnTo>
                  <a:lnTo>
                    <a:pt x="578" y="2986"/>
                  </a:lnTo>
                  <a:lnTo>
                    <a:pt x="624" y="29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50" name="Rectangle 11"/>
            <p:cNvSpPr>
              <a:spLocks noChangeArrowheads="1"/>
            </p:cNvSpPr>
            <p:nvPr/>
          </p:nvSpPr>
          <p:spPr bwMode="gray">
            <a:xfrm>
              <a:off x="0" y="4023"/>
              <a:ext cx="5760" cy="2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sp>
          <p:nvSpPr>
            <p:cNvPr id="185351" name="Oval 12"/>
            <p:cNvSpPr>
              <a:spLocks noChangeArrowheads="1"/>
            </p:cNvSpPr>
            <p:nvPr/>
          </p:nvSpPr>
          <p:spPr bwMode="gray">
            <a:xfrm>
              <a:off x="4919" y="3744"/>
              <a:ext cx="576" cy="576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endParaRPr lang="en-US" altLang="zh-CN"/>
            </a:p>
          </p:txBody>
        </p:sp>
        <p:pic>
          <p:nvPicPr>
            <p:cNvPr id="185352" name="Picture 13" descr="CBE_CMJ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4962" y="3786"/>
              <a:ext cx="484" cy="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5353" name="Picture 14" descr="Untitled-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3183" y="4135"/>
              <a:ext cx="1739" cy="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5347" name="Picture 4" descr="OK_Capgemin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013" y="1058863"/>
            <a:ext cx="43180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5348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44475" y="5045075"/>
            <a:ext cx="8753475" cy="611188"/>
          </a:xfrm>
        </p:spPr>
        <p:txBody>
          <a:bodyPr/>
          <a:lstStyle/>
          <a:p>
            <a:pPr algn="r"/>
            <a:r>
              <a:rPr lang="en-US" altLang="zh-CN" smtClean="0">
                <a:solidFill>
                  <a:schemeClr val="bg1"/>
                </a:solidFill>
                <a:ea typeface="宋体" charset="-122"/>
              </a:rPr>
              <a:t>www.capgemini.com/financialservices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wish to store the string </a:t>
            </a:r>
            <a:r>
              <a:rPr lang="en-US" dirty="0" err="1" smtClean="0"/>
              <a:t>Temenos</a:t>
            </a:r>
            <a:r>
              <a:rPr lang="en-US" dirty="0" smtClean="0"/>
              <a:t> in a variable called ARR1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ARR1 = “</a:t>
            </a:r>
            <a:r>
              <a:rPr lang="en-US" dirty="0" err="1" smtClean="0"/>
              <a:t>Temenos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You wish to store today’s date in a variable called ARR1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ARR1 = “160108”</a:t>
            </a:r>
          </a:p>
          <a:p>
            <a:pPr eaLnBrk="1" hangingPunct="1"/>
            <a:r>
              <a:rPr lang="en-US" dirty="0" smtClean="0"/>
              <a:t>You wish to store the number 134.67 in a variable called ARR1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ARR1 = 134.67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the variable ARR1 store all types of data and data of any length?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 in T24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are we able to have variable length records?</a:t>
            </a:r>
          </a:p>
          <a:p>
            <a:pPr lvl="1" eaLnBrk="1" hangingPunct="1"/>
            <a:r>
              <a:rPr lang="en-US" dirty="0" smtClean="0"/>
              <a:t>Using dynamic arrays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How do we store values of multiple fields in one dynamic array</a:t>
            </a:r>
          </a:p>
          <a:p>
            <a:pPr lvl="1" eaLnBrk="1" hangingPunct="1"/>
            <a:r>
              <a:rPr lang="en-US" dirty="0" smtClean="0"/>
              <a:t>Using delimiters such as FM, VM and SM</a:t>
            </a:r>
          </a:p>
          <a:p>
            <a:pPr lvl="1" eaLnBrk="1" hangingPunct="1">
              <a:buNone/>
            </a:pPr>
            <a:r>
              <a:rPr lang="en-GB" altLang="ko-KR" dirty="0" smtClean="0">
                <a:ea typeface="Gulim" pitchFamily="34" charset="-127"/>
              </a:rPr>
              <a:t>	</a:t>
            </a:r>
          </a:p>
          <a:p>
            <a:pPr lvl="1" eaLnBrk="1" hangingPunct="1">
              <a:buNone/>
            </a:pPr>
            <a:r>
              <a:rPr lang="en-GB" altLang="ko-KR" b="1" dirty="0" smtClean="0">
                <a:ea typeface="Gulim" pitchFamily="34" charset="-127"/>
              </a:rPr>
              <a:t>ASCII Decimal	               Description</a:t>
            </a:r>
          </a:p>
          <a:p>
            <a:pPr lvl="1" eaLnBrk="1" hangingPunct="1">
              <a:buNone/>
            </a:pPr>
            <a:r>
              <a:rPr lang="en-GB" altLang="ko-KR" dirty="0" smtClean="0">
                <a:ea typeface="Gulim" pitchFamily="34" charset="-127"/>
              </a:rPr>
              <a:t>	      254			Field Marker</a:t>
            </a:r>
          </a:p>
          <a:p>
            <a:pPr lvl="1" eaLnBrk="1" hangingPunct="1">
              <a:buNone/>
            </a:pPr>
            <a:r>
              <a:rPr lang="en-GB" altLang="ko-KR" dirty="0" smtClean="0">
                <a:ea typeface="Gulim" pitchFamily="34" charset="-127"/>
              </a:rPr>
              <a:t>	      253			Value Marker</a:t>
            </a:r>
          </a:p>
          <a:p>
            <a:pPr lvl="1" eaLnBrk="1" hangingPunct="1">
              <a:buNone/>
            </a:pPr>
            <a:r>
              <a:rPr lang="en-GB" altLang="ko-KR" dirty="0" smtClean="0">
                <a:ea typeface="Gulim" pitchFamily="34" charset="-127"/>
              </a:rPr>
              <a:t>	      252			Sub-Value Marker</a:t>
            </a:r>
            <a:r>
              <a:rPr lang="en-US" altLang="ko-KR" dirty="0" smtClean="0">
                <a:ea typeface="Gulim" pitchFamily="34" charset="-127"/>
              </a:rPr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850" y="5157788"/>
            <a:ext cx="7569419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ko-KR" sz="1200" dirty="0" smtClean="0">
                <a:ea typeface="Gulim" pitchFamily="34" charset="-127"/>
              </a:rPr>
              <a:t>Field1</a:t>
            </a:r>
            <a:r>
              <a:rPr lang="en-US" altLang="ko-KR" sz="1200" b="1" dirty="0" smtClean="0">
                <a:ea typeface="Gulim" pitchFamily="34" charset="-127"/>
              </a:rPr>
              <a:t>FM</a:t>
            </a:r>
            <a:r>
              <a:rPr lang="en-US" altLang="ko-KR" sz="1200" dirty="0" smtClean="0">
                <a:ea typeface="Gulim" pitchFamily="34" charset="-127"/>
              </a:rPr>
              <a:t>Field2</a:t>
            </a:r>
            <a:r>
              <a:rPr lang="en-US" altLang="ko-KR" sz="1200" b="1" dirty="0" smtClean="0">
                <a:ea typeface="Gulim" pitchFamily="34" charset="-127"/>
              </a:rPr>
              <a:t>FM </a:t>
            </a:r>
            <a:r>
              <a:rPr lang="en-US" altLang="ko-KR" sz="1200" dirty="0" smtClean="0">
                <a:ea typeface="Gulim" pitchFamily="34" charset="-127"/>
              </a:rPr>
              <a:t>Value1</a:t>
            </a:r>
            <a:r>
              <a:rPr lang="en-US" altLang="ko-KR" sz="1200" b="1" dirty="0" smtClean="0">
                <a:solidFill>
                  <a:srgbClr val="FF3300"/>
                </a:solidFill>
                <a:ea typeface="Gulim" pitchFamily="34" charset="-127"/>
              </a:rPr>
              <a:t>VM</a:t>
            </a:r>
            <a:r>
              <a:rPr lang="en-US" altLang="ko-KR" sz="1200" dirty="0" smtClean="0">
                <a:ea typeface="Gulim" pitchFamily="34" charset="-127"/>
              </a:rPr>
              <a:t>Value2</a:t>
            </a:r>
            <a:r>
              <a:rPr lang="en-US" altLang="ko-KR" sz="1200" b="1" dirty="0" smtClean="0">
                <a:ea typeface="Gulim" pitchFamily="34" charset="-127"/>
              </a:rPr>
              <a:t>VM</a:t>
            </a:r>
            <a:r>
              <a:rPr lang="en-US" altLang="ko-KR" sz="1200" dirty="0" smtClean="0">
                <a:ea typeface="Gulim" pitchFamily="34" charset="-127"/>
              </a:rPr>
              <a:t>Value3</a:t>
            </a:r>
            <a:r>
              <a:rPr lang="en-US" altLang="ko-KR" sz="1200" b="1" dirty="0" smtClean="0">
                <a:ea typeface="Gulim" pitchFamily="34" charset="-127"/>
              </a:rPr>
              <a:t>VM</a:t>
            </a:r>
            <a:r>
              <a:rPr lang="en-US" altLang="ko-KR" sz="1200" dirty="0" smtClean="0">
                <a:ea typeface="Gulim" pitchFamily="34" charset="-127"/>
              </a:rPr>
              <a:t>Value4</a:t>
            </a:r>
            <a:r>
              <a:rPr lang="en-US" altLang="ko-KR" sz="1200" b="1" dirty="0" smtClean="0">
                <a:ea typeface="Gulim" pitchFamily="34" charset="-127"/>
              </a:rPr>
              <a:t>FM</a:t>
            </a:r>
            <a:r>
              <a:rPr lang="en-US" altLang="ko-KR" sz="1200" dirty="0" smtClean="0">
                <a:ea typeface="Gulim" pitchFamily="34" charset="-127"/>
              </a:rPr>
              <a:t>Field4</a:t>
            </a:r>
            <a:r>
              <a:rPr lang="en-US" altLang="ko-KR" sz="1200" b="1" dirty="0" smtClean="0">
                <a:ea typeface="Gulim" pitchFamily="34" charset="-127"/>
              </a:rPr>
              <a:t>FM</a:t>
            </a:r>
            <a:r>
              <a:rPr lang="en-US" altLang="ko-KR" sz="1200" dirty="0" smtClean="0">
                <a:ea typeface="Gulim" pitchFamily="34" charset="-127"/>
              </a:rPr>
              <a:t>SubValue1</a:t>
            </a:r>
            <a:r>
              <a:rPr lang="en-US" altLang="ko-KR" sz="1200" b="1" dirty="0" smtClean="0">
                <a:solidFill>
                  <a:srgbClr val="00CC66"/>
                </a:solidFill>
                <a:ea typeface="Gulim" pitchFamily="34" charset="-127"/>
              </a:rPr>
              <a:t>SM</a:t>
            </a:r>
            <a:r>
              <a:rPr lang="en-US" altLang="ko-KR" sz="1200" dirty="0" smtClean="0">
                <a:ea typeface="Gulim" pitchFamily="34" charset="-127"/>
              </a:rPr>
              <a:t>SubValue2</a:t>
            </a:r>
            <a:r>
              <a:rPr lang="en-US" altLang="ko-KR" sz="1200" b="1" dirty="0" smtClean="0">
                <a:ea typeface="Gulim" pitchFamily="34" charset="-127"/>
              </a:rPr>
              <a:t>FM</a:t>
            </a:r>
            <a:r>
              <a:rPr lang="en-US" altLang="ko-KR" sz="1200" dirty="0" smtClean="0">
                <a:ea typeface="Gulim" pitchFamily="34" charset="-127"/>
              </a:rPr>
              <a:t>Field5</a:t>
            </a:r>
            <a:endParaRPr lang="en-US" sz="1200" dirty="0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FM,VM and 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© 2010 Capgemini - All rights reserved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72FC40-BA65-4A86-8DAC-7CB6940827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Group 348"/>
          <p:cNvGraphicFramePr>
            <a:graphicFrameLocks noGrp="1"/>
          </p:cNvGraphicFramePr>
          <p:nvPr/>
        </p:nvGraphicFramePr>
        <p:xfrm>
          <a:off x="1130320" y="1587500"/>
          <a:ext cx="6096000" cy="447660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1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Capgemini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Trg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529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2.1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India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2.2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2.3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Geneva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3.1 Course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Technical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4.1.1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jBASE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4.1.2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3.2 Course 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Functional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4.2.1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Lending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4.2.2 Course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Financials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5 Free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15294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6 Inputter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5294"/>
                          </a:solidFill>
                          <a:effectLst/>
                          <a:latin typeface="Arial" charset="0"/>
                        </a:rPr>
                        <a:t>TRAINER.1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2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7226321" y="1628775"/>
            <a:ext cx="17319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Single </a:t>
            </a:r>
            <a:r>
              <a:rPr lang="en-US" sz="1200" dirty="0" smtClean="0"/>
              <a:t>value </a:t>
            </a:r>
            <a:r>
              <a:rPr lang="en-US" sz="1200" dirty="0"/>
              <a:t>field</a:t>
            </a:r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6860488" y="17732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51"/>
          <p:cNvSpPr txBox="1">
            <a:spLocks noChangeArrowheads="1"/>
          </p:cNvSpPr>
          <p:nvPr/>
        </p:nvSpPr>
        <p:spPr bwMode="auto">
          <a:xfrm>
            <a:off x="7404991" y="2238703"/>
            <a:ext cx="13643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Multi value field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6973191" y="238912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588469" y="3797625"/>
            <a:ext cx="1369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Sub value field</a:t>
            </a:r>
          </a:p>
        </p:txBody>
      </p:sp>
      <p:sp>
        <p:nvSpPr>
          <p:cNvPr id="17" name="Line 50"/>
          <p:cNvSpPr>
            <a:spLocks noChangeShapeType="1"/>
          </p:cNvSpPr>
          <p:nvPr/>
        </p:nvSpPr>
        <p:spPr bwMode="auto">
          <a:xfrm>
            <a:off x="7099311" y="393086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Capgemini FS Print">
  <a:themeElements>
    <a:clrScheme name="Capgemini FS Print 6">
      <a:dk1>
        <a:srgbClr val="000000"/>
      </a:dk1>
      <a:lt1>
        <a:srgbClr val="FFFFFF"/>
      </a:lt1>
      <a:dk2>
        <a:srgbClr val="004B66"/>
      </a:dk2>
      <a:lt2>
        <a:srgbClr val="FFFFFF"/>
      </a:lt2>
      <a:accent1>
        <a:srgbClr val="009BCC"/>
      </a:accent1>
      <a:accent2>
        <a:srgbClr val="BBAE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A99D6C"/>
      </a:accent6>
      <a:hlink>
        <a:srgbClr val="80CBE6"/>
      </a:hlink>
      <a:folHlink>
        <a:srgbClr val="9F9466"/>
      </a:folHlink>
    </a:clrScheme>
    <a:fontScheme name="Capgemini FS Pri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gemini FS Print 1">
        <a:dk1>
          <a:srgbClr val="000000"/>
        </a:dk1>
        <a:lt1>
          <a:srgbClr val="FFFFFF"/>
        </a:lt1>
        <a:dk2>
          <a:srgbClr val="006C8E"/>
        </a:dk2>
        <a:lt2>
          <a:srgbClr val="FFFFFF"/>
        </a:lt2>
        <a:accent1>
          <a:srgbClr val="009BCC"/>
        </a:accent1>
        <a:accent2>
          <a:srgbClr val="7B7B7B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F6F6F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2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9F9466"/>
        </a:hlink>
        <a:folHlink>
          <a:srgbClr val="DED7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3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69941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4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40B1D9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5">
        <a:dk1>
          <a:srgbClr val="000000"/>
        </a:dk1>
        <a:lt1>
          <a:srgbClr val="FFFFFF"/>
        </a:lt1>
        <a:dk2>
          <a:srgbClr val="0080AD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gemini FS Print 6">
        <a:dk1>
          <a:srgbClr val="000000"/>
        </a:dk1>
        <a:lt1>
          <a:srgbClr val="FFFFFF"/>
        </a:lt1>
        <a:dk2>
          <a:srgbClr val="004B66"/>
        </a:dk2>
        <a:lt2>
          <a:srgbClr val="FFFFFF"/>
        </a:lt2>
        <a:accent1>
          <a:srgbClr val="009BCC"/>
        </a:accent1>
        <a:accent2>
          <a:srgbClr val="BBAE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A99D6C"/>
        </a:accent6>
        <a:hlink>
          <a:srgbClr val="80CBE6"/>
        </a:hlink>
        <a:folHlink>
          <a:srgbClr val="9F94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 FS Print</Template>
  <TotalTime>5043</TotalTime>
  <Words>1829</Words>
  <Application>Microsoft Office PowerPoint</Application>
  <PresentationFormat>On-screen Show (4:3)</PresentationFormat>
  <Paragraphs>416</Paragraphs>
  <Slides>62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Capgemini FS Print</vt:lpstr>
      <vt:lpstr>Infobasic-1</vt:lpstr>
      <vt:lpstr>Objective</vt:lpstr>
      <vt:lpstr>Why Infobasic?</vt:lpstr>
      <vt:lpstr>Understanding Variables</vt:lpstr>
      <vt:lpstr>Understanding Arrays</vt:lpstr>
      <vt:lpstr>Understanding Arrays</vt:lpstr>
      <vt:lpstr>Understanding Arrays</vt:lpstr>
      <vt:lpstr>Dynamic Array in T24</vt:lpstr>
      <vt:lpstr>Understanding FM,VM and SM</vt:lpstr>
      <vt:lpstr>Dynamic Array – Data Storage</vt:lpstr>
      <vt:lpstr>Appending Value to an Array</vt:lpstr>
      <vt:lpstr>Dimensional Arrays</vt:lpstr>
      <vt:lpstr>Initializing and Declaration – is there Difference</vt:lpstr>
      <vt:lpstr>Programming Execution</vt:lpstr>
      <vt:lpstr>Difference</vt:lpstr>
      <vt:lpstr>Programming flow</vt:lpstr>
      <vt:lpstr>Structure of Program</vt:lpstr>
      <vt:lpstr>Structure of Subroutine</vt:lpstr>
      <vt:lpstr>Program Compilation</vt:lpstr>
      <vt:lpstr>Program Cataloging</vt:lpstr>
      <vt:lpstr>Compilation Error</vt:lpstr>
      <vt:lpstr>Solution</vt:lpstr>
      <vt:lpstr>Solution</vt:lpstr>
      <vt:lpstr>Compiling And Cataloguing Routines</vt:lpstr>
      <vt:lpstr>Execution</vt:lpstr>
      <vt:lpstr>Executing Programs</vt:lpstr>
      <vt:lpstr>Executing Routines</vt:lpstr>
      <vt:lpstr>Example</vt:lpstr>
      <vt:lpstr>Solution</vt:lpstr>
      <vt:lpstr>Solution</vt:lpstr>
      <vt:lpstr>Solution</vt:lpstr>
      <vt:lpstr>Example</vt:lpstr>
      <vt:lpstr>Solution</vt:lpstr>
      <vt:lpstr>Solution</vt:lpstr>
      <vt:lpstr>Solution</vt:lpstr>
      <vt:lpstr>Solution</vt:lpstr>
      <vt:lpstr>Control structures</vt:lpstr>
      <vt:lpstr>IF..ELSE Structure</vt:lpstr>
      <vt:lpstr>Example</vt:lpstr>
      <vt:lpstr>Solution</vt:lpstr>
      <vt:lpstr>Nested IF Structure</vt:lpstr>
      <vt:lpstr>Example</vt:lpstr>
      <vt:lpstr>Solution</vt:lpstr>
      <vt:lpstr>CASE Structure</vt:lpstr>
      <vt:lpstr>Control Flow</vt:lpstr>
      <vt:lpstr>Example</vt:lpstr>
      <vt:lpstr>Solution</vt:lpstr>
      <vt:lpstr>FOR-NEXT Structure</vt:lpstr>
      <vt:lpstr>Example</vt:lpstr>
      <vt:lpstr>Solution</vt:lpstr>
      <vt:lpstr>Workshop</vt:lpstr>
      <vt:lpstr>Solution</vt:lpstr>
      <vt:lpstr>Example</vt:lpstr>
      <vt:lpstr>Solution</vt:lpstr>
      <vt:lpstr>LOOP-WHILE structure</vt:lpstr>
      <vt:lpstr>Example</vt:lpstr>
      <vt:lpstr>Solution</vt:lpstr>
      <vt:lpstr>LOOP-REPEAT structure</vt:lpstr>
      <vt:lpstr>Example</vt:lpstr>
      <vt:lpstr>Solution</vt:lpstr>
      <vt:lpstr>Difference</vt:lpstr>
      <vt:lpstr>www.capgemini.com/financialservices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Assurant MF CoE</dc:title>
  <dc:subject>Next Steps</dc:subject>
  <dc:creator>Capgemini</dc:creator>
  <cp:lastModifiedBy>Anitha Saroj</cp:lastModifiedBy>
  <cp:revision>376</cp:revision>
  <cp:lastPrinted>2001-10-18T16:19:51Z</cp:lastPrinted>
  <dcterms:created xsi:type="dcterms:W3CDTF">2008-12-19T08:52:11Z</dcterms:created>
  <dcterms:modified xsi:type="dcterms:W3CDTF">2016-09-29T11:14:20Z</dcterms:modified>
</cp:coreProperties>
</file>