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65"/>
  </p:notesMasterIdLst>
  <p:handoutMasterIdLst>
    <p:handoutMasterId r:id="rId66"/>
  </p:handoutMasterIdLst>
  <p:sldIdLst>
    <p:sldId id="425" r:id="rId2"/>
    <p:sldId id="669" r:id="rId3"/>
    <p:sldId id="671" r:id="rId4"/>
    <p:sldId id="672" r:id="rId5"/>
    <p:sldId id="673" r:id="rId6"/>
    <p:sldId id="674" r:id="rId7"/>
    <p:sldId id="675" r:id="rId8"/>
    <p:sldId id="729" r:id="rId9"/>
    <p:sldId id="730" r:id="rId10"/>
    <p:sldId id="732" r:id="rId11"/>
    <p:sldId id="733" r:id="rId12"/>
    <p:sldId id="734" r:id="rId13"/>
    <p:sldId id="676" r:id="rId14"/>
    <p:sldId id="677" r:id="rId15"/>
    <p:sldId id="678" r:id="rId16"/>
    <p:sldId id="735" r:id="rId17"/>
    <p:sldId id="679" r:id="rId18"/>
    <p:sldId id="680" r:id="rId19"/>
    <p:sldId id="681" r:id="rId20"/>
    <p:sldId id="736" r:id="rId21"/>
    <p:sldId id="682" r:id="rId22"/>
    <p:sldId id="683" r:id="rId23"/>
    <p:sldId id="684" r:id="rId24"/>
    <p:sldId id="685" r:id="rId25"/>
    <p:sldId id="687" r:id="rId26"/>
    <p:sldId id="688" r:id="rId27"/>
    <p:sldId id="689" r:id="rId28"/>
    <p:sldId id="690"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07" r:id="rId45"/>
    <p:sldId id="708" r:id="rId46"/>
    <p:sldId id="709" r:id="rId47"/>
    <p:sldId id="711" r:id="rId48"/>
    <p:sldId id="714" r:id="rId49"/>
    <p:sldId id="715" r:id="rId50"/>
    <p:sldId id="716" r:id="rId51"/>
    <p:sldId id="717" r:id="rId52"/>
    <p:sldId id="718" r:id="rId53"/>
    <p:sldId id="719" r:id="rId54"/>
    <p:sldId id="720" r:id="rId55"/>
    <p:sldId id="721" r:id="rId56"/>
    <p:sldId id="722" r:id="rId57"/>
    <p:sldId id="723" r:id="rId58"/>
    <p:sldId id="724" r:id="rId59"/>
    <p:sldId id="725" r:id="rId60"/>
    <p:sldId id="726" r:id="rId61"/>
    <p:sldId id="727" r:id="rId62"/>
    <p:sldId id="728" r:id="rId63"/>
    <p:sldId id="661" r:id="rId64"/>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85263" autoAdjust="0"/>
  </p:normalViewPr>
  <p:slideViewPr>
    <p:cSldViewPr snapToGrid="0" snapToObjects="1">
      <p:cViewPr varScale="1">
        <p:scale>
          <a:sx n="62" d="100"/>
          <a:sy n="62" d="100"/>
        </p:scale>
        <p:origin x="-175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Text Box 3"/>
          <p:cNvSpPr txBox="1">
            <a:spLocks noGrp="1" noChangeArrowheads="1"/>
          </p:cNvSpPr>
          <p:nvPr>
            <p:ph type="body" idx="1"/>
          </p:nvPr>
        </p:nvSpPr>
        <p:spPr>
          <a:noFill/>
          <a:ln/>
        </p:spPr>
        <p:txBody>
          <a:bodyPr/>
          <a:lstStyle/>
          <a:p>
            <a:r>
              <a:rPr lang="en-US" b="1" smtClean="0">
                <a:solidFill>
                  <a:schemeClr val="bg1"/>
                </a:solidFill>
              </a:rPr>
              <a:t>Algorithm</a:t>
            </a:r>
            <a:endParaRPr lang="en-US" smtClean="0">
              <a:solidFill>
                <a:schemeClr val="tx2"/>
              </a:solidFill>
            </a:endParaRPr>
          </a:p>
          <a:p>
            <a:r>
              <a:rPr lang="en-US" smtClean="0">
                <a:solidFill>
                  <a:schemeClr val="tx2"/>
                </a:solidFill>
              </a:rPr>
              <a:t>Step 1.   Open the customer file</a:t>
            </a:r>
          </a:p>
          <a:p>
            <a:endParaRPr lang="en-US" smtClean="0">
              <a:solidFill>
                <a:schemeClr val="tx2"/>
              </a:solidFill>
            </a:endParaRPr>
          </a:p>
          <a:p>
            <a:r>
              <a:rPr lang="en-US" smtClean="0">
                <a:solidFill>
                  <a:schemeClr val="tx2"/>
                </a:solidFill>
              </a:rPr>
              <a:t> Step 2.   Read the customer file and extract the record with </a:t>
            </a:r>
          </a:p>
          <a:p>
            <a:r>
              <a:rPr lang="en-US" smtClean="0">
                <a:solidFill>
                  <a:schemeClr val="tx2"/>
                </a:solidFill>
              </a:rPr>
              <a:t>	   id 100037</a:t>
            </a:r>
          </a:p>
          <a:p>
            <a:endParaRPr lang="en-US" smtClean="0">
              <a:solidFill>
                <a:schemeClr val="tx2"/>
              </a:solidFill>
            </a:endParaRPr>
          </a:p>
          <a:p>
            <a:r>
              <a:rPr lang="en-US" smtClean="0">
                <a:solidFill>
                  <a:schemeClr val="tx2"/>
                </a:solidFill>
              </a:rPr>
              <a:t> Step 3.   From the extracted record obtain the mnemonic 	</a:t>
            </a:r>
          </a:p>
          <a:p>
            <a:r>
              <a:rPr lang="en-US" smtClean="0">
                <a:solidFill>
                  <a:schemeClr val="tx2"/>
                </a:solidFill>
              </a:rPr>
              <a:t>	   and nationality</a:t>
            </a:r>
          </a:p>
          <a:p>
            <a:endParaRPr lang="en-US" smtClean="0">
              <a:solidFill>
                <a:schemeClr val="tx2"/>
              </a:solidFill>
            </a:endParaRPr>
          </a:p>
          <a:p>
            <a:r>
              <a:rPr lang="en-US" smtClean="0">
                <a:solidFill>
                  <a:schemeClr val="tx2"/>
                </a:solidFill>
              </a:rPr>
              <a:t> Step 4.   Display the customer id, mnemonic and</a:t>
            </a:r>
          </a:p>
          <a:p>
            <a:r>
              <a:rPr lang="en-US" smtClean="0">
                <a:solidFill>
                  <a:schemeClr val="tx2"/>
                </a:solidFill>
              </a:rPr>
              <a:t> 	   nationality </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txBox="1">
            <a:spLocks noGrp="1"/>
          </p:cNvSpPr>
          <p:nvPr>
            <p:ph type="body" idx="1"/>
          </p:nvPr>
        </p:nvSpPr>
        <p:spPr>
          <a:noFill/>
          <a:ln/>
        </p:spPr>
        <p:txBody>
          <a:bodyPr/>
          <a:lstStyle/>
          <a:p>
            <a:r>
              <a:rPr lang="en-US" smtClean="0"/>
              <a:t>Conditions can also be given during file selection, e.g. SEL.CMD = “SELECT “:FN.CUSTOMER SECTOR =1001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Text Box 3"/>
          <p:cNvSpPr txBox="1">
            <a:spLocks noGrp="1" noChangeArrowheads="1"/>
          </p:cNvSpPr>
          <p:nvPr>
            <p:ph type="body" idx="1"/>
          </p:nvPr>
        </p:nvSpPr>
        <p:spPr>
          <a:noFill/>
          <a:ln/>
        </p:spPr>
        <p:txBody>
          <a:bodyPr/>
          <a:lstStyle/>
          <a:p>
            <a:r>
              <a:rPr lang="en-US" smtClean="0"/>
              <a:t>Before a file can be read, the file has to be created/written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Text Box 3"/>
          <p:cNvSpPr txBox="1">
            <a:spLocks noGrp="1" noChangeArrowheads="1"/>
          </p:cNvSpPr>
          <p:nvPr>
            <p:ph type="body" idx="1"/>
          </p:nvPr>
        </p:nvSpPr>
        <p:spPr>
          <a:noFill/>
          <a:ln/>
        </p:spPr>
        <p:txBody>
          <a:bodyPr/>
          <a:lstStyle/>
          <a:p>
            <a:r>
              <a:rPr lang="en-US" smtClean="0"/>
              <a:t>Create a jBase non-hashed file called TRNG.BP</a:t>
            </a:r>
          </a:p>
          <a:p>
            <a:r>
              <a:rPr lang="en-US" smtClean="0"/>
              <a:t>And write the program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62</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Text Box 3"/>
          <p:cNvSpPr txBox="1">
            <a:spLocks noGrp="1" noChangeArrowheads="1"/>
          </p:cNvSpPr>
          <p:nvPr>
            <p:ph type="body" idx="1"/>
          </p:nvPr>
        </p:nvSpPr>
        <p:spPr>
          <a:noFill/>
          <a:ln/>
        </p:spPr>
        <p:txBody>
          <a:bodyPr/>
          <a:lstStyle/>
          <a:p>
            <a:r>
              <a:rPr lang="en-US" smtClean="0"/>
              <a:t>PGM entry:</a:t>
            </a:r>
          </a:p>
          <a:p>
            <a:r>
              <a:rPr lang="en-US" smtClean="0"/>
              <a:t>Type: M -&gt; Mainline program</a:t>
            </a:r>
          </a:p>
          <a:p>
            <a:r>
              <a:rPr lang="en-US" smtClean="0"/>
              <a:t>	S -&gt; Subroutine</a:t>
            </a:r>
          </a:p>
          <a:p>
            <a:r>
              <a:rPr lang="en-US" smtClean="0"/>
              <a:t>Product: EB -&gt; Specification of standard Globus alpha-numeric field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Text Box 3"/>
          <p:cNvSpPr txBox="1">
            <a:spLocks noGrp="1" noChangeArrowheads="1"/>
          </p:cNvSpPr>
          <p:nvPr>
            <p:ph type="body" idx="1"/>
          </p:nvPr>
        </p:nvSpPr>
        <p:spPr>
          <a:noFill/>
          <a:ln/>
        </p:spPr>
        <p:txBody>
          <a:bodyPr/>
          <a:lstStyle/>
          <a:p>
            <a:r>
              <a:rPr lang="en-US" b="1" smtClean="0">
                <a:solidFill>
                  <a:schemeClr val="tx2"/>
                </a:solidFill>
              </a:rPr>
              <a:t>NOTE:</a:t>
            </a:r>
          </a:p>
          <a:p>
            <a:r>
              <a:rPr lang="en-US" smtClean="0">
                <a:solidFill>
                  <a:schemeClr val="tx2"/>
                </a:solidFill>
              </a:rPr>
              <a:t>File pointer is initialized with null value and at the time of execution it will be assigned to the path of the file.</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Slide Number Placeholder 3"/>
          <p:cNvSpPr>
            <a:spLocks noGrp="1"/>
          </p:cNvSpPr>
          <p:nvPr>
            <p:ph type="sldNum" sz="quarter" idx="5"/>
          </p:nvPr>
        </p:nvSpPr>
        <p:spPr>
          <a:noFill/>
        </p:spPr>
        <p:txBody>
          <a:bodyPr/>
          <a:lstStyle/>
          <a:p>
            <a:fld id="{1ADDA272-5071-4351-8074-9BFC1B421268}" type="slidenum">
              <a:rPr lang="en-GB" smtClean="0"/>
              <a:pPr/>
              <a:t>8</a:t>
            </a:fld>
            <a:endParaRPr lang="en-GB" smtClean="0"/>
          </a:p>
        </p:txBody>
      </p:sp>
      <p:sp>
        <p:nvSpPr>
          <p:cNvPr id="112644" name="Rectangle 8"/>
          <p:cNvSpPr>
            <a:spLocks noGrp="1" noChangeArrowheads="1"/>
          </p:cNvSpPr>
          <p:nvPr>
            <p:ph type="body" idx="1"/>
          </p:nvPr>
        </p:nvSpPr>
        <p:spPr>
          <a:noFill/>
          <a:ln/>
        </p:spPr>
        <p:txBody>
          <a:bodyPr/>
          <a:lstStyle/>
          <a:p>
            <a:r>
              <a:rPr lang="en-US" smtClean="0"/>
              <a:t>The OPF routine checks for the file classification  in FILE.TYPE bucket, if the FILE.TYPE bucket does not contains the file classification then if reads the FILE.CONTROL and obtains the file classification. The OPF executes jBASE OPEN command  and extracts the data file path and loads FILE.OPEN bucket.</a:t>
            </a:r>
          </a:p>
          <a:p>
            <a:r>
              <a:rPr lang="en-US" smtClean="0"/>
              <a:t>Thus the file classification and file path are available in FILE.TYPE and FILE.OPEN bucket.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r>
              <a:rPr lang="en-US" smtClean="0"/>
              <a:t>In the same session when OPF is performed for again the File classification and File path are available in the FILE.TYPE and FILE.OPEN bucket. Thus OPF need not executes the jBASE OPEN command again as the file classification and file path are already available in respective buckets.</a:t>
            </a:r>
          </a:p>
        </p:txBody>
      </p:sp>
      <p:sp>
        <p:nvSpPr>
          <p:cNvPr id="113668" name="Slide Number Placeholder 3"/>
          <p:cNvSpPr>
            <a:spLocks noGrp="1"/>
          </p:cNvSpPr>
          <p:nvPr>
            <p:ph type="sldNum" sz="quarter" idx="5"/>
          </p:nvPr>
        </p:nvSpPr>
        <p:spPr>
          <a:noFill/>
        </p:spPr>
        <p:txBody>
          <a:bodyPr/>
          <a:lstStyle/>
          <a:p>
            <a:fld id="{099FB60F-2F79-4C21-8E43-09D8839E96D1}" type="slidenum">
              <a:rPr lang="en-GB" smtClean="0"/>
              <a:pPr/>
              <a:t>9</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Slide Number Placeholder 3"/>
          <p:cNvSpPr>
            <a:spLocks noGrp="1"/>
          </p:cNvSpPr>
          <p:nvPr>
            <p:ph type="sldNum" sz="quarter" idx="5"/>
          </p:nvPr>
        </p:nvSpPr>
        <p:spPr>
          <a:noFill/>
        </p:spPr>
        <p:txBody>
          <a:bodyPr/>
          <a:lstStyle/>
          <a:p>
            <a:fld id="{A3FA3042-7744-465F-9929-DD07B2237377}" type="slidenum">
              <a:rPr lang="en-GB" smtClean="0"/>
              <a:pPr/>
              <a:t>10</a:t>
            </a:fld>
            <a:endParaRPr lang="en-GB" smtClean="0"/>
          </a:p>
        </p:txBody>
      </p:sp>
      <p:sp>
        <p:nvSpPr>
          <p:cNvPr id="114692" name="Rectangle 8"/>
          <p:cNvSpPr>
            <a:spLocks noGrp="1" noChangeArrowheads="1"/>
          </p:cNvSpPr>
          <p:nvPr>
            <p:ph type="body" idx="1"/>
          </p:nvPr>
        </p:nvSpPr>
        <p:spPr>
          <a:noFill/>
          <a:ln/>
        </p:spPr>
        <p:txBody>
          <a:bodyPr/>
          <a:lstStyle/>
          <a:p>
            <a:r>
              <a:rPr lang="en-US" dirty="0" smtClean="0"/>
              <a:t>In the same session another company is logged and an OPF is performed, the File Classification is available in FILE TYPE bucket as OPF was already performed for another company. </a:t>
            </a:r>
            <a:r>
              <a:rPr lang="en-US" dirty="0" err="1" smtClean="0"/>
              <a:t>jBASE</a:t>
            </a:r>
            <a:r>
              <a:rPr lang="en-US" dirty="0" smtClean="0"/>
              <a:t> OPEN command is executed and the data file path is extracted and stored into FILE OPEN bucket.</a:t>
            </a: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Slide Number Placeholder 3"/>
          <p:cNvSpPr>
            <a:spLocks noGrp="1"/>
          </p:cNvSpPr>
          <p:nvPr>
            <p:ph type="sldNum" sz="quarter" idx="5"/>
          </p:nvPr>
        </p:nvSpPr>
        <p:spPr>
          <a:noFill/>
        </p:spPr>
        <p:txBody>
          <a:bodyPr/>
          <a:lstStyle/>
          <a:p>
            <a:fld id="{A3FA3042-7744-465F-9929-DD07B2237377}" type="slidenum">
              <a:rPr lang="en-GB" smtClean="0"/>
              <a:pPr/>
              <a:t>11</a:t>
            </a:fld>
            <a:endParaRPr lang="en-GB" smtClean="0"/>
          </a:p>
        </p:txBody>
      </p:sp>
      <p:sp>
        <p:nvSpPr>
          <p:cNvPr id="114692" name="Rectangle 8"/>
          <p:cNvSpPr>
            <a:spLocks noGrp="1" noChangeArrowheads="1"/>
          </p:cNvSpPr>
          <p:nvPr>
            <p:ph type="body" idx="1"/>
          </p:nvPr>
        </p:nvSpPr>
        <p:spPr>
          <a:noFill/>
          <a:ln/>
        </p:spPr>
        <p:txBody>
          <a:bodyPr/>
          <a:lstStyle/>
          <a:p>
            <a:r>
              <a:rPr lang="en-US" smtClean="0"/>
              <a:t>In the same session another company is logged and an OPF is performed, the File Classification is available in FILE TYPE bucket as OPF was already performed for another company. jBASE OPEN command is executed and the data file path is extracted and stored into FILE OPEN bucket.</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en-US" smtClean="0"/>
          </a:p>
        </p:txBody>
      </p:sp>
      <p:sp>
        <p:nvSpPr>
          <p:cNvPr id="123908" name="Slide Number Placeholder 3"/>
          <p:cNvSpPr>
            <a:spLocks noGrp="1"/>
          </p:cNvSpPr>
          <p:nvPr>
            <p:ph type="sldNum" sz="quarter" idx="5"/>
          </p:nvPr>
        </p:nvSpPr>
        <p:spPr>
          <a:noFill/>
        </p:spPr>
        <p:txBody>
          <a:bodyPr/>
          <a:lstStyle/>
          <a:p>
            <a:fld id="{70CA4D1E-4F2A-4B80-BA74-D008F7737065}" type="slidenum">
              <a:rPr lang="en-GB" smtClean="0"/>
              <a:pPr/>
              <a:t>15</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E1063542-118A-4313-BDBF-A8BE1B873E1C}" type="slidenum">
              <a:rPr lang="en-GB" smtClean="0"/>
              <a:pPr/>
              <a:t>19</a:t>
            </a:fld>
            <a:endParaRPr lang="en-GB"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dirty="0" err="1" smtClean="0">
                <a:ea typeface="宋体" charset="-122"/>
              </a:rPr>
              <a:t>Infobasic</a:t>
            </a:r>
            <a:r>
              <a:rPr lang="en-US" altLang="zh-CN" dirty="0" smtClean="0">
                <a:ea typeface="宋体" charset="-122"/>
              </a:rPr>
              <a:t> -2</a:t>
            </a: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smtClean="0">
                <a:ea typeface="宋体" charset="-122"/>
              </a:rPr>
              <a:t>September 2011</a:t>
            </a:r>
            <a:endParaRPr lang="en-US" altLang="zh-CN" dirty="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1800" dirty="0" smtClean="0"/>
              <a:t>Execute the same code again from the same session  </a:t>
            </a:r>
          </a:p>
        </p:txBody>
      </p:sp>
      <p:sp>
        <p:nvSpPr>
          <p:cNvPr id="68612" name="Text Box 4"/>
          <p:cNvSpPr txBox="1">
            <a:spLocks noChangeArrowheads="1"/>
          </p:cNvSpPr>
          <p:nvPr/>
        </p:nvSpPr>
        <p:spPr bwMode="auto">
          <a:xfrm>
            <a:off x="3059113" y="692150"/>
            <a:ext cx="3457575"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Locate in memory - File F.ACCOUNT</a:t>
            </a:r>
          </a:p>
        </p:txBody>
      </p:sp>
      <p:sp>
        <p:nvSpPr>
          <p:cNvPr id="68613" name="Text Box 5"/>
          <p:cNvSpPr txBox="1">
            <a:spLocks noChangeArrowheads="1"/>
          </p:cNvSpPr>
          <p:nvPr/>
        </p:nvSpPr>
        <p:spPr bwMode="auto">
          <a:xfrm>
            <a:off x="7164388" y="692150"/>
            <a:ext cx="1511300"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Found</a:t>
            </a:r>
          </a:p>
        </p:txBody>
      </p:sp>
      <p:sp>
        <p:nvSpPr>
          <p:cNvPr id="68614" name="Text Box 6"/>
          <p:cNvSpPr txBox="1">
            <a:spLocks noChangeArrowheads="1"/>
          </p:cNvSpPr>
          <p:nvPr/>
        </p:nvSpPr>
        <p:spPr bwMode="auto">
          <a:xfrm>
            <a:off x="3059113" y="1196975"/>
            <a:ext cx="3457575"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What is the file classification of the file?</a:t>
            </a:r>
          </a:p>
        </p:txBody>
      </p:sp>
      <p:sp>
        <p:nvSpPr>
          <p:cNvPr id="68616" name="AutoShape 8"/>
          <p:cNvSpPr>
            <a:spLocks noChangeArrowheads="1"/>
          </p:cNvSpPr>
          <p:nvPr/>
        </p:nvSpPr>
        <p:spPr bwMode="auto">
          <a:xfrm>
            <a:off x="3492500" y="1916113"/>
            <a:ext cx="2736850" cy="863600"/>
          </a:xfrm>
          <a:prstGeom prst="flowChartDecision">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File Classification?</a:t>
            </a:r>
          </a:p>
        </p:txBody>
      </p:sp>
      <p:sp>
        <p:nvSpPr>
          <p:cNvPr id="68618" name="Text Box 10"/>
          <p:cNvSpPr txBox="1">
            <a:spLocks noChangeArrowheads="1"/>
          </p:cNvSpPr>
          <p:nvPr/>
        </p:nvSpPr>
        <p:spPr bwMode="auto">
          <a:xfrm>
            <a:off x="3316288" y="3816350"/>
            <a:ext cx="3457575" cy="47625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dirty="0">
                <a:solidFill>
                  <a:srgbClr val="005294"/>
                </a:solidFill>
              </a:rPr>
              <a:t>Check if FBNK.ACCOUNT is in OPF’s memory</a:t>
            </a:r>
          </a:p>
        </p:txBody>
      </p:sp>
      <p:sp>
        <p:nvSpPr>
          <p:cNvPr id="68619" name="Text Box 11"/>
          <p:cNvSpPr txBox="1">
            <a:spLocks noChangeArrowheads="1"/>
          </p:cNvSpPr>
          <p:nvPr/>
        </p:nvSpPr>
        <p:spPr bwMode="auto">
          <a:xfrm>
            <a:off x="3316288" y="4334640"/>
            <a:ext cx="3457575" cy="430213"/>
          </a:xfrm>
          <a:prstGeom prst="rect">
            <a:avLst/>
          </a:prstGeom>
          <a:solidFill>
            <a:srgbClr val="6699FF">
              <a:alpha val="32941"/>
            </a:srgbClr>
          </a:solidFill>
          <a:ln w="9525" algn="ctr">
            <a:solidFill>
              <a:srgbClr val="3855A6"/>
            </a:solidFill>
            <a:miter lim="800000"/>
            <a:headEnd/>
            <a:tailEnd/>
          </a:ln>
        </p:spPr>
        <p:txBody>
          <a:bodyPr/>
          <a:lstStyle/>
          <a:p>
            <a:pPr algn="ctr"/>
            <a:r>
              <a:rPr lang="en-US" sz="1200" dirty="0">
                <a:solidFill>
                  <a:srgbClr val="005294"/>
                </a:solidFill>
              </a:rPr>
              <a:t>Populate F.ACC with path of the file name </a:t>
            </a:r>
          </a:p>
        </p:txBody>
      </p:sp>
      <p:sp>
        <p:nvSpPr>
          <p:cNvPr id="68620" name="Text Box 12"/>
          <p:cNvSpPr txBox="1">
            <a:spLocks noChangeArrowheads="1"/>
          </p:cNvSpPr>
          <p:nvPr/>
        </p:nvSpPr>
        <p:spPr bwMode="auto">
          <a:xfrm>
            <a:off x="6838950" y="4292600"/>
            <a:ext cx="2305050" cy="4318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F.ACC = </a:t>
            </a:r>
            <a:r>
              <a:rPr lang="en-US" sz="1000">
                <a:solidFill>
                  <a:srgbClr val="005294"/>
                </a:solidFill>
              </a:rPr>
              <a:t>../bnk.data/ac/FBNK.ACCOUNT</a:t>
            </a:r>
          </a:p>
        </p:txBody>
      </p:sp>
      <p:sp>
        <p:nvSpPr>
          <p:cNvPr id="68629" name="Text Box 21"/>
          <p:cNvSpPr txBox="1">
            <a:spLocks noChangeArrowheads="1"/>
          </p:cNvSpPr>
          <p:nvPr/>
        </p:nvSpPr>
        <p:spPr bwMode="auto">
          <a:xfrm>
            <a:off x="5076825" y="2708275"/>
            <a:ext cx="865188" cy="304800"/>
          </a:xfrm>
          <a:prstGeom prst="rect">
            <a:avLst/>
          </a:prstGeom>
          <a:noFill/>
          <a:ln w="9525">
            <a:noFill/>
            <a:miter lim="800000"/>
            <a:headEnd/>
            <a:tailEnd/>
          </a:ln>
        </p:spPr>
        <p:txBody>
          <a:bodyPr>
            <a:spAutoFit/>
          </a:bodyPr>
          <a:lstStyle/>
          <a:p>
            <a:pPr>
              <a:spcBef>
                <a:spcPct val="50000"/>
              </a:spcBef>
            </a:pPr>
            <a:r>
              <a:rPr lang="en-US">
                <a:solidFill>
                  <a:srgbClr val="3855A6"/>
                </a:solidFill>
              </a:rPr>
              <a:t>CUS</a:t>
            </a:r>
          </a:p>
        </p:txBody>
      </p:sp>
      <p:pic>
        <p:nvPicPr>
          <p:cNvPr id="15371" name="Picture 24" descr="MCBD05199_0000[1]"/>
          <p:cNvPicPr>
            <a:picLocks noChangeAspect="1" noChangeArrowheads="1"/>
          </p:cNvPicPr>
          <p:nvPr/>
        </p:nvPicPr>
        <p:blipFill>
          <a:blip r:embed="rId3" cstate="print"/>
          <a:srcRect/>
          <a:stretch>
            <a:fillRect/>
          </a:stretch>
        </p:blipFill>
        <p:spPr bwMode="auto">
          <a:xfrm>
            <a:off x="71438" y="1341438"/>
            <a:ext cx="2339975" cy="1439862"/>
          </a:xfrm>
          <a:prstGeom prst="rect">
            <a:avLst/>
          </a:prstGeom>
          <a:noFill/>
          <a:ln w="9525">
            <a:noFill/>
            <a:miter lim="800000"/>
            <a:headEnd/>
            <a:tailEnd/>
          </a:ln>
        </p:spPr>
      </p:pic>
      <p:sp>
        <p:nvSpPr>
          <p:cNvPr id="15372" name="Text Box 25"/>
          <p:cNvSpPr txBox="1">
            <a:spLocks noChangeArrowheads="1"/>
          </p:cNvSpPr>
          <p:nvPr/>
        </p:nvSpPr>
        <p:spPr bwMode="auto">
          <a:xfrm>
            <a:off x="0" y="1485900"/>
            <a:ext cx="2411413" cy="1082675"/>
          </a:xfrm>
          <a:prstGeom prst="rect">
            <a:avLst/>
          </a:prstGeom>
          <a:solidFill>
            <a:schemeClr val="bg1"/>
          </a:solidFill>
          <a:ln w="9525">
            <a:noFill/>
            <a:miter lim="800000"/>
            <a:headEnd/>
            <a:tailEnd/>
          </a:ln>
        </p:spPr>
        <p:txBody>
          <a:bodyPr>
            <a:spAutoFit/>
          </a:bodyPr>
          <a:lstStyle/>
          <a:p>
            <a:pPr>
              <a:spcBef>
                <a:spcPct val="50000"/>
              </a:spcBef>
            </a:pPr>
            <a:r>
              <a:rPr lang="en-US" sz="1000"/>
              <a:t>File requested : F.ACCOUNT</a:t>
            </a:r>
          </a:p>
          <a:p>
            <a:pPr>
              <a:spcBef>
                <a:spcPct val="50000"/>
              </a:spcBef>
            </a:pPr>
            <a:r>
              <a:rPr lang="en-US" sz="1000"/>
              <a:t>Actual File Name : FBNK.ACCOUNT</a:t>
            </a:r>
          </a:p>
          <a:p>
            <a:pPr>
              <a:spcBef>
                <a:spcPct val="50000"/>
              </a:spcBef>
            </a:pPr>
            <a:r>
              <a:rPr lang="en-US" sz="1000"/>
              <a:t>File Classification Bucket : FIN</a:t>
            </a:r>
          </a:p>
          <a:p>
            <a:pPr>
              <a:spcBef>
                <a:spcPct val="50000"/>
              </a:spcBef>
            </a:pPr>
            <a:r>
              <a:rPr lang="en-US" sz="1000"/>
              <a:t>File Path Bucket : ../bnk.data/ac/FBNK.ACCOUNT</a:t>
            </a:r>
          </a:p>
        </p:txBody>
      </p:sp>
      <p:sp>
        <p:nvSpPr>
          <p:cNvPr id="68634" name="Rectangle 26"/>
          <p:cNvSpPr>
            <a:spLocks noChangeArrowheads="1"/>
          </p:cNvSpPr>
          <p:nvPr/>
        </p:nvSpPr>
        <p:spPr bwMode="auto">
          <a:xfrm>
            <a:off x="0" y="1484313"/>
            <a:ext cx="1835150" cy="215900"/>
          </a:xfrm>
          <a:prstGeom prst="rect">
            <a:avLst/>
          </a:prstGeom>
          <a:noFill/>
          <a:ln w="9525">
            <a:solidFill>
              <a:srgbClr val="FF0000"/>
            </a:solidFill>
            <a:miter lim="800000"/>
            <a:headEnd/>
            <a:tailEnd/>
          </a:ln>
        </p:spPr>
        <p:txBody>
          <a:bodyPr wrap="none" anchor="ctr"/>
          <a:lstStyle/>
          <a:p>
            <a:endParaRPr lang="en-US"/>
          </a:p>
        </p:txBody>
      </p:sp>
      <p:sp>
        <p:nvSpPr>
          <p:cNvPr id="68635" name="Rectangle 27"/>
          <p:cNvSpPr>
            <a:spLocks noChangeArrowheads="1"/>
          </p:cNvSpPr>
          <p:nvPr/>
        </p:nvSpPr>
        <p:spPr bwMode="auto">
          <a:xfrm>
            <a:off x="0" y="1941513"/>
            <a:ext cx="1835150" cy="215900"/>
          </a:xfrm>
          <a:prstGeom prst="rect">
            <a:avLst/>
          </a:prstGeom>
          <a:noFill/>
          <a:ln w="9525">
            <a:solidFill>
              <a:srgbClr val="FF0000"/>
            </a:solidFill>
            <a:miter lim="800000"/>
            <a:headEnd/>
            <a:tailEnd/>
          </a:ln>
        </p:spPr>
        <p:txBody>
          <a:bodyPr wrap="none" anchor="ctr"/>
          <a:lstStyle/>
          <a:p>
            <a:endParaRPr lang="en-US"/>
          </a:p>
        </p:txBody>
      </p:sp>
      <p:sp>
        <p:nvSpPr>
          <p:cNvPr id="68637" name="Rectangle 29"/>
          <p:cNvSpPr>
            <a:spLocks noChangeArrowheads="1"/>
          </p:cNvSpPr>
          <p:nvPr/>
        </p:nvSpPr>
        <p:spPr bwMode="auto">
          <a:xfrm>
            <a:off x="1588" y="1700213"/>
            <a:ext cx="2193925" cy="215900"/>
          </a:xfrm>
          <a:prstGeom prst="rect">
            <a:avLst/>
          </a:prstGeom>
          <a:noFill/>
          <a:ln w="9525">
            <a:solidFill>
              <a:srgbClr val="FF0000"/>
            </a:solidFill>
            <a:miter lim="800000"/>
            <a:headEnd/>
            <a:tailEnd/>
          </a:ln>
        </p:spPr>
        <p:txBody>
          <a:bodyPr wrap="none" anchor="ctr"/>
          <a:lstStyle/>
          <a:p>
            <a:endParaRPr lang="en-US"/>
          </a:p>
        </p:txBody>
      </p:sp>
      <p:sp>
        <p:nvSpPr>
          <p:cNvPr id="68638" name="Rectangle 30"/>
          <p:cNvSpPr>
            <a:spLocks noChangeArrowheads="1"/>
          </p:cNvSpPr>
          <p:nvPr/>
        </p:nvSpPr>
        <p:spPr bwMode="auto">
          <a:xfrm>
            <a:off x="0" y="2205038"/>
            <a:ext cx="1979613" cy="358775"/>
          </a:xfrm>
          <a:prstGeom prst="rect">
            <a:avLst/>
          </a:prstGeom>
          <a:noFill/>
          <a:ln w="9525">
            <a:solidFill>
              <a:srgbClr val="FF0000"/>
            </a:solidFill>
            <a:miter lim="800000"/>
            <a:headEnd/>
            <a:tailEnd/>
          </a:ln>
        </p:spPr>
        <p:txBody>
          <a:bodyPr wrap="none" anchor="ctr"/>
          <a:lstStyle/>
          <a:p>
            <a:endParaRPr lang="en-US"/>
          </a:p>
        </p:txBody>
      </p:sp>
      <p:sp>
        <p:nvSpPr>
          <p:cNvPr id="68642" name="Text Box 34"/>
          <p:cNvSpPr txBox="1">
            <a:spLocks noChangeArrowheads="1"/>
          </p:cNvSpPr>
          <p:nvPr/>
        </p:nvSpPr>
        <p:spPr bwMode="auto">
          <a:xfrm>
            <a:off x="1079500" y="5661025"/>
            <a:ext cx="8064500" cy="954107"/>
          </a:xfrm>
          <a:prstGeom prst="rect">
            <a:avLst/>
          </a:prstGeom>
          <a:noFill/>
          <a:ln w="9525">
            <a:noFill/>
            <a:miter lim="800000"/>
            <a:headEnd/>
            <a:tailEnd/>
          </a:ln>
        </p:spPr>
        <p:txBody>
          <a:bodyPr>
            <a:spAutoFit/>
          </a:bodyPr>
          <a:lstStyle/>
          <a:p>
            <a:pPr algn="ctr">
              <a:spcBef>
                <a:spcPct val="50000"/>
              </a:spcBef>
            </a:pPr>
            <a:r>
              <a:rPr lang="en-US" sz="1400" dirty="0">
                <a:solidFill>
                  <a:srgbClr val="FF0000"/>
                </a:solidFill>
              </a:rPr>
              <a:t>FN.ACC = FBNK.ACCOUNT</a:t>
            </a:r>
          </a:p>
          <a:p>
            <a:pPr algn="ctr">
              <a:spcBef>
                <a:spcPct val="50000"/>
              </a:spcBef>
            </a:pPr>
            <a:r>
              <a:rPr lang="en-US" sz="1400" dirty="0">
                <a:solidFill>
                  <a:srgbClr val="FF0000"/>
                </a:solidFill>
              </a:rPr>
              <a:t>F.ACC = ../bnk.data/ac/FBNK.ACCOUNT</a:t>
            </a:r>
          </a:p>
          <a:p>
            <a:pPr algn="ctr">
              <a:spcBef>
                <a:spcPct val="50000"/>
              </a:spcBef>
            </a:pPr>
            <a:r>
              <a:rPr lang="en-US" sz="1400" dirty="0">
                <a:solidFill>
                  <a:srgbClr val="FF0000"/>
                </a:solidFill>
              </a:rPr>
              <a:t>Note that the file has not been opened again using the jBC command OPEN</a:t>
            </a:r>
          </a:p>
        </p:txBody>
      </p:sp>
      <p:sp>
        <p:nvSpPr>
          <p:cNvPr id="15378" name="Slide Number Placeholder 3"/>
          <p:cNvSpPr>
            <a:spLocks noGrp="1"/>
          </p:cNvSpPr>
          <p:nvPr>
            <p:ph type="sldNum" sz="quarter" idx="10"/>
          </p:nvPr>
        </p:nvSpPr>
        <p:spPr>
          <a:noFill/>
        </p:spPr>
        <p:txBody>
          <a:bodyPr/>
          <a:lstStyle/>
          <a:p>
            <a:r>
              <a:rPr lang="en-GB" smtClean="0"/>
              <a:t>Slide </a:t>
            </a:r>
            <a:fld id="{A2026DB2-9964-4E30-AD7B-EE28B39D3F3F}" type="slidenum">
              <a:rPr lang="en-GB" smtClean="0"/>
              <a:pPr/>
              <a:t>9</a:t>
            </a:fld>
            <a:endParaRPr lang="en-GB" smtClean="0"/>
          </a:p>
        </p:txBody>
      </p:sp>
      <p:sp>
        <p:nvSpPr>
          <p:cNvPr id="65557" name="Text Box 21"/>
          <p:cNvSpPr txBox="1">
            <a:spLocks noChangeArrowheads="1"/>
          </p:cNvSpPr>
          <p:nvPr/>
        </p:nvSpPr>
        <p:spPr bwMode="auto">
          <a:xfrm>
            <a:off x="87313" y="3068638"/>
            <a:ext cx="2987675" cy="647700"/>
          </a:xfrm>
          <a:prstGeom prst="rect">
            <a:avLst/>
          </a:prstGeom>
          <a:solidFill>
            <a:srgbClr val="6699FF">
              <a:alpha val="32941"/>
            </a:srgbClr>
          </a:solidFill>
          <a:ln w="9525" algn="ctr">
            <a:solidFill>
              <a:srgbClr val="3855A6"/>
            </a:solidFill>
            <a:miter lim="800000"/>
            <a:headEnd/>
            <a:tailEnd/>
          </a:ln>
        </p:spPr>
        <p:txBody>
          <a:bodyPr/>
          <a:lstStyle/>
          <a:p>
            <a:r>
              <a:rPr lang="en-US" sz="1200">
                <a:solidFill>
                  <a:srgbClr val="005294"/>
                </a:solidFill>
              </a:rPr>
              <a:t>COMPANY-EB.COM.FINANCIAL.MNE</a:t>
            </a:r>
            <a:endParaRPr lang="en-US" sz="1000">
              <a:solidFill>
                <a:srgbClr val="005294"/>
              </a:solidFill>
            </a:endParaRPr>
          </a:p>
          <a:p>
            <a:pPr algn="ctr"/>
            <a:r>
              <a:rPr lang="en-US" sz="1200">
                <a:solidFill>
                  <a:srgbClr val="005294"/>
                </a:solidFill>
              </a:rPr>
              <a:t>FN.ACC : FBNK.ACCOUNT</a:t>
            </a:r>
          </a:p>
          <a:p>
            <a:pPr algn="ctr"/>
            <a:r>
              <a:rPr lang="en-US" sz="1200">
                <a:solidFill>
                  <a:srgbClr val="005294"/>
                </a:solidFill>
              </a:rPr>
              <a:t>F.ACC = ‘’</a:t>
            </a:r>
          </a:p>
        </p:txBody>
      </p:sp>
      <p:sp>
        <p:nvSpPr>
          <p:cNvPr id="65558" name="Line 22"/>
          <p:cNvSpPr>
            <a:spLocks noChangeShapeType="1"/>
          </p:cNvSpPr>
          <p:nvPr/>
        </p:nvSpPr>
        <p:spPr bwMode="auto">
          <a:xfrm flipH="1">
            <a:off x="1547813" y="2349500"/>
            <a:ext cx="1944687" cy="0"/>
          </a:xfrm>
          <a:prstGeom prst="line">
            <a:avLst/>
          </a:prstGeom>
          <a:noFill/>
          <a:ln w="9525">
            <a:solidFill>
              <a:srgbClr val="3855A6"/>
            </a:solidFill>
            <a:round/>
            <a:headEnd/>
            <a:tailEnd/>
          </a:ln>
        </p:spPr>
        <p:txBody>
          <a:bodyPr/>
          <a:lstStyle/>
          <a:p>
            <a:endParaRPr lang="en-US"/>
          </a:p>
        </p:txBody>
      </p:sp>
      <p:sp>
        <p:nvSpPr>
          <p:cNvPr id="65559" name="Line 23"/>
          <p:cNvSpPr>
            <a:spLocks noChangeShapeType="1"/>
          </p:cNvSpPr>
          <p:nvPr/>
        </p:nvSpPr>
        <p:spPr bwMode="auto">
          <a:xfrm>
            <a:off x="1547813" y="2349500"/>
            <a:ext cx="0" cy="719138"/>
          </a:xfrm>
          <a:prstGeom prst="line">
            <a:avLst/>
          </a:prstGeom>
          <a:noFill/>
          <a:ln w="9525">
            <a:solidFill>
              <a:srgbClr val="3855A6"/>
            </a:solidFill>
            <a:round/>
            <a:headEnd/>
            <a:tailEnd type="triangle" w="med" len="med"/>
          </a:ln>
        </p:spPr>
        <p:txBody>
          <a:bodyPr/>
          <a:lstStyle/>
          <a:p>
            <a:endParaRPr lang="en-US"/>
          </a:p>
        </p:txBody>
      </p:sp>
      <p:sp>
        <p:nvSpPr>
          <p:cNvPr id="65560" name="Line 24"/>
          <p:cNvSpPr>
            <a:spLocks noChangeShapeType="1"/>
          </p:cNvSpPr>
          <p:nvPr/>
        </p:nvSpPr>
        <p:spPr bwMode="auto">
          <a:xfrm>
            <a:off x="4859338" y="2781300"/>
            <a:ext cx="0" cy="287338"/>
          </a:xfrm>
          <a:prstGeom prst="line">
            <a:avLst/>
          </a:prstGeom>
          <a:noFill/>
          <a:ln w="9525">
            <a:solidFill>
              <a:srgbClr val="3855A6"/>
            </a:solidFill>
            <a:round/>
            <a:headEnd/>
            <a:tailEnd type="triangle" w="med" len="med"/>
          </a:ln>
        </p:spPr>
        <p:txBody>
          <a:bodyPr/>
          <a:lstStyle/>
          <a:p>
            <a:endParaRPr lang="en-US"/>
          </a:p>
        </p:txBody>
      </p:sp>
      <p:sp>
        <p:nvSpPr>
          <p:cNvPr id="65561" name="Text Box 25"/>
          <p:cNvSpPr txBox="1">
            <a:spLocks noChangeArrowheads="1"/>
          </p:cNvSpPr>
          <p:nvPr/>
        </p:nvSpPr>
        <p:spPr bwMode="auto">
          <a:xfrm>
            <a:off x="2627313" y="2060575"/>
            <a:ext cx="865187" cy="304800"/>
          </a:xfrm>
          <a:prstGeom prst="rect">
            <a:avLst/>
          </a:prstGeom>
          <a:noFill/>
          <a:ln w="9525">
            <a:noFill/>
            <a:miter lim="800000"/>
            <a:headEnd/>
            <a:tailEnd/>
          </a:ln>
        </p:spPr>
        <p:txBody>
          <a:bodyPr>
            <a:spAutoFit/>
          </a:bodyPr>
          <a:lstStyle/>
          <a:p>
            <a:pPr>
              <a:spcBef>
                <a:spcPct val="50000"/>
              </a:spcBef>
            </a:pPr>
            <a:r>
              <a:rPr lang="en-US">
                <a:solidFill>
                  <a:srgbClr val="3855A6"/>
                </a:solidFill>
              </a:rPr>
              <a:t>FIN</a:t>
            </a:r>
          </a:p>
        </p:txBody>
      </p:sp>
      <p:sp>
        <p:nvSpPr>
          <p:cNvPr id="2" name="Text Box 21"/>
          <p:cNvSpPr txBox="1">
            <a:spLocks noChangeArrowheads="1"/>
          </p:cNvSpPr>
          <p:nvPr/>
        </p:nvSpPr>
        <p:spPr bwMode="auto">
          <a:xfrm>
            <a:off x="3305175" y="3068638"/>
            <a:ext cx="3744913" cy="647700"/>
          </a:xfrm>
          <a:prstGeom prst="rect">
            <a:avLst/>
          </a:prstGeom>
          <a:solidFill>
            <a:srgbClr val="6699FF">
              <a:alpha val="32941"/>
            </a:srgbClr>
          </a:solidFill>
          <a:ln w="9525" algn="ctr">
            <a:solidFill>
              <a:srgbClr val="3855A6"/>
            </a:solidFill>
            <a:miter lim="800000"/>
            <a:headEnd/>
            <a:tailEnd/>
          </a:ln>
        </p:spPr>
        <p:txBody>
          <a:bodyPr/>
          <a:lstStyle/>
          <a:p>
            <a:r>
              <a:rPr lang="en-US" sz="1200">
                <a:solidFill>
                  <a:srgbClr val="005294"/>
                </a:solidFill>
              </a:rPr>
              <a:t>COMPANY-EB.COM.CUSTOMER.MNEMONIC</a:t>
            </a:r>
            <a:endParaRPr lang="en-US" sz="1000">
              <a:solidFill>
                <a:srgbClr val="005294"/>
              </a:solidFill>
            </a:endParaRPr>
          </a:p>
          <a:p>
            <a:pPr algn="ctr"/>
            <a:r>
              <a:rPr lang="en-US" sz="1200">
                <a:solidFill>
                  <a:srgbClr val="005294"/>
                </a:solidFill>
              </a:rPr>
              <a:t>FN.ACC : FBNK.ACCOUNT</a:t>
            </a:r>
          </a:p>
          <a:p>
            <a:pPr algn="ctr"/>
            <a:r>
              <a:rPr lang="en-US" sz="1200">
                <a:solidFill>
                  <a:srgbClr val="005294"/>
                </a:solidFill>
              </a:rPr>
              <a:t>F.ACC = ‘’ </a:t>
            </a:r>
          </a:p>
        </p:txBody>
      </p:sp>
      <p:sp>
        <p:nvSpPr>
          <p:cNvPr id="3" name="Line 22"/>
          <p:cNvSpPr>
            <a:spLocks noChangeShapeType="1"/>
          </p:cNvSpPr>
          <p:nvPr/>
        </p:nvSpPr>
        <p:spPr bwMode="auto">
          <a:xfrm flipH="1">
            <a:off x="6227763" y="2349500"/>
            <a:ext cx="1944687" cy="0"/>
          </a:xfrm>
          <a:prstGeom prst="line">
            <a:avLst/>
          </a:prstGeom>
          <a:noFill/>
          <a:ln w="9525">
            <a:solidFill>
              <a:srgbClr val="3855A6"/>
            </a:solidFill>
            <a:round/>
            <a:headEnd/>
            <a:tailEnd/>
          </a:ln>
        </p:spPr>
        <p:txBody>
          <a:bodyPr/>
          <a:lstStyle/>
          <a:p>
            <a:endParaRPr lang="en-US"/>
          </a:p>
        </p:txBody>
      </p:sp>
      <p:sp>
        <p:nvSpPr>
          <p:cNvPr id="4" name="Text Box 25"/>
          <p:cNvSpPr txBox="1">
            <a:spLocks noChangeArrowheads="1"/>
          </p:cNvSpPr>
          <p:nvPr/>
        </p:nvSpPr>
        <p:spPr bwMode="auto">
          <a:xfrm>
            <a:off x="7307263" y="2060575"/>
            <a:ext cx="865187" cy="304800"/>
          </a:xfrm>
          <a:prstGeom prst="rect">
            <a:avLst/>
          </a:prstGeom>
          <a:noFill/>
          <a:ln w="9525">
            <a:noFill/>
            <a:miter lim="800000"/>
            <a:headEnd/>
            <a:tailEnd/>
          </a:ln>
        </p:spPr>
        <p:txBody>
          <a:bodyPr>
            <a:spAutoFit/>
          </a:bodyPr>
          <a:lstStyle/>
          <a:p>
            <a:pPr>
              <a:spcBef>
                <a:spcPct val="50000"/>
              </a:spcBef>
            </a:pPr>
            <a:r>
              <a:rPr lang="en-US">
                <a:solidFill>
                  <a:srgbClr val="3855A6"/>
                </a:solidFill>
              </a:rPr>
              <a:t>INT</a:t>
            </a:r>
          </a:p>
        </p:txBody>
      </p:sp>
      <p:sp>
        <p:nvSpPr>
          <p:cNvPr id="5" name="Text Box 21"/>
          <p:cNvSpPr txBox="1">
            <a:spLocks noChangeArrowheads="1"/>
          </p:cNvSpPr>
          <p:nvPr/>
        </p:nvSpPr>
        <p:spPr bwMode="auto">
          <a:xfrm>
            <a:off x="7280275" y="3068638"/>
            <a:ext cx="1835150" cy="6477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No prefix</a:t>
            </a:r>
            <a:endParaRPr lang="en-US" sz="1000">
              <a:solidFill>
                <a:srgbClr val="005294"/>
              </a:solidFill>
            </a:endParaRPr>
          </a:p>
          <a:p>
            <a:pPr algn="ctr"/>
            <a:r>
              <a:rPr lang="en-US" sz="1200">
                <a:solidFill>
                  <a:srgbClr val="005294"/>
                </a:solidFill>
              </a:rPr>
              <a:t>FN.ACC : F.ACCOUNT</a:t>
            </a:r>
          </a:p>
          <a:p>
            <a:pPr algn="ctr"/>
            <a:r>
              <a:rPr lang="en-US" sz="1200">
                <a:solidFill>
                  <a:srgbClr val="005294"/>
                </a:solidFill>
              </a:rPr>
              <a:t>F.ACC = ‘’ </a:t>
            </a:r>
          </a:p>
        </p:txBody>
      </p:sp>
      <p:sp>
        <p:nvSpPr>
          <p:cNvPr id="6" name="Line 24"/>
          <p:cNvSpPr>
            <a:spLocks noChangeShapeType="1"/>
          </p:cNvSpPr>
          <p:nvPr/>
        </p:nvSpPr>
        <p:spPr bwMode="auto">
          <a:xfrm>
            <a:off x="8172450" y="2349500"/>
            <a:ext cx="0" cy="647700"/>
          </a:xfrm>
          <a:prstGeom prst="line">
            <a:avLst/>
          </a:prstGeom>
          <a:noFill/>
          <a:ln w="9525">
            <a:solidFill>
              <a:srgbClr val="3855A6"/>
            </a:solidFill>
            <a:round/>
            <a:headEnd/>
            <a:tailEnd type="triangle" w="med" len="med"/>
          </a:ln>
        </p:spPr>
        <p:txBody>
          <a:bodyPr/>
          <a:lstStyle/>
          <a:p>
            <a:endParaRPr lang="en-US"/>
          </a:p>
        </p:txBody>
      </p:sp>
      <p:sp>
        <p:nvSpPr>
          <p:cNvPr id="7" name="Rectangle 27"/>
          <p:cNvSpPr>
            <a:spLocks noChangeArrowheads="1"/>
          </p:cNvSpPr>
          <p:nvPr/>
        </p:nvSpPr>
        <p:spPr bwMode="auto">
          <a:xfrm>
            <a:off x="-14288" y="1930400"/>
            <a:ext cx="1835151" cy="215900"/>
          </a:xfrm>
          <a:prstGeom prst="rect">
            <a:avLst/>
          </a:prstGeom>
          <a:noFill/>
          <a:ln w="9525">
            <a:solidFill>
              <a:srgbClr val="FF0000"/>
            </a:solidFill>
            <a:miter lim="800000"/>
            <a:headEnd/>
            <a:tailEnd/>
          </a:ln>
        </p:spPr>
        <p:txBody>
          <a:bodyPr wrap="none" anchor="ctr"/>
          <a:lstStyle/>
          <a:p>
            <a:endParaRPr lang="en-US"/>
          </a:p>
        </p:txBody>
      </p:sp>
      <p:pic>
        <p:nvPicPr>
          <p:cNvPr id="12332" name="Picture 44"/>
          <p:cNvPicPr>
            <a:picLocks noChangeAspect="1" noChangeArrowheads="1"/>
          </p:cNvPicPr>
          <p:nvPr/>
        </p:nvPicPr>
        <p:blipFill>
          <a:blip r:embed="rId4" cstate="print"/>
          <a:srcRect/>
          <a:stretch>
            <a:fillRect/>
          </a:stretch>
        </p:blipFill>
        <p:spPr bwMode="auto">
          <a:xfrm>
            <a:off x="144463" y="3860800"/>
            <a:ext cx="2857500" cy="2239963"/>
          </a:xfrm>
          <a:prstGeom prst="rect">
            <a:avLst/>
          </a:prstGeom>
          <a:noFill/>
          <a:ln w="9525">
            <a:solidFill>
              <a:srgbClr val="000099"/>
            </a:solidFill>
            <a:miter lim="800000"/>
            <a:headEnd/>
            <a:tailEnd/>
          </a:ln>
        </p:spPr>
      </p:pic>
      <p:pic>
        <p:nvPicPr>
          <p:cNvPr id="15391" name="Picture 45"/>
          <p:cNvPicPr>
            <a:picLocks noChangeAspect="1" noChangeArrowheads="1"/>
          </p:cNvPicPr>
          <p:nvPr/>
        </p:nvPicPr>
        <p:blipFill>
          <a:blip r:embed="rId5" cstate="print"/>
          <a:srcRect/>
          <a:stretch>
            <a:fillRect/>
          </a:stretch>
        </p:blipFill>
        <p:spPr bwMode="auto">
          <a:xfrm>
            <a:off x="179388" y="620713"/>
            <a:ext cx="2017712" cy="638175"/>
          </a:xfrm>
          <a:prstGeom prst="rect">
            <a:avLst/>
          </a:prstGeom>
          <a:noFill/>
          <a:ln w="9525">
            <a:solidFill>
              <a:srgbClr val="000099"/>
            </a:solid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linds(horizontal)">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34"/>
                                        </p:tgtEl>
                                        <p:attrNameLst>
                                          <p:attrName>style.visibility</p:attrName>
                                        </p:attrNameLst>
                                      </p:cBhvr>
                                      <p:to>
                                        <p:strVal val="visible"/>
                                      </p:to>
                                    </p:set>
                                    <p:animEffect transition="in" filter="blinds(horizontal)">
                                      <p:cBhvr>
                                        <p:cTn id="12" dur="500"/>
                                        <p:tgtEl>
                                          <p:spTgt spid="686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blinds(horizontal)">
                                      <p:cBhvr>
                                        <p:cTn id="17" dur="500"/>
                                        <p:tgtEl>
                                          <p:spTgt spid="686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14"/>
                                        </p:tgtEl>
                                        <p:attrNameLst>
                                          <p:attrName>style.visibility</p:attrName>
                                        </p:attrNameLst>
                                      </p:cBhvr>
                                      <p:to>
                                        <p:strVal val="visible"/>
                                      </p:to>
                                    </p:set>
                                    <p:animEffect transition="in" filter="blinds(horizontal)">
                                      <p:cBhvr>
                                        <p:cTn id="22" dur="500"/>
                                        <p:tgtEl>
                                          <p:spTgt spid="68614"/>
                                        </p:tgtEl>
                                      </p:cBhvr>
                                    </p:animEffect>
                                  </p:childTnLst>
                                </p:cTn>
                              </p:par>
                              <p:par>
                                <p:cTn id="23" presetID="3" presetClass="entr" presetSubtype="10" fill="hold" nodeType="withEffect">
                                  <p:stCondLst>
                                    <p:cond delay="0"/>
                                  </p:stCondLst>
                                  <p:childTnLst>
                                    <p:set>
                                      <p:cBhvr>
                                        <p:cTn id="24" dur="1" fill="hold">
                                          <p:stCondLst>
                                            <p:cond delay="0"/>
                                          </p:stCondLst>
                                        </p:cTn>
                                        <p:tgtEl>
                                          <p:spTgt spid="12332"/>
                                        </p:tgtEl>
                                        <p:attrNameLst>
                                          <p:attrName>style.visibility</p:attrName>
                                        </p:attrNameLst>
                                      </p:cBhvr>
                                      <p:to>
                                        <p:strVal val="visible"/>
                                      </p:to>
                                    </p:set>
                                    <p:animEffect transition="in" filter="blinds(horizontal)">
                                      <p:cBhvr>
                                        <p:cTn id="25" dur="500"/>
                                        <p:tgtEl>
                                          <p:spTgt spid="1233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8635"/>
                                        </p:tgtEl>
                                        <p:attrNameLst>
                                          <p:attrName>style.visibility</p:attrName>
                                        </p:attrNameLst>
                                      </p:cBhvr>
                                      <p:to>
                                        <p:strVal val="visible"/>
                                      </p:to>
                                    </p:set>
                                    <p:animEffect transition="in" filter="blinds(horizontal)">
                                      <p:cBhvr>
                                        <p:cTn id="30" dur="500"/>
                                        <p:tgtEl>
                                          <p:spTgt spid="6863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8616"/>
                                        </p:tgtEl>
                                        <p:attrNameLst>
                                          <p:attrName>style.visibility</p:attrName>
                                        </p:attrNameLst>
                                      </p:cBhvr>
                                      <p:to>
                                        <p:strVal val="visible"/>
                                      </p:to>
                                    </p:set>
                                    <p:animEffect transition="in" filter="blinds(horizontal)">
                                      <p:cBhvr>
                                        <p:cTn id="35" dur="500"/>
                                        <p:tgtEl>
                                          <p:spTgt spid="68616"/>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65561"/>
                                        </p:tgtEl>
                                        <p:attrNameLst>
                                          <p:attrName>style.visibility</p:attrName>
                                        </p:attrNameLst>
                                      </p:cBhvr>
                                      <p:to>
                                        <p:strVal val="visible"/>
                                      </p:to>
                                    </p:set>
                                    <p:animEffect transition="in" filter="blinds(horizontal)">
                                      <p:cBhvr>
                                        <p:cTn id="39" dur="500"/>
                                        <p:tgtEl>
                                          <p:spTgt spid="6556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5558"/>
                                        </p:tgtEl>
                                        <p:attrNameLst>
                                          <p:attrName>style.visibility</p:attrName>
                                        </p:attrNameLst>
                                      </p:cBhvr>
                                      <p:to>
                                        <p:strVal val="visible"/>
                                      </p:to>
                                    </p:set>
                                    <p:animEffect transition="in" filter="blinds(horizontal)">
                                      <p:cBhvr>
                                        <p:cTn id="42" dur="500"/>
                                        <p:tgtEl>
                                          <p:spTgt spid="6555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5559"/>
                                        </p:tgtEl>
                                        <p:attrNameLst>
                                          <p:attrName>style.visibility</p:attrName>
                                        </p:attrNameLst>
                                      </p:cBhvr>
                                      <p:to>
                                        <p:strVal val="visible"/>
                                      </p:to>
                                    </p:set>
                                    <p:animEffect transition="in" filter="blinds(horizontal)">
                                      <p:cBhvr>
                                        <p:cTn id="45" dur="500"/>
                                        <p:tgtEl>
                                          <p:spTgt spid="6555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5557"/>
                                        </p:tgtEl>
                                        <p:attrNameLst>
                                          <p:attrName>style.visibility</p:attrName>
                                        </p:attrNameLst>
                                      </p:cBhvr>
                                      <p:to>
                                        <p:strVal val="visible"/>
                                      </p:to>
                                    </p:set>
                                    <p:animEffect transition="in" filter="blinds(horizontal)">
                                      <p:cBhvr>
                                        <p:cTn id="48" dur="500"/>
                                        <p:tgtEl>
                                          <p:spTgt spid="65557"/>
                                        </p:tgtEl>
                                      </p:cBhvr>
                                    </p:animEffect>
                                  </p:childTnLst>
                                </p:cTn>
                              </p:par>
                            </p:childTnLst>
                          </p:cTn>
                        </p:par>
                        <p:par>
                          <p:cTn id="49" fill="hold">
                            <p:stCondLst>
                              <p:cond delay="1000"/>
                            </p:stCondLst>
                            <p:childTnLst>
                              <p:par>
                                <p:cTn id="50" presetID="3" presetClass="entr" presetSubtype="10"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linds(horizontal)">
                                      <p:cBhvr>
                                        <p:cTn id="55" dur="500"/>
                                        <p:tgtEl>
                                          <p:spTgt spid="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linds(horizontal)">
                                      <p:cBhvr>
                                        <p:cTn id="58" dur="500"/>
                                        <p:tgtEl>
                                          <p:spTgt spid="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linds(horizontal)">
                                      <p:cBhvr>
                                        <p:cTn id="61" dur="500"/>
                                        <p:tgtEl>
                                          <p:spTgt spid="5"/>
                                        </p:tgtEl>
                                      </p:cBhvr>
                                    </p:animEffect>
                                  </p:childTnLst>
                                </p:cTn>
                              </p:par>
                            </p:childTnLst>
                          </p:cTn>
                        </p:par>
                        <p:par>
                          <p:cTn id="62" fill="hold">
                            <p:stCondLst>
                              <p:cond delay="1500"/>
                            </p:stCondLst>
                            <p:childTnLst>
                              <p:par>
                                <p:cTn id="63" presetID="3" presetClass="entr" presetSubtype="10" fill="hold" grpId="0" nodeType="afterEffect">
                                  <p:stCondLst>
                                    <p:cond delay="0"/>
                                  </p:stCondLst>
                                  <p:childTnLst>
                                    <p:set>
                                      <p:cBhvr>
                                        <p:cTn id="64" dur="1" fill="hold">
                                          <p:stCondLst>
                                            <p:cond delay="0"/>
                                          </p:stCondLst>
                                        </p:cTn>
                                        <p:tgtEl>
                                          <p:spTgt spid="68629"/>
                                        </p:tgtEl>
                                        <p:attrNameLst>
                                          <p:attrName>style.visibility</p:attrName>
                                        </p:attrNameLst>
                                      </p:cBhvr>
                                      <p:to>
                                        <p:strVal val="visible"/>
                                      </p:to>
                                    </p:set>
                                    <p:animEffect transition="in" filter="blinds(horizontal)">
                                      <p:cBhvr>
                                        <p:cTn id="65" dur="500"/>
                                        <p:tgtEl>
                                          <p:spTgt spid="6862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5560"/>
                                        </p:tgtEl>
                                        <p:attrNameLst>
                                          <p:attrName>style.visibility</p:attrName>
                                        </p:attrNameLst>
                                      </p:cBhvr>
                                      <p:to>
                                        <p:strVal val="visible"/>
                                      </p:to>
                                    </p:set>
                                    <p:animEffect transition="in" filter="blinds(horizontal)">
                                      <p:cBhvr>
                                        <p:cTn id="68" dur="500"/>
                                        <p:tgtEl>
                                          <p:spTgt spid="6556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blinds(horizontal)">
                                      <p:cBhvr>
                                        <p:cTn id="71" dur="5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blinds(horizontal)">
                                      <p:cBhvr>
                                        <p:cTn id="76" dur="500"/>
                                        <p:tgtEl>
                                          <p:spTgt spid="7"/>
                                        </p:tgtEl>
                                      </p:cBhvr>
                                    </p:animEffect>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grpId="1" nodeType="clickEffect">
                                  <p:stCondLst>
                                    <p:cond delay="0"/>
                                  </p:stCondLst>
                                  <p:childTnLst>
                                    <p:animMotion origin="layout" path="M -0.03194 0.02428 L 0.21806 0.02428 " pathEditMode="relative" rAng="0" ptsTypes="AA">
                                      <p:cBhvr>
                                        <p:cTn id="80" dur="2000" fill="hold"/>
                                        <p:tgtEl>
                                          <p:spTgt spid="7"/>
                                        </p:tgtEl>
                                        <p:attrNameLst>
                                          <p:attrName>ppt_x</p:attrName>
                                          <p:attrName>ppt_y</p:attrName>
                                        </p:attrNameLst>
                                      </p:cBhvr>
                                      <p:rCtr x="125" y="0"/>
                                    </p:animMotion>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68618"/>
                                        </p:tgtEl>
                                        <p:attrNameLst>
                                          <p:attrName>style.visibility</p:attrName>
                                        </p:attrNameLst>
                                      </p:cBhvr>
                                      <p:to>
                                        <p:strVal val="visible"/>
                                      </p:to>
                                    </p:set>
                                    <p:animEffect transition="in" filter="blinds(horizontal)">
                                      <p:cBhvr>
                                        <p:cTn id="85" dur="500"/>
                                        <p:tgtEl>
                                          <p:spTgt spid="68618"/>
                                        </p:tgtEl>
                                      </p:cBhvr>
                                    </p:animEffect>
                                  </p:childTnLst>
                                </p:cTn>
                              </p:par>
                            </p:childTnLst>
                          </p:cTn>
                        </p:par>
                        <p:par>
                          <p:cTn id="86" fill="hold">
                            <p:stCondLst>
                              <p:cond delay="500"/>
                            </p:stCondLst>
                            <p:childTnLst>
                              <p:par>
                                <p:cTn id="87" presetID="3" presetClass="entr" presetSubtype="10" fill="hold" grpId="0" nodeType="afterEffect">
                                  <p:stCondLst>
                                    <p:cond delay="0"/>
                                  </p:stCondLst>
                                  <p:childTnLst>
                                    <p:set>
                                      <p:cBhvr>
                                        <p:cTn id="88" dur="1" fill="hold">
                                          <p:stCondLst>
                                            <p:cond delay="0"/>
                                          </p:stCondLst>
                                        </p:cTn>
                                        <p:tgtEl>
                                          <p:spTgt spid="68637"/>
                                        </p:tgtEl>
                                        <p:attrNameLst>
                                          <p:attrName>style.visibility</p:attrName>
                                        </p:attrNameLst>
                                      </p:cBhvr>
                                      <p:to>
                                        <p:strVal val="visible"/>
                                      </p:to>
                                    </p:set>
                                    <p:animEffect transition="in" filter="blinds(horizontal)">
                                      <p:cBhvr>
                                        <p:cTn id="89" dur="500"/>
                                        <p:tgtEl>
                                          <p:spTgt spid="68637"/>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68619"/>
                                        </p:tgtEl>
                                        <p:attrNameLst>
                                          <p:attrName>style.visibility</p:attrName>
                                        </p:attrNameLst>
                                      </p:cBhvr>
                                      <p:to>
                                        <p:strVal val="visible"/>
                                      </p:to>
                                    </p:set>
                                    <p:animEffect transition="in" filter="blinds(horizontal)">
                                      <p:cBhvr>
                                        <p:cTn id="94" dur="500"/>
                                        <p:tgtEl>
                                          <p:spTgt spid="68619"/>
                                        </p:tgtEl>
                                      </p:cBhvr>
                                    </p:animEffect>
                                  </p:childTnLst>
                                </p:cTn>
                              </p:par>
                            </p:childTnLst>
                          </p:cTn>
                        </p:par>
                        <p:par>
                          <p:cTn id="95" fill="hold">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68620"/>
                                        </p:tgtEl>
                                        <p:attrNameLst>
                                          <p:attrName>style.visibility</p:attrName>
                                        </p:attrNameLst>
                                      </p:cBhvr>
                                      <p:to>
                                        <p:strVal val="visible"/>
                                      </p:to>
                                    </p:set>
                                    <p:animEffect transition="in" filter="blinds(horizontal)">
                                      <p:cBhvr>
                                        <p:cTn id="98" dur="500"/>
                                        <p:tgtEl>
                                          <p:spTgt spid="68620"/>
                                        </p:tgtEl>
                                      </p:cBhvr>
                                    </p:animEffect>
                                  </p:childTnLst>
                                </p:cTn>
                              </p:par>
                            </p:childTnLst>
                          </p:cTn>
                        </p:par>
                        <p:par>
                          <p:cTn id="99" fill="hold">
                            <p:stCondLst>
                              <p:cond delay="1000"/>
                            </p:stCondLst>
                            <p:childTnLst>
                              <p:par>
                                <p:cTn id="100" presetID="3" presetClass="entr" presetSubtype="10" fill="hold" grpId="0" nodeType="afterEffect">
                                  <p:stCondLst>
                                    <p:cond delay="0"/>
                                  </p:stCondLst>
                                  <p:childTnLst>
                                    <p:set>
                                      <p:cBhvr>
                                        <p:cTn id="101" dur="1" fill="hold">
                                          <p:stCondLst>
                                            <p:cond delay="0"/>
                                          </p:stCondLst>
                                        </p:cTn>
                                        <p:tgtEl>
                                          <p:spTgt spid="68638"/>
                                        </p:tgtEl>
                                        <p:attrNameLst>
                                          <p:attrName>style.visibility</p:attrName>
                                        </p:attrNameLst>
                                      </p:cBhvr>
                                      <p:to>
                                        <p:strVal val="visible"/>
                                      </p:to>
                                    </p:set>
                                    <p:animEffect transition="in" filter="blinds(horizontal)">
                                      <p:cBhvr>
                                        <p:cTn id="102" dur="500"/>
                                        <p:tgtEl>
                                          <p:spTgt spid="6863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68642"/>
                                        </p:tgtEl>
                                        <p:attrNameLst>
                                          <p:attrName>style.visibility</p:attrName>
                                        </p:attrNameLst>
                                      </p:cBhvr>
                                      <p:to>
                                        <p:strVal val="visible"/>
                                      </p:to>
                                    </p:set>
                                    <p:animEffect transition="in" filter="blinds(horizontal)">
                                      <p:cBhvr>
                                        <p:cTn id="107" dur="500"/>
                                        <p:tgtEl>
                                          <p:spTgt spid="68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P spid="68613" grpId="0" animBg="1"/>
      <p:bldP spid="68614" grpId="0" animBg="1"/>
      <p:bldP spid="68616" grpId="0" animBg="1"/>
      <p:bldP spid="68618" grpId="0" animBg="1"/>
      <p:bldP spid="68619" grpId="0" animBg="1"/>
      <p:bldP spid="68620" grpId="0" animBg="1"/>
      <p:bldP spid="68629" grpId="0"/>
      <p:bldP spid="68634" grpId="0" animBg="1"/>
      <p:bldP spid="68635" grpId="0" animBg="1"/>
      <p:bldP spid="68637" grpId="0" animBg="1"/>
      <p:bldP spid="68638" grpId="0" animBg="1"/>
      <p:bldP spid="68642" grpId="0"/>
      <p:bldP spid="65557" grpId="0" animBg="1"/>
      <p:bldP spid="65558" grpId="0" animBg="1"/>
      <p:bldP spid="65559" grpId="0" animBg="1"/>
      <p:bldP spid="65560" grpId="0" animBg="1"/>
      <p:bldP spid="65561" grpId="0"/>
      <p:bldP spid="2" grpId="0" animBg="1"/>
      <p:bldP spid="3" grpId="0" animBg="1"/>
      <p:bldP spid="4" grpId="0"/>
      <p:bldP spid="5" grpId="0" animBg="1"/>
      <p:bldP spid="6" grpId="0"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1800" smtClean="0"/>
              <a:t>Login to another company (CO2) and execute the same code</a:t>
            </a:r>
          </a:p>
        </p:txBody>
      </p:sp>
      <p:sp>
        <p:nvSpPr>
          <p:cNvPr id="65541" name="Text Box 5"/>
          <p:cNvSpPr txBox="1">
            <a:spLocks noChangeArrowheads="1"/>
          </p:cNvSpPr>
          <p:nvPr/>
        </p:nvSpPr>
        <p:spPr bwMode="auto">
          <a:xfrm>
            <a:off x="3071813" y="571500"/>
            <a:ext cx="3457575"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What is the mnemonic of the current company?</a:t>
            </a:r>
          </a:p>
        </p:txBody>
      </p:sp>
      <p:sp>
        <p:nvSpPr>
          <p:cNvPr id="65542" name="Text Box 6"/>
          <p:cNvSpPr txBox="1">
            <a:spLocks noChangeArrowheads="1"/>
          </p:cNvSpPr>
          <p:nvPr/>
        </p:nvSpPr>
        <p:spPr bwMode="auto">
          <a:xfrm>
            <a:off x="7164388" y="692150"/>
            <a:ext cx="1511300"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BNK</a:t>
            </a:r>
          </a:p>
        </p:txBody>
      </p:sp>
      <p:sp>
        <p:nvSpPr>
          <p:cNvPr id="65545" name="Text Box 9"/>
          <p:cNvSpPr txBox="1">
            <a:spLocks noChangeArrowheads="1"/>
          </p:cNvSpPr>
          <p:nvPr/>
        </p:nvSpPr>
        <p:spPr bwMode="auto">
          <a:xfrm>
            <a:off x="7164388" y="1196975"/>
            <a:ext cx="1511300" cy="287338"/>
          </a:xfrm>
          <a:prstGeom prst="rect">
            <a:avLst/>
          </a:prstGeom>
          <a:solidFill>
            <a:srgbClr val="6699FF">
              <a:alpha val="32941"/>
            </a:srgbClr>
          </a:solidFill>
          <a:ln w="9525" algn="ctr">
            <a:solidFill>
              <a:srgbClr val="FF0000"/>
            </a:solidFill>
            <a:miter lim="800000"/>
            <a:headEnd/>
            <a:tailEnd/>
          </a:ln>
        </p:spPr>
        <p:txBody>
          <a:bodyPr/>
          <a:lstStyle/>
          <a:p>
            <a:pPr algn="ctr"/>
            <a:r>
              <a:rPr lang="en-US" sz="1200">
                <a:solidFill>
                  <a:srgbClr val="FF0000"/>
                </a:solidFill>
              </a:rPr>
              <a:t>FIN</a:t>
            </a:r>
          </a:p>
        </p:txBody>
      </p:sp>
      <p:sp>
        <p:nvSpPr>
          <p:cNvPr id="65548" name="Text Box 12"/>
          <p:cNvSpPr txBox="1">
            <a:spLocks noChangeArrowheads="1"/>
          </p:cNvSpPr>
          <p:nvPr/>
        </p:nvSpPr>
        <p:spPr bwMode="auto">
          <a:xfrm>
            <a:off x="3419475" y="4089400"/>
            <a:ext cx="3457575"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Open the file using the jBASE </a:t>
            </a:r>
            <a:r>
              <a:rPr lang="en-US" sz="1200" b="1">
                <a:solidFill>
                  <a:srgbClr val="FF0000"/>
                </a:solidFill>
              </a:rPr>
              <a:t>OPEN</a:t>
            </a:r>
            <a:r>
              <a:rPr lang="en-US" sz="1200">
                <a:solidFill>
                  <a:srgbClr val="005294"/>
                </a:solidFill>
              </a:rPr>
              <a:t> command</a:t>
            </a:r>
          </a:p>
        </p:txBody>
      </p:sp>
      <p:sp>
        <p:nvSpPr>
          <p:cNvPr id="65550" name="Text Box 14"/>
          <p:cNvSpPr txBox="1">
            <a:spLocks noChangeArrowheads="1"/>
          </p:cNvSpPr>
          <p:nvPr/>
        </p:nvSpPr>
        <p:spPr bwMode="auto">
          <a:xfrm>
            <a:off x="3492500" y="4521200"/>
            <a:ext cx="3097213" cy="430213"/>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Extract path of data file and place it in the file path variable</a:t>
            </a:r>
          </a:p>
        </p:txBody>
      </p:sp>
      <p:sp>
        <p:nvSpPr>
          <p:cNvPr id="65551" name="Text Box 15"/>
          <p:cNvSpPr txBox="1">
            <a:spLocks noChangeArrowheads="1"/>
          </p:cNvSpPr>
          <p:nvPr/>
        </p:nvSpPr>
        <p:spPr bwMode="auto">
          <a:xfrm>
            <a:off x="6877050" y="4521200"/>
            <a:ext cx="2124075" cy="4318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F.ACC = </a:t>
            </a:r>
            <a:r>
              <a:rPr lang="en-US" sz="1000">
                <a:solidFill>
                  <a:srgbClr val="005294"/>
                </a:solidFill>
              </a:rPr>
              <a:t>../bnk.data/ac/FBNK.ACCOUNT</a:t>
            </a:r>
          </a:p>
        </p:txBody>
      </p:sp>
      <p:sp>
        <p:nvSpPr>
          <p:cNvPr id="65554" name="Text Box 18"/>
          <p:cNvSpPr txBox="1">
            <a:spLocks noChangeArrowheads="1"/>
          </p:cNvSpPr>
          <p:nvPr/>
        </p:nvSpPr>
        <p:spPr bwMode="auto">
          <a:xfrm>
            <a:off x="3419475" y="5386388"/>
            <a:ext cx="2952750" cy="430212"/>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Store file details in memory for future use</a:t>
            </a:r>
          </a:p>
        </p:txBody>
      </p:sp>
      <p:sp>
        <p:nvSpPr>
          <p:cNvPr id="16394" name="Slide Number Placeholder 3"/>
          <p:cNvSpPr>
            <a:spLocks noGrp="1"/>
          </p:cNvSpPr>
          <p:nvPr>
            <p:ph type="sldNum" sz="quarter" idx="10"/>
          </p:nvPr>
        </p:nvSpPr>
        <p:spPr>
          <a:noFill/>
        </p:spPr>
        <p:txBody>
          <a:bodyPr/>
          <a:lstStyle/>
          <a:p>
            <a:r>
              <a:rPr lang="en-GB" smtClean="0"/>
              <a:t>Slide </a:t>
            </a:r>
            <a:fld id="{8E15E7A8-56CF-4EA6-9AD6-D8432F2963E1}" type="slidenum">
              <a:rPr lang="en-GB" smtClean="0"/>
              <a:pPr/>
              <a:t>10</a:t>
            </a:fld>
            <a:endParaRPr lang="en-GB" smtClean="0"/>
          </a:p>
        </p:txBody>
      </p:sp>
      <p:sp>
        <p:nvSpPr>
          <p:cNvPr id="11297" name="Rectangle 33"/>
          <p:cNvSpPr>
            <a:spLocks noChangeArrowheads="1"/>
          </p:cNvSpPr>
          <p:nvPr/>
        </p:nvSpPr>
        <p:spPr bwMode="auto">
          <a:xfrm>
            <a:off x="7164388" y="1196975"/>
            <a:ext cx="1511300" cy="287338"/>
          </a:xfrm>
          <a:prstGeom prst="rect">
            <a:avLst/>
          </a:prstGeom>
          <a:noFill/>
          <a:ln w="9525">
            <a:solidFill>
              <a:srgbClr val="FF0000"/>
            </a:solidFill>
            <a:miter lim="800000"/>
            <a:headEnd/>
            <a:tailEnd/>
          </a:ln>
        </p:spPr>
        <p:txBody>
          <a:bodyPr wrap="none" anchor="ctr"/>
          <a:lstStyle/>
          <a:p>
            <a:endParaRPr lang="en-US"/>
          </a:p>
        </p:txBody>
      </p:sp>
      <p:pic>
        <p:nvPicPr>
          <p:cNvPr id="16396" name="Picture 35"/>
          <p:cNvPicPr>
            <a:picLocks noChangeAspect="1" noChangeArrowheads="1"/>
          </p:cNvPicPr>
          <p:nvPr/>
        </p:nvPicPr>
        <p:blipFill>
          <a:blip r:embed="rId3" cstate="print"/>
          <a:srcRect/>
          <a:stretch>
            <a:fillRect/>
          </a:stretch>
        </p:blipFill>
        <p:spPr bwMode="auto">
          <a:xfrm>
            <a:off x="179388" y="620713"/>
            <a:ext cx="2017712" cy="638175"/>
          </a:xfrm>
          <a:prstGeom prst="rect">
            <a:avLst/>
          </a:prstGeom>
          <a:noFill/>
          <a:ln w="9525">
            <a:solidFill>
              <a:srgbClr val="000099"/>
            </a:solidFill>
            <a:miter lim="800000"/>
            <a:headEnd/>
            <a:tailEnd/>
          </a:ln>
        </p:spPr>
      </p:pic>
      <p:sp>
        <p:nvSpPr>
          <p:cNvPr id="45" name="AutoShape 10"/>
          <p:cNvSpPr>
            <a:spLocks noChangeArrowheads="1"/>
          </p:cNvSpPr>
          <p:nvPr/>
        </p:nvSpPr>
        <p:spPr bwMode="auto">
          <a:xfrm>
            <a:off x="3481388" y="1123950"/>
            <a:ext cx="2733675" cy="466725"/>
          </a:xfrm>
          <a:prstGeom prst="flowChartDecision">
            <a:avLst/>
          </a:prstGeom>
          <a:solidFill>
            <a:srgbClr val="6699FF">
              <a:alpha val="32941"/>
            </a:srgbClr>
          </a:solidFill>
          <a:ln w="9525" algn="ctr">
            <a:solidFill>
              <a:srgbClr val="3855A6"/>
            </a:solidFill>
            <a:miter lim="800000"/>
            <a:headEnd/>
            <a:tailEnd/>
          </a:ln>
        </p:spPr>
        <p:txBody>
          <a:bodyPr/>
          <a:lstStyle/>
          <a:p>
            <a:endParaRPr lang="en-US" sz="1200">
              <a:solidFill>
                <a:srgbClr val="005294"/>
              </a:solidFill>
            </a:endParaRPr>
          </a:p>
        </p:txBody>
      </p:sp>
      <p:sp>
        <p:nvSpPr>
          <p:cNvPr id="16398" name="TextBox 46"/>
          <p:cNvSpPr txBox="1">
            <a:spLocks noChangeArrowheads="1"/>
          </p:cNvSpPr>
          <p:nvPr/>
        </p:nvSpPr>
        <p:spPr bwMode="auto">
          <a:xfrm>
            <a:off x="3838575" y="1200150"/>
            <a:ext cx="2071688" cy="338138"/>
          </a:xfrm>
          <a:prstGeom prst="rect">
            <a:avLst/>
          </a:prstGeom>
          <a:noFill/>
          <a:ln w="9525">
            <a:noFill/>
            <a:miter lim="800000"/>
            <a:headEnd/>
            <a:tailEnd/>
          </a:ln>
        </p:spPr>
        <p:txBody>
          <a:bodyPr>
            <a:spAutoFit/>
          </a:bodyPr>
          <a:lstStyle/>
          <a:p>
            <a:pPr algn="ctr"/>
            <a:r>
              <a:rPr lang="en-US" sz="800">
                <a:solidFill>
                  <a:srgbClr val="005294"/>
                </a:solidFill>
              </a:rPr>
              <a:t>Checks if file type and file open                           buckets have data</a:t>
            </a:r>
          </a:p>
        </p:txBody>
      </p:sp>
      <p:sp>
        <p:nvSpPr>
          <p:cNvPr id="49" name="Line 23"/>
          <p:cNvSpPr>
            <a:spLocks noChangeShapeType="1"/>
          </p:cNvSpPr>
          <p:nvPr/>
        </p:nvSpPr>
        <p:spPr bwMode="auto">
          <a:xfrm>
            <a:off x="4833938" y="857250"/>
            <a:ext cx="0" cy="274638"/>
          </a:xfrm>
          <a:prstGeom prst="line">
            <a:avLst/>
          </a:prstGeom>
          <a:noFill/>
          <a:ln w="9525">
            <a:solidFill>
              <a:srgbClr val="3855A6"/>
            </a:solidFill>
            <a:round/>
            <a:headEnd/>
            <a:tailEnd type="triangle" w="med" len="med"/>
          </a:ln>
        </p:spPr>
        <p:txBody>
          <a:bodyPr/>
          <a:lstStyle/>
          <a:p>
            <a:endParaRPr lang="en-US"/>
          </a:p>
        </p:txBody>
      </p:sp>
      <p:cxnSp>
        <p:nvCxnSpPr>
          <p:cNvPr id="16400" name="Straight Connector 52"/>
          <p:cNvCxnSpPr>
            <a:cxnSpLocks noChangeShapeType="1"/>
            <a:stCxn id="45" idx="2"/>
            <a:endCxn id="16406" idx="0"/>
          </p:cNvCxnSpPr>
          <p:nvPr/>
        </p:nvCxnSpPr>
        <p:spPr bwMode="auto">
          <a:xfrm>
            <a:off x="4848226" y="1590675"/>
            <a:ext cx="19049" cy="481013"/>
          </a:xfrm>
          <a:prstGeom prst="line">
            <a:avLst/>
          </a:prstGeom>
          <a:noFill/>
          <a:ln w="9525">
            <a:solidFill>
              <a:srgbClr val="3855A6"/>
            </a:solidFill>
            <a:round/>
            <a:headEnd/>
            <a:tailEnd type="triangle" w="med" len="med"/>
          </a:ln>
        </p:spPr>
      </p:cxnSp>
      <p:pic>
        <p:nvPicPr>
          <p:cNvPr id="16401" name="Picture 16" descr="MCBD05199_0000[1]"/>
          <p:cNvPicPr>
            <a:picLocks noChangeAspect="1" noChangeArrowheads="1"/>
          </p:cNvPicPr>
          <p:nvPr/>
        </p:nvPicPr>
        <p:blipFill>
          <a:blip r:embed="rId4" cstate="print"/>
          <a:srcRect/>
          <a:stretch>
            <a:fillRect/>
          </a:stretch>
        </p:blipFill>
        <p:spPr bwMode="auto">
          <a:xfrm>
            <a:off x="323850" y="5157788"/>
            <a:ext cx="2339975" cy="1439862"/>
          </a:xfrm>
          <a:prstGeom prst="rect">
            <a:avLst/>
          </a:prstGeom>
          <a:noFill/>
          <a:ln w="9525">
            <a:noFill/>
            <a:miter lim="800000"/>
            <a:headEnd/>
            <a:tailEnd/>
          </a:ln>
        </p:spPr>
      </p:pic>
      <p:sp>
        <p:nvSpPr>
          <p:cNvPr id="16402" name="Text Box 17"/>
          <p:cNvSpPr txBox="1">
            <a:spLocks noChangeArrowheads="1"/>
          </p:cNvSpPr>
          <p:nvPr/>
        </p:nvSpPr>
        <p:spPr bwMode="auto">
          <a:xfrm>
            <a:off x="36512" y="5157789"/>
            <a:ext cx="3242715" cy="938719"/>
          </a:xfrm>
          <a:prstGeom prst="rect">
            <a:avLst/>
          </a:prstGeom>
          <a:solidFill>
            <a:schemeClr val="bg1"/>
          </a:solidFill>
          <a:ln w="9525">
            <a:noFill/>
            <a:miter lim="800000"/>
            <a:headEnd/>
            <a:tailEnd/>
          </a:ln>
        </p:spPr>
        <p:txBody>
          <a:bodyPr wrap="square">
            <a:spAutoFit/>
          </a:bodyPr>
          <a:lstStyle/>
          <a:p>
            <a:pPr>
              <a:spcBef>
                <a:spcPct val="50000"/>
              </a:spcBef>
            </a:pPr>
            <a:r>
              <a:rPr lang="en-US" sz="1000" dirty="0"/>
              <a:t>File requested : F.ACCOUNT</a:t>
            </a:r>
          </a:p>
          <a:p>
            <a:pPr>
              <a:spcBef>
                <a:spcPct val="50000"/>
              </a:spcBef>
            </a:pPr>
            <a:endParaRPr lang="en-US" sz="1000" dirty="0"/>
          </a:p>
          <a:p>
            <a:pPr>
              <a:spcBef>
                <a:spcPct val="50000"/>
              </a:spcBef>
            </a:pPr>
            <a:r>
              <a:rPr lang="en-US" sz="1000" dirty="0"/>
              <a:t>File  Type Bucket: FIN</a:t>
            </a:r>
          </a:p>
          <a:p>
            <a:pPr>
              <a:spcBef>
                <a:spcPct val="50000"/>
              </a:spcBef>
            </a:pPr>
            <a:r>
              <a:rPr lang="en-US" sz="1000" dirty="0"/>
              <a:t>File Path : ../bnk.data/ac/FBNK.ACCOUNT</a:t>
            </a:r>
          </a:p>
        </p:txBody>
      </p:sp>
      <p:sp>
        <p:nvSpPr>
          <p:cNvPr id="41" name="Rectangle 18"/>
          <p:cNvSpPr>
            <a:spLocks noChangeArrowheads="1"/>
          </p:cNvSpPr>
          <p:nvPr/>
        </p:nvSpPr>
        <p:spPr bwMode="auto">
          <a:xfrm>
            <a:off x="6350" y="5194300"/>
            <a:ext cx="1835150" cy="215900"/>
          </a:xfrm>
          <a:prstGeom prst="rect">
            <a:avLst/>
          </a:prstGeom>
          <a:noFill/>
          <a:ln w="9525">
            <a:solidFill>
              <a:srgbClr val="FF0000"/>
            </a:solidFill>
            <a:miter lim="800000"/>
            <a:headEnd/>
            <a:tailEnd/>
          </a:ln>
        </p:spPr>
        <p:txBody>
          <a:bodyPr wrap="none" anchor="ctr"/>
          <a:lstStyle/>
          <a:p>
            <a:endParaRPr lang="en-US"/>
          </a:p>
        </p:txBody>
      </p:sp>
      <p:sp>
        <p:nvSpPr>
          <p:cNvPr id="43" name="Text Box 34"/>
          <p:cNvSpPr txBox="1">
            <a:spLocks noChangeArrowheads="1"/>
          </p:cNvSpPr>
          <p:nvPr/>
        </p:nvSpPr>
        <p:spPr bwMode="auto">
          <a:xfrm>
            <a:off x="49213" y="5443538"/>
            <a:ext cx="3384550" cy="244475"/>
          </a:xfrm>
          <a:prstGeom prst="rect">
            <a:avLst/>
          </a:prstGeom>
          <a:solidFill>
            <a:schemeClr val="bg1"/>
          </a:solidFill>
          <a:ln w="9525">
            <a:noFill/>
            <a:miter lim="800000"/>
            <a:headEnd/>
            <a:tailEnd/>
          </a:ln>
        </p:spPr>
        <p:txBody>
          <a:bodyPr>
            <a:spAutoFit/>
          </a:bodyPr>
          <a:lstStyle/>
          <a:p>
            <a:pPr>
              <a:spcBef>
                <a:spcPct val="50000"/>
              </a:spcBef>
            </a:pPr>
            <a:r>
              <a:rPr lang="en-US" sz="1000"/>
              <a:t>Actual File Name : FBNK.ACCOUNT,</a:t>
            </a:r>
            <a:r>
              <a:rPr lang="en-US" sz="1000">
                <a:solidFill>
                  <a:srgbClr val="00CC00"/>
                </a:solidFill>
              </a:rPr>
              <a:t>FCO2.ACCOUNT</a:t>
            </a:r>
          </a:p>
        </p:txBody>
      </p:sp>
      <p:sp>
        <p:nvSpPr>
          <p:cNvPr id="44" name="Text Box 35"/>
          <p:cNvSpPr txBox="1">
            <a:spLocks noChangeArrowheads="1"/>
          </p:cNvSpPr>
          <p:nvPr/>
        </p:nvSpPr>
        <p:spPr bwMode="auto">
          <a:xfrm>
            <a:off x="0" y="5949950"/>
            <a:ext cx="3887788" cy="396875"/>
          </a:xfrm>
          <a:prstGeom prst="rect">
            <a:avLst/>
          </a:prstGeom>
          <a:solidFill>
            <a:schemeClr val="bg1"/>
          </a:solidFill>
          <a:ln w="9525">
            <a:noFill/>
            <a:miter lim="800000"/>
            <a:headEnd/>
            <a:tailEnd/>
          </a:ln>
        </p:spPr>
        <p:txBody>
          <a:bodyPr>
            <a:spAutoFit/>
          </a:bodyPr>
          <a:lstStyle/>
          <a:p>
            <a:pPr>
              <a:spcBef>
                <a:spcPct val="50000"/>
              </a:spcBef>
            </a:pPr>
            <a:r>
              <a:rPr lang="en-US" sz="1000"/>
              <a:t>File Open Bucket</a:t>
            </a:r>
            <a:r>
              <a:rPr lang="en-US" sz="1000" b="1"/>
              <a:t> : </a:t>
            </a:r>
            <a:r>
              <a:rPr lang="en-US" sz="1000"/>
              <a:t>../bnk.data/ac/FBNK.ACCOUNT</a:t>
            </a:r>
            <a:r>
              <a:rPr lang="en-US" sz="1000">
                <a:solidFill>
                  <a:srgbClr val="00CC00"/>
                </a:solidFill>
              </a:rPr>
              <a:t>,../bnk.data/ac/FCO2.ACCOUNT</a:t>
            </a:r>
          </a:p>
        </p:txBody>
      </p:sp>
      <p:sp>
        <p:nvSpPr>
          <p:cNvPr id="16406" name="TextBox 46"/>
          <p:cNvSpPr txBox="1">
            <a:spLocks noChangeArrowheads="1"/>
          </p:cNvSpPr>
          <p:nvPr/>
        </p:nvSpPr>
        <p:spPr bwMode="auto">
          <a:xfrm>
            <a:off x="3867150" y="2071688"/>
            <a:ext cx="2000250" cy="646331"/>
          </a:xfrm>
          <a:prstGeom prst="rect">
            <a:avLst/>
          </a:prstGeom>
          <a:solidFill>
            <a:srgbClr val="6699FF">
              <a:alpha val="32941"/>
            </a:srgbClr>
          </a:solidFill>
          <a:ln w="9525">
            <a:solidFill>
              <a:srgbClr val="000099"/>
            </a:solidFill>
            <a:miter lim="800000"/>
            <a:headEnd/>
            <a:tailEnd/>
          </a:ln>
        </p:spPr>
        <p:txBody>
          <a:bodyPr wrap="square">
            <a:spAutoFit/>
          </a:bodyPr>
          <a:lstStyle/>
          <a:p>
            <a:pPr algn="ctr"/>
            <a:r>
              <a:rPr lang="en-US" sz="1200" dirty="0">
                <a:solidFill>
                  <a:srgbClr val="005294"/>
                </a:solidFill>
              </a:rPr>
              <a:t>File Type Bucket  already has the  File classification</a:t>
            </a:r>
          </a:p>
        </p:txBody>
      </p:sp>
      <p:sp>
        <p:nvSpPr>
          <p:cNvPr id="16407" name="TextBox 49"/>
          <p:cNvSpPr txBox="1">
            <a:spLocks noChangeArrowheads="1"/>
          </p:cNvSpPr>
          <p:nvPr/>
        </p:nvSpPr>
        <p:spPr bwMode="auto">
          <a:xfrm>
            <a:off x="3929063" y="3143250"/>
            <a:ext cx="2000250" cy="646113"/>
          </a:xfrm>
          <a:prstGeom prst="rect">
            <a:avLst/>
          </a:prstGeom>
          <a:solidFill>
            <a:srgbClr val="6699FF">
              <a:alpha val="32941"/>
            </a:srgbClr>
          </a:solidFill>
          <a:ln w="9525">
            <a:solidFill>
              <a:srgbClr val="000099"/>
            </a:solidFill>
            <a:miter lim="800000"/>
            <a:headEnd/>
            <a:tailEnd/>
          </a:ln>
        </p:spPr>
        <p:txBody>
          <a:bodyPr>
            <a:spAutoFit/>
          </a:bodyPr>
          <a:lstStyle/>
          <a:p>
            <a:pPr algn="ctr"/>
            <a:r>
              <a:rPr lang="en-US" sz="1200">
                <a:solidFill>
                  <a:srgbClr val="005294"/>
                </a:solidFill>
              </a:rPr>
              <a:t>Next step is load the FILE OPEN bucket with CO2 data file path</a:t>
            </a:r>
          </a:p>
        </p:txBody>
      </p:sp>
      <p:cxnSp>
        <p:nvCxnSpPr>
          <p:cNvPr id="16408" name="Straight Connector 52"/>
          <p:cNvCxnSpPr>
            <a:cxnSpLocks noChangeShapeType="1"/>
            <a:endCxn id="16407" idx="0"/>
          </p:cNvCxnSpPr>
          <p:nvPr/>
        </p:nvCxnSpPr>
        <p:spPr bwMode="auto">
          <a:xfrm rot="16200000" flipH="1">
            <a:off x="4572000" y="2857500"/>
            <a:ext cx="571500" cy="0"/>
          </a:xfrm>
          <a:prstGeom prst="line">
            <a:avLst/>
          </a:prstGeom>
          <a:noFill/>
          <a:ln w="9525">
            <a:solidFill>
              <a:srgbClr val="3855A6"/>
            </a:solidFill>
            <a:round/>
            <a:headEnd/>
            <a:tailEnd type="triangle" w="med" len="med"/>
          </a:ln>
        </p:spPr>
      </p:cxnSp>
      <p:cxnSp>
        <p:nvCxnSpPr>
          <p:cNvPr id="16409" name="Straight Connector 52"/>
          <p:cNvCxnSpPr>
            <a:cxnSpLocks noChangeShapeType="1"/>
          </p:cNvCxnSpPr>
          <p:nvPr/>
        </p:nvCxnSpPr>
        <p:spPr bwMode="auto">
          <a:xfrm rot="5400000">
            <a:off x="4729956" y="3925094"/>
            <a:ext cx="274638" cy="0"/>
          </a:xfrm>
          <a:prstGeom prst="line">
            <a:avLst/>
          </a:prstGeom>
          <a:noFill/>
          <a:ln w="9525">
            <a:solidFill>
              <a:srgbClr val="3855A6"/>
            </a:solidFill>
            <a:round/>
            <a:headEnd/>
            <a:tailEnd type="triangle" w="med" len="med"/>
          </a:ln>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linds(horizontal)">
                                      <p:cBhvr>
                                        <p:cTn id="11" dur="500"/>
                                        <p:tgtEl>
                                          <p:spTgt spid="6554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545"/>
                                        </p:tgtEl>
                                        <p:attrNameLst>
                                          <p:attrName>style.visibility</p:attrName>
                                        </p:attrNameLst>
                                      </p:cBhvr>
                                      <p:to>
                                        <p:strVal val="visible"/>
                                      </p:to>
                                    </p:set>
                                    <p:animEffect transition="in" filter="blinds(horizontal)">
                                      <p:cBhvr>
                                        <p:cTn id="16" dur="500"/>
                                        <p:tgtEl>
                                          <p:spTgt spid="6554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297"/>
                                        </p:tgtEl>
                                        <p:attrNameLst>
                                          <p:attrName>style.visibility</p:attrName>
                                        </p:attrNameLst>
                                      </p:cBhvr>
                                      <p:to>
                                        <p:strVal val="visible"/>
                                      </p:to>
                                    </p:set>
                                    <p:animEffect transition="in" filter="blinds(horizontal)">
                                      <p:cBhvr>
                                        <p:cTn id="21" dur="500"/>
                                        <p:tgtEl>
                                          <p:spTgt spid="11297"/>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3.61111E-6 2.0629E-6 L -0.54341 0.12604 " pathEditMode="relative" rAng="0" ptsTypes="AA">
                                      <p:cBhvr>
                                        <p:cTn id="25" dur="2000" fill="hold"/>
                                        <p:tgtEl>
                                          <p:spTgt spid="11297"/>
                                        </p:tgtEl>
                                        <p:attrNameLst>
                                          <p:attrName>ppt_x</p:attrName>
                                          <p:attrName>ppt_y</p:attrName>
                                        </p:attrNameLst>
                                      </p:cBhvr>
                                      <p:rCtr x="-272" y="63"/>
                                    </p:animMotion>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5548"/>
                                        </p:tgtEl>
                                        <p:attrNameLst>
                                          <p:attrName>style.visibility</p:attrName>
                                        </p:attrNameLst>
                                      </p:cBhvr>
                                      <p:to>
                                        <p:strVal val="visible"/>
                                      </p:to>
                                    </p:set>
                                    <p:animEffect transition="in" filter="blinds(horizontal)">
                                      <p:cBhvr>
                                        <p:cTn id="30" dur="500"/>
                                        <p:tgtEl>
                                          <p:spTgt spid="65548"/>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65550"/>
                                        </p:tgtEl>
                                        <p:attrNameLst>
                                          <p:attrName>style.visibility</p:attrName>
                                        </p:attrNameLst>
                                      </p:cBhvr>
                                      <p:to>
                                        <p:strVal val="visible"/>
                                      </p:to>
                                    </p:set>
                                    <p:animEffect transition="in" filter="blinds(horizontal)">
                                      <p:cBhvr>
                                        <p:cTn id="34" dur="500"/>
                                        <p:tgtEl>
                                          <p:spTgt spid="65550"/>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65551"/>
                                        </p:tgtEl>
                                        <p:attrNameLst>
                                          <p:attrName>style.visibility</p:attrName>
                                        </p:attrNameLst>
                                      </p:cBhvr>
                                      <p:to>
                                        <p:strVal val="visible"/>
                                      </p:to>
                                    </p:set>
                                    <p:animEffect transition="in" filter="blinds(horizontal)">
                                      <p:cBhvr>
                                        <p:cTn id="38" dur="500"/>
                                        <p:tgtEl>
                                          <p:spTgt spid="65551"/>
                                        </p:tgtEl>
                                      </p:cBhvr>
                                    </p:animEffect>
                                  </p:childTnLst>
                                </p:cTn>
                              </p:par>
                            </p:childTnLst>
                          </p:cTn>
                        </p:par>
                        <p:par>
                          <p:cTn id="39" fill="hold">
                            <p:stCondLst>
                              <p:cond delay="1500"/>
                            </p:stCondLst>
                            <p:childTnLst>
                              <p:par>
                                <p:cTn id="40" presetID="3" presetClass="entr" presetSubtype="10" fill="hold" grpId="0" nodeType="afterEffect">
                                  <p:stCondLst>
                                    <p:cond delay="0"/>
                                  </p:stCondLst>
                                  <p:childTnLst>
                                    <p:set>
                                      <p:cBhvr>
                                        <p:cTn id="41" dur="1" fill="hold">
                                          <p:stCondLst>
                                            <p:cond delay="0"/>
                                          </p:stCondLst>
                                        </p:cTn>
                                        <p:tgtEl>
                                          <p:spTgt spid="65554"/>
                                        </p:tgtEl>
                                        <p:attrNameLst>
                                          <p:attrName>style.visibility</p:attrName>
                                        </p:attrNameLst>
                                      </p:cBhvr>
                                      <p:to>
                                        <p:strVal val="visible"/>
                                      </p:to>
                                    </p:set>
                                    <p:animEffect transition="in" filter="blinds(horizontal)">
                                      <p:cBhvr>
                                        <p:cTn id="42" dur="500"/>
                                        <p:tgtEl>
                                          <p:spTgt spid="6555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linds(horizontal)">
                                      <p:cBhvr>
                                        <p:cTn id="47" dur="500"/>
                                        <p:tgtEl>
                                          <p:spTgt spid="4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blinds(horizontal)">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linds(horizontal)">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3">
                                            <p:txEl>
                                              <p:pRg st="0" end="0"/>
                                            </p:txEl>
                                          </p:spTgt>
                                        </p:tgtEl>
                                        <p:attrNameLst>
                                          <p:attrName>style.visibility</p:attrName>
                                        </p:attrNameLst>
                                      </p:cBhvr>
                                      <p:to>
                                        <p:strVal val="visible"/>
                                      </p:to>
                                    </p:set>
                                    <p:animEffect transition="in" filter="blinds(horizontal)">
                                      <p:cBhvr>
                                        <p:cTn id="60" dur="500"/>
                                        <p:tgtEl>
                                          <p:spTgt spid="4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blinds(horizontal)">
                                      <p:cBhvr>
                                        <p:cTn id="6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P spid="65545" grpId="0" animBg="1"/>
      <p:bldP spid="65548" grpId="0" animBg="1"/>
      <p:bldP spid="65550" grpId="0" animBg="1"/>
      <p:bldP spid="65551" grpId="0" animBg="1"/>
      <p:bldP spid="65554" grpId="0" animBg="1"/>
      <p:bldP spid="11297" grpId="0" animBg="1"/>
      <p:bldP spid="11297" grpId="1" animBg="1"/>
      <p:bldP spid="45" grpId="0" animBg="1"/>
      <p:bldP spid="49" grpId="0" animBg="1"/>
      <p:bldP spid="41"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1800" smtClean="0"/>
              <a:t>Login to another company (CO2) and execute the same code</a:t>
            </a:r>
          </a:p>
        </p:txBody>
      </p:sp>
      <p:sp>
        <p:nvSpPr>
          <p:cNvPr id="65541" name="Text Box 5"/>
          <p:cNvSpPr txBox="1">
            <a:spLocks noChangeArrowheads="1"/>
          </p:cNvSpPr>
          <p:nvPr/>
        </p:nvSpPr>
        <p:spPr bwMode="auto">
          <a:xfrm>
            <a:off x="3071813" y="571500"/>
            <a:ext cx="3457575"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What is the mnemonic of the current company?</a:t>
            </a:r>
          </a:p>
        </p:txBody>
      </p:sp>
      <p:sp>
        <p:nvSpPr>
          <p:cNvPr id="65542" name="Text Box 6"/>
          <p:cNvSpPr txBox="1">
            <a:spLocks noChangeArrowheads="1"/>
          </p:cNvSpPr>
          <p:nvPr/>
        </p:nvSpPr>
        <p:spPr bwMode="auto">
          <a:xfrm>
            <a:off x="7164388" y="692150"/>
            <a:ext cx="1511300"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BNK</a:t>
            </a:r>
          </a:p>
        </p:txBody>
      </p:sp>
      <p:sp>
        <p:nvSpPr>
          <p:cNvPr id="65545" name="Text Box 9"/>
          <p:cNvSpPr txBox="1">
            <a:spLocks noChangeArrowheads="1"/>
          </p:cNvSpPr>
          <p:nvPr/>
        </p:nvSpPr>
        <p:spPr bwMode="auto">
          <a:xfrm>
            <a:off x="7164388" y="1196975"/>
            <a:ext cx="1511300" cy="287338"/>
          </a:xfrm>
          <a:prstGeom prst="rect">
            <a:avLst/>
          </a:prstGeom>
          <a:solidFill>
            <a:srgbClr val="6699FF">
              <a:alpha val="32941"/>
            </a:srgbClr>
          </a:solidFill>
          <a:ln w="9525" algn="ctr">
            <a:solidFill>
              <a:srgbClr val="FF0000"/>
            </a:solidFill>
            <a:miter lim="800000"/>
            <a:headEnd/>
            <a:tailEnd/>
          </a:ln>
        </p:spPr>
        <p:txBody>
          <a:bodyPr/>
          <a:lstStyle/>
          <a:p>
            <a:pPr algn="ctr"/>
            <a:r>
              <a:rPr lang="en-US" sz="1200">
                <a:solidFill>
                  <a:srgbClr val="FF0000"/>
                </a:solidFill>
              </a:rPr>
              <a:t>FIN</a:t>
            </a:r>
          </a:p>
        </p:txBody>
      </p:sp>
      <p:sp>
        <p:nvSpPr>
          <p:cNvPr id="65548" name="Text Box 12"/>
          <p:cNvSpPr txBox="1">
            <a:spLocks noChangeArrowheads="1"/>
          </p:cNvSpPr>
          <p:nvPr/>
        </p:nvSpPr>
        <p:spPr bwMode="auto">
          <a:xfrm>
            <a:off x="3419475" y="4089400"/>
            <a:ext cx="3457575"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Open the file using the jBASE </a:t>
            </a:r>
            <a:r>
              <a:rPr lang="en-US" sz="1200" b="1">
                <a:solidFill>
                  <a:srgbClr val="FF0000"/>
                </a:solidFill>
              </a:rPr>
              <a:t>OPEN</a:t>
            </a:r>
            <a:r>
              <a:rPr lang="en-US" sz="1200">
                <a:solidFill>
                  <a:srgbClr val="005294"/>
                </a:solidFill>
              </a:rPr>
              <a:t> command</a:t>
            </a:r>
          </a:p>
        </p:txBody>
      </p:sp>
      <p:sp>
        <p:nvSpPr>
          <p:cNvPr id="65550" name="Text Box 14"/>
          <p:cNvSpPr txBox="1">
            <a:spLocks noChangeArrowheads="1"/>
          </p:cNvSpPr>
          <p:nvPr/>
        </p:nvSpPr>
        <p:spPr bwMode="auto">
          <a:xfrm>
            <a:off x="3492500" y="4521200"/>
            <a:ext cx="3097213" cy="430213"/>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Extract path of data file and place it in the file path variable</a:t>
            </a:r>
          </a:p>
        </p:txBody>
      </p:sp>
      <p:sp>
        <p:nvSpPr>
          <p:cNvPr id="65551" name="Text Box 15"/>
          <p:cNvSpPr txBox="1">
            <a:spLocks noChangeArrowheads="1"/>
          </p:cNvSpPr>
          <p:nvPr/>
        </p:nvSpPr>
        <p:spPr bwMode="auto">
          <a:xfrm>
            <a:off x="6877050" y="4521200"/>
            <a:ext cx="2124075" cy="4318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F.ACC = </a:t>
            </a:r>
            <a:r>
              <a:rPr lang="en-US" sz="1000">
                <a:solidFill>
                  <a:srgbClr val="005294"/>
                </a:solidFill>
              </a:rPr>
              <a:t>../bnk.data/ac/FBNK.ACCOUNT</a:t>
            </a:r>
          </a:p>
        </p:txBody>
      </p:sp>
      <p:sp>
        <p:nvSpPr>
          <p:cNvPr id="65554" name="Text Box 18"/>
          <p:cNvSpPr txBox="1">
            <a:spLocks noChangeArrowheads="1"/>
          </p:cNvSpPr>
          <p:nvPr/>
        </p:nvSpPr>
        <p:spPr bwMode="auto">
          <a:xfrm>
            <a:off x="3419475" y="5386388"/>
            <a:ext cx="2952750" cy="430212"/>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Store file details in memory for future use</a:t>
            </a:r>
          </a:p>
        </p:txBody>
      </p:sp>
      <p:sp>
        <p:nvSpPr>
          <p:cNvPr id="16394" name="Slide Number Placeholder 3"/>
          <p:cNvSpPr>
            <a:spLocks noGrp="1"/>
          </p:cNvSpPr>
          <p:nvPr>
            <p:ph type="sldNum" sz="quarter" idx="10"/>
          </p:nvPr>
        </p:nvSpPr>
        <p:spPr>
          <a:noFill/>
        </p:spPr>
        <p:txBody>
          <a:bodyPr/>
          <a:lstStyle/>
          <a:p>
            <a:r>
              <a:rPr lang="en-GB" smtClean="0"/>
              <a:t>Slide </a:t>
            </a:r>
            <a:fld id="{8E15E7A8-56CF-4EA6-9AD6-D8432F2963E1}" type="slidenum">
              <a:rPr lang="en-GB" smtClean="0"/>
              <a:pPr/>
              <a:t>11</a:t>
            </a:fld>
            <a:endParaRPr lang="en-GB" smtClean="0"/>
          </a:p>
        </p:txBody>
      </p:sp>
      <p:sp>
        <p:nvSpPr>
          <p:cNvPr id="11297" name="Rectangle 33"/>
          <p:cNvSpPr>
            <a:spLocks noChangeArrowheads="1"/>
          </p:cNvSpPr>
          <p:nvPr/>
        </p:nvSpPr>
        <p:spPr bwMode="auto">
          <a:xfrm>
            <a:off x="7164388" y="1196975"/>
            <a:ext cx="1511300" cy="287338"/>
          </a:xfrm>
          <a:prstGeom prst="rect">
            <a:avLst/>
          </a:prstGeom>
          <a:noFill/>
          <a:ln w="9525">
            <a:solidFill>
              <a:srgbClr val="FF0000"/>
            </a:solidFill>
            <a:miter lim="800000"/>
            <a:headEnd/>
            <a:tailEnd/>
          </a:ln>
        </p:spPr>
        <p:txBody>
          <a:bodyPr wrap="none" anchor="ctr"/>
          <a:lstStyle/>
          <a:p>
            <a:endParaRPr lang="en-US"/>
          </a:p>
        </p:txBody>
      </p:sp>
      <p:pic>
        <p:nvPicPr>
          <p:cNvPr id="16396" name="Picture 35"/>
          <p:cNvPicPr>
            <a:picLocks noChangeAspect="1" noChangeArrowheads="1"/>
          </p:cNvPicPr>
          <p:nvPr/>
        </p:nvPicPr>
        <p:blipFill>
          <a:blip r:embed="rId3" cstate="print"/>
          <a:srcRect/>
          <a:stretch>
            <a:fillRect/>
          </a:stretch>
        </p:blipFill>
        <p:spPr bwMode="auto">
          <a:xfrm>
            <a:off x="179388" y="620713"/>
            <a:ext cx="2017712" cy="638175"/>
          </a:xfrm>
          <a:prstGeom prst="rect">
            <a:avLst/>
          </a:prstGeom>
          <a:noFill/>
          <a:ln w="9525">
            <a:solidFill>
              <a:srgbClr val="000099"/>
            </a:solidFill>
            <a:miter lim="800000"/>
            <a:headEnd/>
            <a:tailEnd/>
          </a:ln>
        </p:spPr>
      </p:pic>
      <p:sp>
        <p:nvSpPr>
          <p:cNvPr id="45" name="AutoShape 10"/>
          <p:cNvSpPr>
            <a:spLocks noChangeArrowheads="1"/>
          </p:cNvSpPr>
          <p:nvPr/>
        </p:nvSpPr>
        <p:spPr bwMode="auto">
          <a:xfrm>
            <a:off x="3481388" y="1123950"/>
            <a:ext cx="2733675" cy="466725"/>
          </a:xfrm>
          <a:prstGeom prst="flowChartDecision">
            <a:avLst/>
          </a:prstGeom>
          <a:solidFill>
            <a:srgbClr val="6699FF">
              <a:alpha val="32941"/>
            </a:srgbClr>
          </a:solidFill>
          <a:ln w="9525" algn="ctr">
            <a:solidFill>
              <a:srgbClr val="3855A6"/>
            </a:solidFill>
            <a:miter lim="800000"/>
            <a:headEnd/>
            <a:tailEnd/>
          </a:ln>
        </p:spPr>
        <p:txBody>
          <a:bodyPr/>
          <a:lstStyle/>
          <a:p>
            <a:endParaRPr lang="en-US" sz="1200">
              <a:solidFill>
                <a:srgbClr val="005294"/>
              </a:solidFill>
            </a:endParaRPr>
          </a:p>
        </p:txBody>
      </p:sp>
      <p:sp>
        <p:nvSpPr>
          <p:cNvPr id="16398" name="TextBox 46"/>
          <p:cNvSpPr txBox="1">
            <a:spLocks noChangeArrowheads="1"/>
          </p:cNvSpPr>
          <p:nvPr/>
        </p:nvSpPr>
        <p:spPr bwMode="auto">
          <a:xfrm>
            <a:off x="3838575" y="1200150"/>
            <a:ext cx="2071688" cy="338138"/>
          </a:xfrm>
          <a:prstGeom prst="rect">
            <a:avLst/>
          </a:prstGeom>
          <a:noFill/>
          <a:ln w="9525">
            <a:noFill/>
            <a:miter lim="800000"/>
            <a:headEnd/>
            <a:tailEnd/>
          </a:ln>
        </p:spPr>
        <p:txBody>
          <a:bodyPr>
            <a:spAutoFit/>
          </a:bodyPr>
          <a:lstStyle/>
          <a:p>
            <a:pPr algn="ctr"/>
            <a:r>
              <a:rPr lang="en-US" sz="800">
                <a:solidFill>
                  <a:srgbClr val="005294"/>
                </a:solidFill>
              </a:rPr>
              <a:t>Checks if file type and file open                           buckets have data</a:t>
            </a:r>
          </a:p>
        </p:txBody>
      </p:sp>
      <p:sp>
        <p:nvSpPr>
          <p:cNvPr id="49" name="Line 23"/>
          <p:cNvSpPr>
            <a:spLocks noChangeShapeType="1"/>
          </p:cNvSpPr>
          <p:nvPr/>
        </p:nvSpPr>
        <p:spPr bwMode="auto">
          <a:xfrm>
            <a:off x="4833938" y="857250"/>
            <a:ext cx="0" cy="274638"/>
          </a:xfrm>
          <a:prstGeom prst="line">
            <a:avLst/>
          </a:prstGeom>
          <a:noFill/>
          <a:ln w="9525">
            <a:solidFill>
              <a:srgbClr val="3855A6"/>
            </a:solidFill>
            <a:round/>
            <a:headEnd/>
            <a:tailEnd type="triangle" w="med" len="med"/>
          </a:ln>
        </p:spPr>
        <p:txBody>
          <a:bodyPr/>
          <a:lstStyle/>
          <a:p>
            <a:endParaRPr lang="en-US"/>
          </a:p>
        </p:txBody>
      </p:sp>
      <p:cxnSp>
        <p:nvCxnSpPr>
          <p:cNvPr id="16400" name="Straight Connector 52"/>
          <p:cNvCxnSpPr>
            <a:cxnSpLocks noChangeShapeType="1"/>
            <a:stCxn id="45" idx="2"/>
            <a:endCxn id="16406" idx="0"/>
          </p:cNvCxnSpPr>
          <p:nvPr/>
        </p:nvCxnSpPr>
        <p:spPr bwMode="auto">
          <a:xfrm>
            <a:off x="4848226" y="1590675"/>
            <a:ext cx="19049" cy="491523"/>
          </a:xfrm>
          <a:prstGeom prst="line">
            <a:avLst/>
          </a:prstGeom>
          <a:noFill/>
          <a:ln w="9525">
            <a:solidFill>
              <a:srgbClr val="3855A6"/>
            </a:solidFill>
            <a:round/>
            <a:headEnd/>
            <a:tailEnd type="triangle" w="med" len="med"/>
          </a:ln>
        </p:spPr>
      </p:cxnSp>
      <p:pic>
        <p:nvPicPr>
          <p:cNvPr id="16401" name="Picture 16" descr="MCBD05199_0000[1]"/>
          <p:cNvPicPr>
            <a:picLocks noChangeAspect="1" noChangeArrowheads="1"/>
          </p:cNvPicPr>
          <p:nvPr/>
        </p:nvPicPr>
        <p:blipFill>
          <a:blip r:embed="rId4" cstate="print"/>
          <a:srcRect/>
          <a:stretch>
            <a:fillRect/>
          </a:stretch>
        </p:blipFill>
        <p:spPr bwMode="auto">
          <a:xfrm>
            <a:off x="323850" y="5157788"/>
            <a:ext cx="2339975" cy="1439862"/>
          </a:xfrm>
          <a:prstGeom prst="rect">
            <a:avLst/>
          </a:prstGeom>
          <a:noFill/>
          <a:ln w="9525">
            <a:noFill/>
            <a:miter lim="800000"/>
            <a:headEnd/>
            <a:tailEnd/>
          </a:ln>
        </p:spPr>
      </p:pic>
      <p:sp>
        <p:nvSpPr>
          <p:cNvPr id="16402" name="Text Box 17"/>
          <p:cNvSpPr txBox="1">
            <a:spLocks noChangeArrowheads="1"/>
          </p:cNvSpPr>
          <p:nvPr/>
        </p:nvSpPr>
        <p:spPr bwMode="auto">
          <a:xfrm>
            <a:off x="36513" y="5229225"/>
            <a:ext cx="2411412" cy="1082675"/>
          </a:xfrm>
          <a:prstGeom prst="rect">
            <a:avLst/>
          </a:prstGeom>
          <a:solidFill>
            <a:schemeClr val="bg1"/>
          </a:solidFill>
          <a:ln w="9525">
            <a:noFill/>
            <a:miter lim="800000"/>
            <a:headEnd/>
            <a:tailEnd/>
          </a:ln>
        </p:spPr>
        <p:txBody>
          <a:bodyPr>
            <a:spAutoFit/>
          </a:bodyPr>
          <a:lstStyle/>
          <a:p>
            <a:pPr>
              <a:spcBef>
                <a:spcPct val="50000"/>
              </a:spcBef>
            </a:pPr>
            <a:r>
              <a:rPr lang="en-US" sz="1000"/>
              <a:t>File requested : F.ACCOUNT</a:t>
            </a:r>
          </a:p>
          <a:p>
            <a:pPr>
              <a:spcBef>
                <a:spcPct val="50000"/>
              </a:spcBef>
            </a:pPr>
            <a:endParaRPr lang="en-US" sz="1000"/>
          </a:p>
          <a:p>
            <a:pPr>
              <a:spcBef>
                <a:spcPct val="50000"/>
              </a:spcBef>
            </a:pPr>
            <a:r>
              <a:rPr lang="en-US" sz="1000"/>
              <a:t>File  Type Bucket: FIN</a:t>
            </a:r>
          </a:p>
          <a:p>
            <a:pPr>
              <a:spcBef>
                <a:spcPct val="50000"/>
              </a:spcBef>
            </a:pPr>
            <a:r>
              <a:rPr lang="en-US" sz="1000"/>
              <a:t>File Path : ../bnk.data/ac/FBNK.ACCOUNT</a:t>
            </a:r>
          </a:p>
        </p:txBody>
      </p:sp>
      <p:sp>
        <p:nvSpPr>
          <p:cNvPr id="41" name="Rectangle 18"/>
          <p:cNvSpPr>
            <a:spLocks noChangeArrowheads="1"/>
          </p:cNvSpPr>
          <p:nvPr/>
        </p:nvSpPr>
        <p:spPr bwMode="auto">
          <a:xfrm>
            <a:off x="6350" y="5194300"/>
            <a:ext cx="1835150" cy="215900"/>
          </a:xfrm>
          <a:prstGeom prst="rect">
            <a:avLst/>
          </a:prstGeom>
          <a:noFill/>
          <a:ln w="9525">
            <a:solidFill>
              <a:srgbClr val="FF0000"/>
            </a:solidFill>
            <a:miter lim="800000"/>
            <a:headEnd/>
            <a:tailEnd/>
          </a:ln>
        </p:spPr>
        <p:txBody>
          <a:bodyPr wrap="none" anchor="ctr"/>
          <a:lstStyle/>
          <a:p>
            <a:endParaRPr lang="en-US"/>
          </a:p>
        </p:txBody>
      </p:sp>
      <p:sp>
        <p:nvSpPr>
          <p:cNvPr id="43" name="Text Box 34"/>
          <p:cNvSpPr txBox="1">
            <a:spLocks noChangeArrowheads="1"/>
          </p:cNvSpPr>
          <p:nvPr/>
        </p:nvSpPr>
        <p:spPr bwMode="auto">
          <a:xfrm>
            <a:off x="49213" y="5443538"/>
            <a:ext cx="3384550" cy="244475"/>
          </a:xfrm>
          <a:prstGeom prst="rect">
            <a:avLst/>
          </a:prstGeom>
          <a:solidFill>
            <a:schemeClr val="bg1"/>
          </a:solidFill>
          <a:ln w="9525">
            <a:noFill/>
            <a:miter lim="800000"/>
            <a:headEnd/>
            <a:tailEnd/>
          </a:ln>
        </p:spPr>
        <p:txBody>
          <a:bodyPr>
            <a:spAutoFit/>
          </a:bodyPr>
          <a:lstStyle/>
          <a:p>
            <a:pPr>
              <a:spcBef>
                <a:spcPct val="50000"/>
              </a:spcBef>
            </a:pPr>
            <a:r>
              <a:rPr lang="en-US" sz="1000"/>
              <a:t>Actual File Name : FBNK.ACCOUNT,</a:t>
            </a:r>
            <a:r>
              <a:rPr lang="en-US" sz="1000">
                <a:solidFill>
                  <a:srgbClr val="00CC00"/>
                </a:solidFill>
              </a:rPr>
              <a:t>FCO2.ACCOUNT</a:t>
            </a:r>
          </a:p>
        </p:txBody>
      </p:sp>
      <p:sp>
        <p:nvSpPr>
          <p:cNvPr id="44" name="Text Box 35"/>
          <p:cNvSpPr txBox="1">
            <a:spLocks noChangeArrowheads="1"/>
          </p:cNvSpPr>
          <p:nvPr/>
        </p:nvSpPr>
        <p:spPr bwMode="auto">
          <a:xfrm>
            <a:off x="0" y="5949950"/>
            <a:ext cx="3887788" cy="396875"/>
          </a:xfrm>
          <a:prstGeom prst="rect">
            <a:avLst/>
          </a:prstGeom>
          <a:solidFill>
            <a:schemeClr val="bg1"/>
          </a:solidFill>
          <a:ln w="9525">
            <a:noFill/>
            <a:miter lim="800000"/>
            <a:headEnd/>
            <a:tailEnd/>
          </a:ln>
        </p:spPr>
        <p:txBody>
          <a:bodyPr>
            <a:spAutoFit/>
          </a:bodyPr>
          <a:lstStyle/>
          <a:p>
            <a:pPr>
              <a:spcBef>
                <a:spcPct val="50000"/>
              </a:spcBef>
            </a:pPr>
            <a:r>
              <a:rPr lang="en-US" sz="1000"/>
              <a:t>File Open Bucket</a:t>
            </a:r>
            <a:r>
              <a:rPr lang="en-US" sz="1000" b="1"/>
              <a:t> : </a:t>
            </a:r>
            <a:r>
              <a:rPr lang="en-US" sz="1000"/>
              <a:t>../bnk.data/ac/FBNK.ACCOUNT</a:t>
            </a:r>
            <a:r>
              <a:rPr lang="en-US" sz="1000">
                <a:solidFill>
                  <a:srgbClr val="00CC00"/>
                </a:solidFill>
              </a:rPr>
              <a:t>,../bnk.data/ac/FCO2.ACCOUNT</a:t>
            </a:r>
          </a:p>
        </p:txBody>
      </p:sp>
      <p:sp>
        <p:nvSpPr>
          <p:cNvPr id="16406" name="TextBox 46"/>
          <p:cNvSpPr txBox="1">
            <a:spLocks noChangeArrowheads="1"/>
          </p:cNvSpPr>
          <p:nvPr/>
        </p:nvSpPr>
        <p:spPr bwMode="auto">
          <a:xfrm>
            <a:off x="3867150" y="2082198"/>
            <a:ext cx="2000250" cy="646331"/>
          </a:xfrm>
          <a:prstGeom prst="rect">
            <a:avLst/>
          </a:prstGeom>
          <a:solidFill>
            <a:srgbClr val="6699FF">
              <a:alpha val="32941"/>
            </a:srgbClr>
          </a:solidFill>
          <a:ln w="9525">
            <a:solidFill>
              <a:srgbClr val="000099"/>
            </a:solidFill>
            <a:miter lim="800000"/>
            <a:headEnd/>
            <a:tailEnd/>
          </a:ln>
        </p:spPr>
        <p:txBody>
          <a:bodyPr wrap="square">
            <a:spAutoFit/>
          </a:bodyPr>
          <a:lstStyle/>
          <a:p>
            <a:pPr algn="ctr"/>
            <a:r>
              <a:rPr lang="en-US" sz="1200" dirty="0">
                <a:solidFill>
                  <a:srgbClr val="005294"/>
                </a:solidFill>
              </a:rPr>
              <a:t>File Type Bucket  already has the  File classification</a:t>
            </a:r>
          </a:p>
        </p:txBody>
      </p:sp>
      <p:sp>
        <p:nvSpPr>
          <p:cNvPr id="16407" name="TextBox 49"/>
          <p:cNvSpPr txBox="1">
            <a:spLocks noChangeArrowheads="1"/>
          </p:cNvSpPr>
          <p:nvPr/>
        </p:nvSpPr>
        <p:spPr bwMode="auto">
          <a:xfrm>
            <a:off x="3929063" y="3143250"/>
            <a:ext cx="2000250" cy="646113"/>
          </a:xfrm>
          <a:prstGeom prst="rect">
            <a:avLst/>
          </a:prstGeom>
          <a:solidFill>
            <a:srgbClr val="6699FF">
              <a:alpha val="32941"/>
            </a:srgbClr>
          </a:solidFill>
          <a:ln w="9525">
            <a:solidFill>
              <a:srgbClr val="000099"/>
            </a:solidFill>
            <a:miter lim="800000"/>
            <a:headEnd/>
            <a:tailEnd/>
          </a:ln>
        </p:spPr>
        <p:txBody>
          <a:bodyPr>
            <a:spAutoFit/>
          </a:bodyPr>
          <a:lstStyle/>
          <a:p>
            <a:pPr algn="ctr"/>
            <a:r>
              <a:rPr lang="en-US" sz="1200">
                <a:solidFill>
                  <a:srgbClr val="005294"/>
                </a:solidFill>
              </a:rPr>
              <a:t>Next step is load the FILE OPEN bucket with CO2 data file path</a:t>
            </a:r>
          </a:p>
        </p:txBody>
      </p:sp>
      <p:cxnSp>
        <p:nvCxnSpPr>
          <p:cNvPr id="16408" name="Straight Connector 52"/>
          <p:cNvCxnSpPr>
            <a:cxnSpLocks noChangeShapeType="1"/>
            <a:endCxn id="16407" idx="0"/>
          </p:cNvCxnSpPr>
          <p:nvPr/>
        </p:nvCxnSpPr>
        <p:spPr bwMode="auto">
          <a:xfrm rot="16200000" flipH="1">
            <a:off x="4572000" y="2857500"/>
            <a:ext cx="571500" cy="0"/>
          </a:xfrm>
          <a:prstGeom prst="line">
            <a:avLst/>
          </a:prstGeom>
          <a:noFill/>
          <a:ln w="9525">
            <a:solidFill>
              <a:srgbClr val="3855A6"/>
            </a:solidFill>
            <a:round/>
            <a:headEnd/>
            <a:tailEnd type="triangle" w="med" len="med"/>
          </a:ln>
        </p:spPr>
      </p:cxnSp>
      <p:cxnSp>
        <p:nvCxnSpPr>
          <p:cNvPr id="16409" name="Straight Connector 52"/>
          <p:cNvCxnSpPr>
            <a:cxnSpLocks noChangeShapeType="1"/>
          </p:cNvCxnSpPr>
          <p:nvPr/>
        </p:nvCxnSpPr>
        <p:spPr bwMode="auto">
          <a:xfrm rot="5400000">
            <a:off x="4729956" y="3925094"/>
            <a:ext cx="274638" cy="0"/>
          </a:xfrm>
          <a:prstGeom prst="line">
            <a:avLst/>
          </a:prstGeom>
          <a:noFill/>
          <a:ln w="9525">
            <a:solidFill>
              <a:srgbClr val="3855A6"/>
            </a:solidFill>
            <a:round/>
            <a:headEnd/>
            <a:tailEnd type="triangle" w="med" len="med"/>
          </a:ln>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linds(horizontal)">
                                      <p:cBhvr>
                                        <p:cTn id="11" dur="500"/>
                                        <p:tgtEl>
                                          <p:spTgt spid="6554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545"/>
                                        </p:tgtEl>
                                        <p:attrNameLst>
                                          <p:attrName>style.visibility</p:attrName>
                                        </p:attrNameLst>
                                      </p:cBhvr>
                                      <p:to>
                                        <p:strVal val="visible"/>
                                      </p:to>
                                    </p:set>
                                    <p:animEffect transition="in" filter="blinds(horizontal)">
                                      <p:cBhvr>
                                        <p:cTn id="16" dur="500"/>
                                        <p:tgtEl>
                                          <p:spTgt spid="6554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297"/>
                                        </p:tgtEl>
                                        <p:attrNameLst>
                                          <p:attrName>style.visibility</p:attrName>
                                        </p:attrNameLst>
                                      </p:cBhvr>
                                      <p:to>
                                        <p:strVal val="visible"/>
                                      </p:to>
                                    </p:set>
                                    <p:animEffect transition="in" filter="blinds(horizontal)">
                                      <p:cBhvr>
                                        <p:cTn id="21" dur="500"/>
                                        <p:tgtEl>
                                          <p:spTgt spid="11297"/>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3.61111E-6 2.0629E-6 L -0.54341 0.12604 " pathEditMode="relative" rAng="0" ptsTypes="AA">
                                      <p:cBhvr>
                                        <p:cTn id="25" dur="2000" fill="hold"/>
                                        <p:tgtEl>
                                          <p:spTgt spid="11297"/>
                                        </p:tgtEl>
                                        <p:attrNameLst>
                                          <p:attrName>ppt_x</p:attrName>
                                          <p:attrName>ppt_y</p:attrName>
                                        </p:attrNameLst>
                                      </p:cBhvr>
                                      <p:rCtr x="-272" y="63"/>
                                    </p:animMotion>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5548"/>
                                        </p:tgtEl>
                                        <p:attrNameLst>
                                          <p:attrName>style.visibility</p:attrName>
                                        </p:attrNameLst>
                                      </p:cBhvr>
                                      <p:to>
                                        <p:strVal val="visible"/>
                                      </p:to>
                                    </p:set>
                                    <p:animEffect transition="in" filter="blinds(horizontal)">
                                      <p:cBhvr>
                                        <p:cTn id="30" dur="500"/>
                                        <p:tgtEl>
                                          <p:spTgt spid="65548"/>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65550"/>
                                        </p:tgtEl>
                                        <p:attrNameLst>
                                          <p:attrName>style.visibility</p:attrName>
                                        </p:attrNameLst>
                                      </p:cBhvr>
                                      <p:to>
                                        <p:strVal val="visible"/>
                                      </p:to>
                                    </p:set>
                                    <p:animEffect transition="in" filter="blinds(horizontal)">
                                      <p:cBhvr>
                                        <p:cTn id="34" dur="500"/>
                                        <p:tgtEl>
                                          <p:spTgt spid="65550"/>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65551"/>
                                        </p:tgtEl>
                                        <p:attrNameLst>
                                          <p:attrName>style.visibility</p:attrName>
                                        </p:attrNameLst>
                                      </p:cBhvr>
                                      <p:to>
                                        <p:strVal val="visible"/>
                                      </p:to>
                                    </p:set>
                                    <p:animEffect transition="in" filter="blinds(horizontal)">
                                      <p:cBhvr>
                                        <p:cTn id="38" dur="500"/>
                                        <p:tgtEl>
                                          <p:spTgt spid="65551"/>
                                        </p:tgtEl>
                                      </p:cBhvr>
                                    </p:animEffect>
                                  </p:childTnLst>
                                </p:cTn>
                              </p:par>
                            </p:childTnLst>
                          </p:cTn>
                        </p:par>
                        <p:par>
                          <p:cTn id="39" fill="hold">
                            <p:stCondLst>
                              <p:cond delay="1500"/>
                            </p:stCondLst>
                            <p:childTnLst>
                              <p:par>
                                <p:cTn id="40" presetID="3" presetClass="entr" presetSubtype="10" fill="hold" grpId="0" nodeType="afterEffect">
                                  <p:stCondLst>
                                    <p:cond delay="0"/>
                                  </p:stCondLst>
                                  <p:childTnLst>
                                    <p:set>
                                      <p:cBhvr>
                                        <p:cTn id="41" dur="1" fill="hold">
                                          <p:stCondLst>
                                            <p:cond delay="0"/>
                                          </p:stCondLst>
                                        </p:cTn>
                                        <p:tgtEl>
                                          <p:spTgt spid="65554"/>
                                        </p:tgtEl>
                                        <p:attrNameLst>
                                          <p:attrName>style.visibility</p:attrName>
                                        </p:attrNameLst>
                                      </p:cBhvr>
                                      <p:to>
                                        <p:strVal val="visible"/>
                                      </p:to>
                                    </p:set>
                                    <p:animEffect transition="in" filter="blinds(horizontal)">
                                      <p:cBhvr>
                                        <p:cTn id="42" dur="500"/>
                                        <p:tgtEl>
                                          <p:spTgt spid="6555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linds(horizontal)">
                                      <p:cBhvr>
                                        <p:cTn id="47" dur="500"/>
                                        <p:tgtEl>
                                          <p:spTgt spid="4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blinds(horizontal)">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linds(horizontal)">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3">
                                            <p:txEl>
                                              <p:pRg st="0" end="0"/>
                                            </p:txEl>
                                          </p:spTgt>
                                        </p:tgtEl>
                                        <p:attrNameLst>
                                          <p:attrName>style.visibility</p:attrName>
                                        </p:attrNameLst>
                                      </p:cBhvr>
                                      <p:to>
                                        <p:strVal val="visible"/>
                                      </p:to>
                                    </p:set>
                                    <p:animEffect transition="in" filter="blinds(horizontal)">
                                      <p:cBhvr>
                                        <p:cTn id="60" dur="500"/>
                                        <p:tgtEl>
                                          <p:spTgt spid="4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blinds(horizontal)">
                                      <p:cBhvr>
                                        <p:cTn id="6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P spid="65545" grpId="0" animBg="1"/>
      <p:bldP spid="65548" grpId="0" animBg="1"/>
      <p:bldP spid="65550" grpId="0" animBg="1"/>
      <p:bldP spid="65551" grpId="0" animBg="1"/>
      <p:bldP spid="65554" grpId="0" animBg="1"/>
      <p:bldP spid="11297" grpId="0" animBg="1"/>
      <p:bldP spid="11297" grpId="1" animBg="1"/>
      <p:bldP spid="45" grpId="0" animBg="1"/>
      <p:bldP spid="49" grpId="0" animBg="1"/>
      <p:bldP spid="41"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F.READ</a:t>
            </a:r>
          </a:p>
        </p:txBody>
      </p:sp>
      <p:sp>
        <p:nvSpPr>
          <p:cNvPr id="16387" name="Rectangle 3"/>
          <p:cNvSpPr>
            <a:spLocks noGrp="1" noChangeArrowheads="1"/>
          </p:cNvSpPr>
          <p:nvPr>
            <p:ph type="body" idx="1"/>
          </p:nvPr>
        </p:nvSpPr>
        <p:spPr>
          <a:xfrm>
            <a:off x="992188" y="1592263"/>
            <a:ext cx="7874000" cy="4337050"/>
          </a:xfrm>
        </p:spPr>
        <p:txBody>
          <a:bodyPr/>
          <a:lstStyle/>
          <a:p>
            <a:pPr eaLnBrk="1" hangingPunct="1"/>
            <a:r>
              <a:rPr lang="en-US" smtClean="0"/>
              <a:t>Used to read record from file that is already opened using OPF</a:t>
            </a:r>
          </a:p>
          <a:p>
            <a:pPr eaLnBrk="1" hangingPunct="1"/>
            <a:r>
              <a:rPr lang="en-US" smtClean="0"/>
              <a:t>Has 5 parameters passed</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F.READ</a:t>
            </a:r>
          </a:p>
        </p:txBody>
      </p:sp>
      <p:sp>
        <p:nvSpPr>
          <p:cNvPr id="17411" name="Rectangle 3"/>
          <p:cNvSpPr>
            <a:spLocks noGrp="1" noChangeArrowheads="1"/>
          </p:cNvSpPr>
          <p:nvPr>
            <p:ph type="body" idx="1"/>
          </p:nvPr>
        </p:nvSpPr>
        <p:spPr>
          <a:xfrm>
            <a:off x="992188" y="1592263"/>
            <a:ext cx="8151812" cy="4337050"/>
          </a:xfrm>
        </p:spPr>
        <p:txBody>
          <a:bodyPr/>
          <a:lstStyle/>
          <a:p>
            <a:pPr eaLnBrk="1" hangingPunct="1"/>
            <a:r>
              <a:rPr lang="en-US" smtClean="0"/>
              <a:t>Syntax:</a:t>
            </a:r>
          </a:p>
          <a:p>
            <a:pPr lvl="1" eaLnBrk="1" hangingPunct="1">
              <a:buFont typeface="Trebuchet MS" pitchFamily="34" charset="0"/>
              <a:buNone/>
            </a:pPr>
            <a:r>
              <a:rPr lang="en-US" smtClean="0"/>
              <a:t>CALL F.READ(Filename,record.id,dynamic.array,File.var,Error.var)</a:t>
            </a:r>
          </a:p>
          <a:p>
            <a:pPr lvl="1" eaLnBrk="1" hangingPunct="1">
              <a:buFont typeface="Trebuchet MS" pitchFamily="34" charset="0"/>
              <a:buNone/>
            </a:pPr>
            <a:r>
              <a:rPr lang="en-US" smtClean="0"/>
              <a:t>Where,</a:t>
            </a:r>
          </a:p>
          <a:p>
            <a:pPr lvl="2" eaLnBrk="1" hangingPunct="1">
              <a:buFont typeface="Trebuchet MS" pitchFamily="34" charset="0"/>
              <a:buNone/>
            </a:pPr>
            <a:r>
              <a:rPr lang="en-US" smtClean="0"/>
              <a:t>Filename	    : File Name</a:t>
            </a:r>
          </a:p>
          <a:p>
            <a:pPr lvl="2" eaLnBrk="1" hangingPunct="1">
              <a:buFont typeface="Trebuchet MS" pitchFamily="34" charset="0"/>
              <a:buNone/>
            </a:pPr>
            <a:r>
              <a:rPr lang="en-US" smtClean="0"/>
              <a:t>Record.id	    : ID of the record to be read</a:t>
            </a:r>
          </a:p>
          <a:p>
            <a:pPr lvl="2" eaLnBrk="1" hangingPunct="1">
              <a:buFont typeface="Trebuchet MS" pitchFamily="34" charset="0"/>
              <a:buNone/>
            </a:pPr>
            <a:r>
              <a:rPr lang="en-US" smtClean="0"/>
              <a:t>Dynamic.array  : Dynamic array that will hold read record</a:t>
            </a:r>
          </a:p>
          <a:p>
            <a:pPr lvl="2" eaLnBrk="1" hangingPunct="1">
              <a:buFont typeface="Trebuchet MS" pitchFamily="34" charset="0"/>
              <a:buNone/>
            </a:pPr>
            <a:r>
              <a:rPr lang="en-US" smtClean="0"/>
              <a:t>File.var		    : File Path</a:t>
            </a:r>
          </a:p>
          <a:p>
            <a:pPr lvl="2" eaLnBrk="1" hangingPunct="1">
              <a:buFont typeface="Trebuchet MS" pitchFamily="34" charset="0"/>
              <a:buNone/>
            </a:pPr>
            <a:r>
              <a:rPr lang="en-US" smtClean="0"/>
              <a:t>Error.var		    : Error Variable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F.READ</a:t>
            </a:r>
          </a:p>
        </p:txBody>
      </p:sp>
      <p:sp>
        <p:nvSpPr>
          <p:cNvPr id="18435" name="Rectangle 3"/>
          <p:cNvSpPr>
            <a:spLocks noGrp="1" noChangeArrowheads="1"/>
          </p:cNvSpPr>
          <p:nvPr>
            <p:ph type="body" idx="1"/>
          </p:nvPr>
        </p:nvSpPr>
        <p:spPr>
          <a:xfrm>
            <a:off x="992188" y="1592263"/>
            <a:ext cx="7874000" cy="4337050"/>
          </a:xfrm>
        </p:spPr>
        <p:txBody>
          <a:bodyPr/>
          <a:lstStyle/>
          <a:p>
            <a:pPr eaLnBrk="1" hangingPunct="1"/>
            <a:r>
              <a:rPr lang="en-US" smtClean="0"/>
              <a:t>Programming Flow</a:t>
            </a:r>
          </a:p>
          <a:p>
            <a:pPr lvl="1" eaLnBrk="1" hangingPunct="1">
              <a:buFont typeface="Trebuchet MS" pitchFamily="34" charset="0"/>
              <a:buNone/>
            </a:pPr>
            <a:r>
              <a:rPr lang="en-US" smtClean="0"/>
              <a:t>&lt;Initialize variables FN.CUSTOMER,F.CUSTOMER,….&gt;</a:t>
            </a:r>
          </a:p>
          <a:p>
            <a:pPr lvl="1" eaLnBrk="1" hangingPunct="1">
              <a:buFont typeface="Trebuchet MS" pitchFamily="34" charset="0"/>
              <a:buNone/>
            </a:pPr>
            <a:r>
              <a:rPr lang="en-US" smtClean="0"/>
              <a:t>&lt;Open the file using OPF&gt;</a:t>
            </a:r>
          </a:p>
          <a:p>
            <a:pPr lvl="1" eaLnBrk="1" hangingPunct="1">
              <a:buFont typeface="Trebuchet MS" pitchFamily="34" charset="0"/>
              <a:buNone/>
            </a:pPr>
            <a:r>
              <a:rPr lang="en-US" smtClean="0"/>
              <a:t>&lt;Read the record using F.READ&gt; </a:t>
            </a:r>
          </a:p>
          <a:p>
            <a:pPr lvl="1" eaLnBrk="1" hangingPunct="1">
              <a:buFont typeface="Trebuchet MS" pitchFamily="34" charset="0"/>
              <a:buNone/>
            </a:pPr>
            <a:r>
              <a:rPr lang="en-US" smtClean="0"/>
              <a:t>i.e. CALL F.READ (FN.CUSTOMER,Y.CUSTOMER.ID,R.CUSTOMER,</a:t>
            </a:r>
          </a:p>
          <a:p>
            <a:pPr lvl="1" eaLnBrk="1" hangingPunct="1">
              <a:buFont typeface="Trebuchet MS" pitchFamily="34" charset="0"/>
              <a:buNone/>
            </a:pPr>
            <a:r>
              <a:rPr lang="en-US" smtClean="0"/>
              <a:t>		F.CUSTOMER,Y.CUS.ERR)           </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1800" smtClean="0"/>
              <a:t>Internal working of F.READ</a:t>
            </a:r>
          </a:p>
        </p:txBody>
      </p:sp>
      <p:pic>
        <p:nvPicPr>
          <p:cNvPr id="25603" name="Picture 5" descr="MCBD05199_0000[1]"/>
          <p:cNvPicPr>
            <a:picLocks noChangeAspect="1" noChangeArrowheads="1"/>
          </p:cNvPicPr>
          <p:nvPr/>
        </p:nvPicPr>
        <p:blipFill>
          <a:blip r:embed="rId3" cstate="print"/>
          <a:srcRect/>
          <a:stretch>
            <a:fillRect/>
          </a:stretch>
        </p:blipFill>
        <p:spPr bwMode="auto">
          <a:xfrm>
            <a:off x="0" y="1341438"/>
            <a:ext cx="2339975" cy="1439862"/>
          </a:xfrm>
          <a:prstGeom prst="rect">
            <a:avLst/>
          </a:prstGeom>
          <a:noFill/>
          <a:ln w="9525">
            <a:noFill/>
            <a:miter lim="800000"/>
            <a:headEnd/>
            <a:tailEnd/>
          </a:ln>
        </p:spPr>
      </p:pic>
      <p:sp>
        <p:nvSpPr>
          <p:cNvPr id="87046" name="Text Box 6"/>
          <p:cNvSpPr txBox="1">
            <a:spLocks noChangeArrowheads="1"/>
          </p:cNvSpPr>
          <p:nvPr/>
        </p:nvSpPr>
        <p:spPr bwMode="auto">
          <a:xfrm>
            <a:off x="7092950" y="1341438"/>
            <a:ext cx="1727200" cy="4318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Perform OPF and open the file</a:t>
            </a:r>
          </a:p>
        </p:txBody>
      </p:sp>
      <p:sp>
        <p:nvSpPr>
          <p:cNvPr id="87047" name="AutoShape 7"/>
          <p:cNvSpPr>
            <a:spLocks noChangeArrowheads="1"/>
          </p:cNvSpPr>
          <p:nvPr/>
        </p:nvSpPr>
        <p:spPr bwMode="auto">
          <a:xfrm>
            <a:off x="3247697" y="1268413"/>
            <a:ext cx="2908628" cy="863600"/>
          </a:xfrm>
          <a:prstGeom prst="flowChartDecision">
            <a:avLst/>
          </a:prstGeom>
          <a:solidFill>
            <a:srgbClr val="6699FF">
              <a:alpha val="32941"/>
            </a:srgbClr>
          </a:solidFill>
          <a:ln w="9525" algn="ctr">
            <a:solidFill>
              <a:srgbClr val="3855A6"/>
            </a:solidFill>
            <a:miter lim="800000"/>
            <a:headEnd/>
            <a:tailEnd/>
          </a:ln>
        </p:spPr>
        <p:txBody>
          <a:bodyPr/>
          <a:lstStyle/>
          <a:p>
            <a:pPr algn="ctr"/>
            <a:r>
              <a:rPr lang="en-US" sz="1200" dirty="0">
                <a:solidFill>
                  <a:srgbClr val="005294"/>
                </a:solidFill>
              </a:rPr>
              <a:t>Is the file pointed by FN.ACC open?</a:t>
            </a:r>
          </a:p>
        </p:txBody>
      </p:sp>
      <p:sp>
        <p:nvSpPr>
          <p:cNvPr id="87048" name="Text Box 8"/>
          <p:cNvSpPr txBox="1">
            <a:spLocks noChangeArrowheads="1"/>
          </p:cNvSpPr>
          <p:nvPr/>
        </p:nvSpPr>
        <p:spPr bwMode="auto">
          <a:xfrm>
            <a:off x="3924300" y="2349500"/>
            <a:ext cx="1727200" cy="4318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Check if the record is in memory</a:t>
            </a:r>
          </a:p>
        </p:txBody>
      </p:sp>
      <p:sp>
        <p:nvSpPr>
          <p:cNvPr id="87050" name="Text Box 10"/>
          <p:cNvSpPr txBox="1">
            <a:spLocks noChangeArrowheads="1"/>
          </p:cNvSpPr>
          <p:nvPr/>
        </p:nvSpPr>
        <p:spPr bwMode="auto">
          <a:xfrm>
            <a:off x="2987675" y="3068638"/>
            <a:ext cx="3529013" cy="6477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Read record from database using jBC command </a:t>
            </a:r>
            <a:r>
              <a:rPr lang="en-US" sz="1200" b="1">
                <a:solidFill>
                  <a:srgbClr val="FF0000"/>
                </a:solidFill>
              </a:rPr>
              <a:t>READ</a:t>
            </a:r>
          </a:p>
          <a:p>
            <a:pPr algn="ctr"/>
            <a:r>
              <a:rPr lang="en-US" sz="1200">
                <a:solidFill>
                  <a:schemeClr val="accent2"/>
                </a:solidFill>
              </a:rPr>
              <a:t>R.ACCOUNT = Actual account record</a:t>
            </a:r>
          </a:p>
        </p:txBody>
      </p:sp>
      <p:sp>
        <p:nvSpPr>
          <p:cNvPr id="25608" name="Text Box 12"/>
          <p:cNvSpPr txBox="1">
            <a:spLocks noChangeArrowheads="1"/>
          </p:cNvSpPr>
          <p:nvPr/>
        </p:nvSpPr>
        <p:spPr bwMode="auto">
          <a:xfrm>
            <a:off x="971550" y="3213100"/>
            <a:ext cx="1295400" cy="930275"/>
          </a:xfrm>
          <a:prstGeom prst="rect">
            <a:avLst/>
          </a:prstGeom>
          <a:noFill/>
          <a:ln w="9525">
            <a:noFill/>
            <a:miter lim="800000"/>
            <a:headEnd/>
            <a:tailEnd/>
          </a:ln>
        </p:spPr>
        <p:txBody>
          <a:bodyPr>
            <a:spAutoFit/>
          </a:bodyPr>
          <a:lstStyle/>
          <a:p>
            <a:pPr>
              <a:spcBef>
                <a:spcPct val="50000"/>
              </a:spcBef>
            </a:pPr>
            <a:r>
              <a:rPr lang="en-US" sz="1000" b="1"/>
              <a:t>FBNK.ACCOUNT</a:t>
            </a:r>
          </a:p>
          <a:p>
            <a:pPr>
              <a:spcBef>
                <a:spcPct val="50000"/>
              </a:spcBef>
            </a:pPr>
            <a:r>
              <a:rPr lang="en-US" sz="1000"/>
              <a:t>11967</a:t>
            </a:r>
          </a:p>
          <a:p>
            <a:pPr>
              <a:spcBef>
                <a:spcPct val="50000"/>
              </a:spcBef>
            </a:pPr>
            <a:r>
              <a:rPr lang="en-US" sz="1000"/>
              <a:t>10014</a:t>
            </a:r>
          </a:p>
          <a:p>
            <a:pPr>
              <a:spcBef>
                <a:spcPct val="50000"/>
              </a:spcBef>
            </a:pPr>
            <a:r>
              <a:rPr lang="en-US" sz="1000"/>
              <a:t>22117</a:t>
            </a:r>
          </a:p>
        </p:txBody>
      </p:sp>
      <p:grpSp>
        <p:nvGrpSpPr>
          <p:cNvPr id="2" name="Group 15"/>
          <p:cNvGrpSpPr>
            <a:grpSpLocks/>
          </p:cNvGrpSpPr>
          <p:nvPr/>
        </p:nvGrpSpPr>
        <p:grpSpPr bwMode="auto">
          <a:xfrm>
            <a:off x="757238" y="2781300"/>
            <a:ext cx="1511300" cy="1727200"/>
            <a:chOff x="521" y="1842"/>
            <a:chExt cx="952" cy="816"/>
          </a:xfrm>
        </p:grpSpPr>
        <p:sp>
          <p:nvSpPr>
            <p:cNvPr id="25623" name="AutoShape 11"/>
            <p:cNvSpPr>
              <a:spLocks noChangeArrowheads="1"/>
            </p:cNvSpPr>
            <p:nvPr/>
          </p:nvSpPr>
          <p:spPr bwMode="auto">
            <a:xfrm>
              <a:off x="521" y="1842"/>
              <a:ext cx="952" cy="816"/>
            </a:xfrm>
            <a:prstGeom prst="can">
              <a:avLst>
                <a:gd name="adj" fmla="val 25000"/>
              </a:avLst>
            </a:prstGeom>
            <a:solidFill>
              <a:srgbClr val="6699FF">
                <a:alpha val="32941"/>
              </a:srgbClr>
            </a:solidFill>
            <a:ln w="9525">
              <a:solidFill>
                <a:srgbClr val="3855A6"/>
              </a:solidFill>
              <a:round/>
              <a:headEnd/>
              <a:tailEnd/>
            </a:ln>
          </p:spPr>
          <p:txBody>
            <a:bodyPr/>
            <a:lstStyle/>
            <a:p>
              <a:endParaRPr lang="en-US"/>
            </a:p>
          </p:txBody>
        </p:sp>
        <p:sp>
          <p:nvSpPr>
            <p:cNvPr id="25624" name="Text Box 13"/>
            <p:cNvSpPr txBox="1">
              <a:spLocks noChangeArrowheads="1"/>
            </p:cNvSpPr>
            <p:nvPr/>
          </p:nvSpPr>
          <p:spPr bwMode="auto">
            <a:xfrm>
              <a:off x="719" y="1848"/>
              <a:ext cx="726" cy="130"/>
            </a:xfrm>
            <a:prstGeom prst="rect">
              <a:avLst/>
            </a:prstGeom>
            <a:noFill/>
            <a:ln w="9525">
              <a:noFill/>
              <a:miter lim="800000"/>
              <a:headEnd/>
              <a:tailEnd/>
            </a:ln>
          </p:spPr>
          <p:txBody>
            <a:bodyPr>
              <a:spAutoFit/>
            </a:bodyPr>
            <a:lstStyle/>
            <a:p>
              <a:pPr>
                <a:spcBef>
                  <a:spcPct val="50000"/>
                </a:spcBef>
              </a:pPr>
              <a:r>
                <a:rPr lang="en-US" sz="1200"/>
                <a:t>Database</a:t>
              </a:r>
            </a:p>
          </p:txBody>
        </p:sp>
        <p:sp>
          <p:nvSpPr>
            <p:cNvPr id="25625" name="AutoShape 14"/>
            <p:cNvSpPr>
              <a:spLocks noChangeArrowheads="1"/>
            </p:cNvSpPr>
            <p:nvPr/>
          </p:nvSpPr>
          <p:spPr bwMode="auto">
            <a:xfrm>
              <a:off x="612" y="2048"/>
              <a:ext cx="771" cy="544"/>
            </a:xfrm>
            <a:prstGeom prst="foldedCorner">
              <a:avLst>
                <a:gd name="adj" fmla="val 12500"/>
              </a:avLst>
            </a:prstGeom>
            <a:solidFill>
              <a:schemeClr val="bg1">
                <a:alpha val="32941"/>
              </a:schemeClr>
            </a:solidFill>
            <a:ln w="9525">
              <a:solidFill>
                <a:srgbClr val="3855A6"/>
              </a:solidFill>
              <a:round/>
              <a:headEnd/>
              <a:tailEnd/>
            </a:ln>
          </p:spPr>
          <p:txBody>
            <a:bodyPr/>
            <a:lstStyle/>
            <a:p>
              <a:endParaRPr lang="en-US"/>
            </a:p>
          </p:txBody>
        </p:sp>
      </p:grpSp>
      <p:sp>
        <p:nvSpPr>
          <p:cNvPr id="87056" name="AutoShape 16"/>
          <p:cNvSpPr>
            <a:spLocks noChangeArrowheads="1"/>
          </p:cNvSpPr>
          <p:nvPr/>
        </p:nvSpPr>
        <p:spPr bwMode="auto">
          <a:xfrm flipH="1">
            <a:off x="2339975" y="3141663"/>
            <a:ext cx="576263"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alpha val="32941"/>
            </a:srgbClr>
          </a:solidFill>
          <a:ln w="9525" algn="ctr">
            <a:solidFill>
              <a:srgbClr val="3855A6"/>
            </a:solidFill>
            <a:miter lim="800000"/>
            <a:headEnd/>
            <a:tailEnd/>
          </a:ln>
        </p:spPr>
        <p:txBody>
          <a:bodyPr/>
          <a:lstStyle/>
          <a:p>
            <a:endParaRPr lang="en-US"/>
          </a:p>
        </p:txBody>
      </p:sp>
      <p:sp>
        <p:nvSpPr>
          <p:cNvPr id="87057" name="Text Box 17"/>
          <p:cNvSpPr txBox="1">
            <a:spLocks noChangeArrowheads="1"/>
          </p:cNvSpPr>
          <p:nvPr/>
        </p:nvSpPr>
        <p:spPr bwMode="auto">
          <a:xfrm>
            <a:off x="2987675" y="4005263"/>
            <a:ext cx="3529013" cy="287337"/>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Load record on to memory</a:t>
            </a:r>
            <a:endParaRPr lang="en-US" sz="1200" b="1">
              <a:solidFill>
                <a:srgbClr val="FF0000"/>
              </a:solidFill>
            </a:endParaRPr>
          </a:p>
        </p:txBody>
      </p:sp>
      <p:sp>
        <p:nvSpPr>
          <p:cNvPr id="87058" name="Text Box 18"/>
          <p:cNvSpPr txBox="1">
            <a:spLocks noChangeArrowheads="1"/>
          </p:cNvSpPr>
          <p:nvPr/>
        </p:nvSpPr>
        <p:spPr bwMode="auto">
          <a:xfrm>
            <a:off x="250825" y="1557338"/>
            <a:ext cx="2232025" cy="701675"/>
          </a:xfrm>
          <a:prstGeom prst="rect">
            <a:avLst/>
          </a:prstGeom>
          <a:solidFill>
            <a:schemeClr val="bg1"/>
          </a:solidFill>
          <a:ln w="9525">
            <a:noFill/>
            <a:miter lim="800000"/>
            <a:headEnd/>
            <a:tailEnd/>
          </a:ln>
        </p:spPr>
        <p:txBody>
          <a:bodyPr>
            <a:spAutoFit/>
          </a:bodyPr>
          <a:lstStyle/>
          <a:p>
            <a:pPr>
              <a:spcBef>
                <a:spcPct val="50000"/>
              </a:spcBef>
            </a:pPr>
            <a:r>
              <a:rPr lang="en-US" sz="1000"/>
              <a:t>File name : FBNK.ACCOUNT</a:t>
            </a:r>
          </a:p>
          <a:p>
            <a:pPr>
              <a:spcBef>
                <a:spcPct val="50000"/>
              </a:spcBef>
            </a:pPr>
            <a:r>
              <a:rPr lang="en-US" sz="1000"/>
              <a:t>Record Id : 11967</a:t>
            </a:r>
          </a:p>
          <a:p>
            <a:pPr>
              <a:spcBef>
                <a:spcPct val="50000"/>
              </a:spcBef>
            </a:pPr>
            <a:r>
              <a:rPr lang="en-US" sz="1000"/>
              <a:t>Record : xxxxxxxxx</a:t>
            </a:r>
          </a:p>
        </p:txBody>
      </p:sp>
      <p:sp>
        <p:nvSpPr>
          <p:cNvPr id="87059" name="Line 19"/>
          <p:cNvSpPr>
            <a:spLocks noChangeShapeType="1"/>
          </p:cNvSpPr>
          <p:nvPr/>
        </p:nvSpPr>
        <p:spPr bwMode="auto">
          <a:xfrm>
            <a:off x="6156325" y="1700213"/>
            <a:ext cx="936625" cy="0"/>
          </a:xfrm>
          <a:prstGeom prst="line">
            <a:avLst/>
          </a:prstGeom>
          <a:noFill/>
          <a:ln w="9525">
            <a:solidFill>
              <a:srgbClr val="3855A6"/>
            </a:solidFill>
            <a:round/>
            <a:headEnd/>
            <a:tailEnd type="triangle" w="med" len="med"/>
          </a:ln>
        </p:spPr>
        <p:txBody>
          <a:bodyPr/>
          <a:lstStyle/>
          <a:p>
            <a:endParaRPr lang="en-US"/>
          </a:p>
        </p:txBody>
      </p:sp>
      <p:sp>
        <p:nvSpPr>
          <p:cNvPr id="87060" name="Line 20"/>
          <p:cNvSpPr>
            <a:spLocks noChangeShapeType="1"/>
          </p:cNvSpPr>
          <p:nvPr/>
        </p:nvSpPr>
        <p:spPr bwMode="auto">
          <a:xfrm>
            <a:off x="4787900" y="2133600"/>
            <a:ext cx="0" cy="215900"/>
          </a:xfrm>
          <a:prstGeom prst="line">
            <a:avLst/>
          </a:prstGeom>
          <a:noFill/>
          <a:ln w="9525">
            <a:solidFill>
              <a:srgbClr val="3855A6"/>
            </a:solidFill>
            <a:round/>
            <a:headEnd/>
            <a:tailEnd type="triangle" w="med" len="med"/>
          </a:ln>
        </p:spPr>
        <p:txBody>
          <a:bodyPr/>
          <a:lstStyle/>
          <a:p>
            <a:endParaRPr lang="en-US"/>
          </a:p>
        </p:txBody>
      </p:sp>
      <p:sp>
        <p:nvSpPr>
          <p:cNvPr id="87061" name="Line 21"/>
          <p:cNvSpPr>
            <a:spLocks noChangeShapeType="1"/>
          </p:cNvSpPr>
          <p:nvPr/>
        </p:nvSpPr>
        <p:spPr bwMode="auto">
          <a:xfrm>
            <a:off x="8027988" y="1773238"/>
            <a:ext cx="0" cy="360362"/>
          </a:xfrm>
          <a:prstGeom prst="line">
            <a:avLst/>
          </a:prstGeom>
          <a:noFill/>
          <a:ln w="9525">
            <a:solidFill>
              <a:srgbClr val="3855A6"/>
            </a:solidFill>
            <a:round/>
            <a:headEnd/>
            <a:tailEnd/>
          </a:ln>
        </p:spPr>
        <p:txBody>
          <a:bodyPr/>
          <a:lstStyle/>
          <a:p>
            <a:endParaRPr lang="en-US"/>
          </a:p>
        </p:txBody>
      </p:sp>
      <p:sp>
        <p:nvSpPr>
          <p:cNvPr id="87062" name="Line 22"/>
          <p:cNvSpPr>
            <a:spLocks noChangeShapeType="1"/>
          </p:cNvSpPr>
          <p:nvPr/>
        </p:nvSpPr>
        <p:spPr bwMode="auto">
          <a:xfrm flipH="1">
            <a:off x="4787900" y="2133600"/>
            <a:ext cx="3240088" cy="0"/>
          </a:xfrm>
          <a:prstGeom prst="line">
            <a:avLst/>
          </a:prstGeom>
          <a:noFill/>
          <a:ln w="9525">
            <a:solidFill>
              <a:srgbClr val="3855A6"/>
            </a:solidFill>
            <a:round/>
            <a:headEnd/>
            <a:tailEnd type="triangle" w="med" len="med"/>
          </a:ln>
        </p:spPr>
        <p:txBody>
          <a:bodyPr/>
          <a:lstStyle/>
          <a:p>
            <a:endParaRPr lang="en-US"/>
          </a:p>
        </p:txBody>
      </p:sp>
      <p:sp>
        <p:nvSpPr>
          <p:cNvPr id="87063" name="Text Box 23"/>
          <p:cNvSpPr txBox="1">
            <a:spLocks noChangeArrowheads="1"/>
          </p:cNvSpPr>
          <p:nvPr/>
        </p:nvSpPr>
        <p:spPr bwMode="auto">
          <a:xfrm>
            <a:off x="6338888" y="1433512"/>
            <a:ext cx="647700" cy="307777"/>
          </a:xfrm>
          <a:prstGeom prst="rect">
            <a:avLst/>
          </a:prstGeom>
          <a:noFill/>
          <a:ln w="9525">
            <a:noFill/>
            <a:miter lim="800000"/>
            <a:headEnd/>
            <a:tailEnd/>
          </a:ln>
        </p:spPr>
        <p:txBody>
          <a:bodyPr wrap="square">
            <a:spAutoFit/>
          </a:bodyPr>
          <a:lstStyle/>
          <a:p>
            <a:pPr>
              <a:spcBef>
                <a:spcPct val="50000"/>
              </a:spcBef>
            </a:pPr>
            <a:r>
              <a:rPr lang="en-US" sz="1400" dirty="0">
                <a:solidFill>
                  <a:schemeClr val="accent2"/>
                </a:solidFill>
              </a:rPr>
              <a:t>No</a:t>
            </a:r>
          </a:p>
        </p:txBody>
      </p:sp>
      <p:sp>
        <p:nvSpPr>
          <p:cNvPr id="26644" name="Text Box 24"/>
          <p:cNvSpPr txBox="1">
            <a:spLocks noChangeArrowheads="1"/>
          </p:cNvSpPr>
          <p:nvPr/>
        </p:nvSpPr>
        <p:spPr bwMode="auto">
          <a:xfrm>
            <a:off x="4859338" y="2133600"/>
            <a:ext cx="647700" cy="304800"/>
          </a:xfrm>
          <a:prstGeom prst="rect">
            <a:avLst/>
          </a:prstGeom>
          <a:noFill/>
          <a:ln w="9525">
            <a:noFill/>
            <a:miter lim="800000"/>
            <a:headEnd/>
            <a:tailEnd/>
          </a:ln>
        </p:spPr>
        <p:txBody>
          <a:bodyPr>
            <a:spAutoFit/>
          </a:bodyPr>
          <a:lstStyle/>
          <a:p>
            <a:pPr>
              <a:spcBef>
                <a:spcPct val="50000"/>
              </a:spcBef>
            </a:pPr>
            <a:r>
              <a:rPr lang="en-US" sz="1400" dirty="0">
                <a:solidFill>
                  <a:schemeClr val="accent2"/>
                </a:solidFill>
              </a:rPr>
              <a:t>Yes</a:t>
            </a:r>
          </a:p>
        </p:txBody>
      </p:sp>
      <p:sp>
        <p:nvSpPr>
          <p:cNvPr id="25619" name="Slide Number Placeholder 3"/>
          <p:cNvSpPr>
            <a:spLocks noGrp="1"/>
          </p:cNvSpPr>
          <p:nvPr>
            <p:ph type="sldNum" sz="quarter" idx="10"/>
          </p:nvPr>
        </p:nvSpPr>
        <p:spPr>
          <a:noFill/>
        </p:spPr>
        <p:txBody>
          <a:bodyPr/>
          <a:lstStyle/>
          <a:p>
            <a:r>
              <a:rPr lang="en-GB" smtClean="0"/>
              <a:t>Slide </a:t>
            </a:r>
            <a:fld id="{EC12EE73-F362-4517-BEB2-53A24BB998A4}" type="slidenum">
              <a:rPr lang="en-GB" smtClean="0"/>
              <a:pPr/>
              <a:t>15</a:t>
            </a:fld>
            <a:endParaRPr lang="en-GB" smtClean="0"/>
          </a:p>
        </p:txBody>
      </p:sp>
      <p:sp>
        <p:nvSpPr>
          <p:cNvPr id="26650" name="Line 26"/>
          <p:cNvSpPr>
            <a:spLocks noChangeShapeType="1"/>
          </p:cNvSpPr>
          <p:nvPr/>
        </p:nvSpPr>
        <p:spPr bwMode="auto">
          <a:xfrm>
            <a:off x="4787900" y="2781300"/>
            <a:ext cx="0" cy="287338"/>
          </a:xfrm>
          <a:prstGeom prst="line">
            <a:avLst/>
          </a:prstGeom>
          <a:noFill/>
          <a:ln w="9525">
            <a:solidFill>
              <a:srgbClr val="3855A6"/>
            </a:solidFill>
            <a:round/>
            <a:headEnd/>
            <a:tailEnd type="triangle" w="med" len="med"/>
          </a:ln>
        </p:spPr>
        <p:txBody>
          <a:bodyPr/>
          <a:lstStyle/>
          <a:p>
            <a:endParaRPr lang="en-US"/>
          </a:p>
        </p:txBody>
      </p:sp>
      <p:sp>
        <p:nvSpPr>
          <p:cNvPr id="3" name="Text Box 23"/>
          <p:cNvSpPr txBox="1">
            <a:spLocks noChangeArrowheads="1"/>
          </p:cNvSpPr>
          <p:nvPr/>
        </p:nvSpPr>
        <p:spPr bwMode="auto">
          <a:xfrm>
            <a:off x="4932363" y="2781300"/>
            <a:ext cx="647700" cy="338554"/>
          </a:xfrm>
          <a:prstGeom prst="rect">
            <a:avLst/>
          </a:prstGeom>
          <a:noFill/>
          <a:ln w="9525">
            <a:noFill/>
            <a:miter lim="800000"/>
            <a:headEnd/>
            <a:tailEnd/>
          </a:ln>
        </p:spPr>
        <p:txBody>
          <a:bodyPr>
            <a:spAutoFit/>
          </a:bodyPr>
          <a:lstStyle/>
          <a:p>
            <a:pPr>
              <a:spcBef>
                <a:spcPct val="50000"/>
              </a:spcBef>
            </a:pPr>
            <a:r>
              <a:rPr lang="en-US" sz="1600" dirty="0">
                <a:solidFill>
                  <a:schemeClr val="accent2"/>
                </a:solidFill>
              </a:rPr>
              <a:t>No</a:t>
            </a:r>
          </a:p>
        </p:txBody>
      </p:sp>
      <p:pic>
        <p:nvPicPr>
          <p:cNvPr id="25622" name="Picture 28"/>
          <p:cNvPicPr>
            <a:picLocks noChangeAspect="1" noChangeArrowheads="1"/>
          </p:cNvPicPr>
          <p:nvPr/>
        </p:nvPicPr>
        <p:blipFill>
          <a:blip r:embed="rId4" cstate="print"/>
          <a:srcRect/>
          <a:stretch>
            <a:fillRect/>
          </a:stretch>
        </p:blipFill>
        <p:spPr bwMode="auto">
          <a:xfrm>
            <a:off x="2113565" y="631223"/>
            <a:ext cx="5721350" cy="504825"/>
          </a:xfrm>
          <a:prstGeom prst="rect">
            <a:avLst/>
          </a:prstGeom>
          <a:noFill/>
          <a:ln w="9525">
            <a:solidFill>
              <a:srgbClr val="000099"/>
            </a:solid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blinds(horizontal)">
                                      <p:cBhvr>
                                        <p:cTn id="7" dur="500"/>
                                        <p:tgtEl>
                                          <p:spTgt spid="87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59"/>
                                        </p:tgtEl>
                                        <p:attrNameLst>
                                          <p:attrName>style.visibility</p:attrName>
                                        </p:attrNameLst>
                                      </p:cBhvr>
                                      <p:to>
                                        <p:strVal val="visible"/>
                                      </p:to>
                                    </p:set>
                                    <p:animEffect transition="in" filter="blinds(horizontal)">
                                      <p:cBhvr>
                                        <p:cTn id="12" dur="500"/>
                                        <p:tgtEl>
                                          <p:spTgt spid="8705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7063"/>
                                        </p:tgtEl>
                                        <p:attrNameLst>
                                          <p:attrName>style.visibility</p:attrName>
                                        </p:attrNameLst>
                                      </p:cBhvr>
                                      <p:to>
                                        <p:strVal val="visible"/>
                                      </p:to>
                                    </p:set>
                                    <p:animEffect transition="in" filter="blinds(horizontal)">
                                      <p:cBhvr>
                                        <p:cTn id="15" dur="500"/>
                                        <p:tgtEl>
                                          <p:spTgt spid="8706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7046"/>
                                        </p:tgtEl>
                                        <p:attrNameLst>
                                          <p:attrName>style.visibility</p:attrName>
                                        </p:attrNameLst>
                                      </p:cBhvr>
                                      <p:to>
                                        <p:strVal val="visible"/>
                                      </p:to>
                                    </p:set>
                                    <p:animEffect transition="in" filter="blinds(horizontal)">
                                      <p:cBhvr>
                                        <p:cTn id="18" dur="500"/>
                                        <p:tgtEl>
                                          <p:spTgt spid="8704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7061"/>
                                        </p:tgtEl>
                                        <p:attrNameLst>
                                          <p:attrName>style.visibility</p:attrName>
                                        </p:attrNameLst>
                                      </p:cBhvr>
                                      <p:to>
                                        <p:strVal val="visible"/>
                                      </p:to>
                                    </p:set>
                                    <p:animEffect transition="in" filter="blinds(horizontal)">
                                      <p:cBhvr>
                                        <p:cTn id="23" dur="500"/>
                                        <p:tgtEl>
                                          <p:spTgt spid="8706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7062"/>
                                        </p:tgtEl>
                                        <p:attrNameLst>
                                          <p:attrName>style.visibility</p:attrName>
                                        </p:attrNameLst>
                                      </p:cBhvr>
                                      <p:to>
                                        <p:strVal val="visible"/>
                                      </p:to>
                                    </p:set>
                                    <p:animEffect transition="in" filter="blinds(horizontal)">
                                      <p:cBhvr>
                                        <p:cTn id="26" dur="500"/>
                                        <p:tgtEl>
                                          <p:spTgt spid="8706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7060"/>
                                        </p:tgtEl>
                                        <p:attrNameLst>
                                          <p:attrName>style.visibility</p:attrName>
                                        </p:attrNameLst>
                                      </p:cBhvr>
                                      <p:to>
                                        <p:strVal val="visible"/>
                                      </p:to>
                                    </p:set>
                                    <p:animEffect transition="in" filter="blinds(horizontal)">
                                      <p:cBhvr>
                                        <p:cTn id="31" dur="500"/>
                                        <p:tgtEl>
                                          <p:spTgt spid="8706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6644"/>
                                        </p:tgtEl>
                                        <p:attrNameLst>
                                          <p:attrName>style.visibility</p:attrName>
                                        </p:attrNameLst>
                                      </p:cBhvr>
                                      <p:to>
                                        <p:strVal val="visible"/>
                                      </p:to>
                                    </p:set>
                                    <p:animEffect transition="in" filter="blinds(horizontal)">
                                      <p:cBhvr>
                                        <p:cTn id="36" dur="500"/>
                                        <p:tgtEl>
                                          <p:spTgt spid="2664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7048"/>
                                        </p:tgtEl>
                                        <p:attrNameLst>
                                          <p:attrName>style.visibility</p:attrName>
                                        </p:attrNameLst>
                                      </p:cBhvr>
                                      <p:to>
                                        <p:strVal val="visible"/>
                                      </p:to>
                                    </p:set>
                                    <p:animEffect transition="in" filter="blinds(horizontal)">
                                      <p:cBhvr>
                                        <p:cTn id="39" dur="500"/>
                                        <p:tgtEl>
                                          <p:spTgt spid="8704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6650"/>
                                        </p:tgtEl>
                                        <p:attrNameLst>
                                          <p:attrName>style.visibility</p:attrName>
                                        </p:attrNameLst>
                                      </p:cBhvr>
                                      <p:to>
                                        <p:strVal val="visible"/>
                                      </p:to>
                                    </p:set>
                                    <p:animEffect transition="in" filter="blinds(horizontal)">
                                      <p:cBhvr>
                                        <p:cTn id="44" dur="500"/>
                                        <p:tgtEl>
                                          <p:spTgt spid="2665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7050"/>
                                        </p:tgtEl>
                                        <p:attrNameLst>
                                          <p:attrName>style.visibility</p:attrName>
                                        </p:attrNameLst>
                                      </p:cBhvr>
                                      <p:to>
                                        <p:strVal val="visible"/>
                                      </p:to>
                                    </p:set>
                                    <p:animEffect transition="in" filter="blinds(horizontal)">
                                      <p:cBhvr>
                                        <p:cTn id="52" dur="500"/>
                                        <p:tgtEl>
                                          <p:spTgt spid="8705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7056"/>
                                        </p:tgtEl>
                                        <p:attrNameLst>
                                          <p:attrName>style.visibility</p:attrName>
                                        </p:attrNameLst>
                                      </p:cBhvr>
                                      <p:to>
                                        <p:strVal val="visible"/>
                                      </p:to>
                                    </p:set>
                                    <p:animEffect transition="in" filter="blinds(horizontal)">
                                      <p:cBhvr>
                                        <p:cTn id="55" dur="500"/>
                                        <p:tgtEl>
                                          <p:spTgt spid="87056"/>
                                        </p:tgtEl>
                                      </p:cBhvr>
                                    </p:animEffect>
                                  </p:childTnLst>
                                </p:cTn>
                              </p:par>
                              <p:par>
                                <p:cTn id="56" presetID="3" presetClass="entr" presetSubtype="10" fill="hold" nodeType="with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blinds(horizontal)">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7057"/>
                                        </p:tgtEl>
                                        <p:attrNameLst>
                                          <p:attrName>style.visibility</p:attrName>
                                        </p:attrNameLst>
                                      </p:cBhvr>
                                      <p:to>
                                        <p:strVal val="visible"/>
                                      </p:to>
                                    </p:set>
                                    <p:animEffect transition="in" filter="blinds(horizontal)">
                                      <p:cBhvr>
                                        <p:cTn id="63" dur="500"/>
                                        <p:tgtEl>
                                          <p:spTgt spid="8705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87058"/>
                                        </p:tgtEl>
                                        <p:attrNameLst>
                                          <p:attrName>style.visibility</p:attrName>
                                        </p:attrNameLst>
                                      </p:cBhvr>
                                      <p:to>
                                        <p:strVal val="visible"/>
                                      </p:to>
                                    </p:set>
                                    <p:animEffect transition="in" filter="blinds(horizontal)">
                                      <p:cBhvr>
                                        <p:cTn id="68" dur="500"/>
                                        <p:tgtEl>
                                          <p:spTgt spid="8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animBg="1"/>
      <p:bldP spid="87047" grpId="0" animBg="1"/>
      <p:bldP spid="87048" grpId="0" animBg="1"/>
      <p:bldP spid="87050" grpId="0" animBg="1"/>
      <p:bldP spid="87056" grpId="0" animBg="1"/>
      <p:bldP spid="87057" grpId="0" animBg="1"/>
      <p:bldP spid="87058" grpId="0" animBg="1"/>
      <p:bldP spid="87059" grpId="0" animBg="1"/>
      <p:bldP spid="87060" grpId="0" animBg="1"/>
      <p:bldP spid="87061" grpId="0" animBg="1"/>
      <p:bldP spid="87062" grpId="0" animBg="1"/>
      <p:bldP spid="87063" grpId="0"/>
      <p:bldP spid="26644" grpId="0"/>
      <p:bldP spid="26650"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F.WRITE</a:t>
            </a:r>
          </a:p>
        </p:txBody>
      </p:sp>
      <p:sp>
        <p:nvSpPr>
          <p:cNvPr id="19459" name="Rectangle 3"/>
          <p:cNvSpPr>
            <a:spLocks noGrp="1" noChangeArrowheads="1"/>
          </p:cNvSpPr>
          <p:nvPr>
            <p:ph type="body" idx="1"/>
          </p:nvPr>
        </p:nvSpPr>
        <p:spPr>
          <a:xfrm>
            <a:off x="992188" y="1592263"/>
            <a:ext cx="7874000" cy="4337050"/>
          </a:xfrm>
        </p:spPr>
        <p:txBody>
          <a:bodyPr/>
          <a:lstStyle/>
          <a:p>
            <a:pPr eaLnBrk="1" hangingPunct="1"/>
            <a:r>
              <a:rPr lang="en-US" smtClean="0"/>
              <a:t>Used to write details onto a record of a file</a:t>
            </a:r>
          </a:p>
          <a:p>
            <a:pPr eaLnBrk="1" hangingPunct="1"/>
            <a:r>
              <a:rPr lang="en-US" smtClean="0"/>
              <a:t>Before writing, open a file and read the record</a:t>
            </a:r>
          </a:p>
          <a:p>
            <a:pPr eaLnBrk="1" hangingPunct="1"/>
            <a:r>
              <a:rPr lang="en-US" smtClean="0"/>
              <a:t>Has 3 parameters</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F.WRITE</a:t>
            </a:r>
          </a:p>
        </p:txBody>
      </p:sp>
      <p:sp>
        <p:nvSpPr>
          <p:cNvPr id="20483" name="Rectangle 3"/>
          <p:cNvSpPr>
            <a:spLocks noGrp="1" noChangeArrowheads="1"/>
          </p:cNvSpPr>
          <p:nvPr>
            <p:ph type="body" idx="1"/>
          </p:nvPr>
        </p:nvSpPr>
        <p:spPr>
          <a:xfrm>
            <a:off x="992188" y="1592263"/>
            <a:ext cx="7874000" cy="4337050"/>
          </a:xfrm>
        </p:spPr>
        <p:txBody>
          <a:bodyPr/>
          <a:lstStyle/>
          <a:p>
            <a:pPr eaLnBrk="1" hangingPunct="1"/>
            <a:r>
              <a:rPr lang="en-US" smtClean="0"/>
              <a:t>Syntax: </a:t>
            </a:r>
          </a:p>
          <a:p>
            <a:pPr lvl="1" eaLnBrk="1" hangingPunct="1">
              <a:buFont typeface="Trebuchet MS" pitchFamily="34" charset="0"/>
              <a:buNone/>
            </a:pPr>
            <a:r>
              <a:rPr lang="en-US" smtClean="0"/>
              <a:t>	CALL F.WRITE(Filename, Record.id, Dynamic array)</a:t>
            </a:r>
          </a:p>
          <a:p>
            <a:pPr lvl="1" eaLnBrk="1" hangingPunct="1">
              <a:buFont typeface="Trebuchet MS" pitchFamily="34" charset="0"/>
              <a:buNone/>
            </a:pPr>
            <a:r>
              <a:rPr lang="en-US" smtClean="0"/>
              <a:t>	Where,</a:t>
            </a:r>
          </a:p>
          <a:p>
            <a:pPr lvl="2" eaLnBrk="1" hangingPunct="1">
              <a:buFont typeface="Trebuchet MS" pitchFamily="34" charset="0"/>
              <a:buNone/>
            </a:pPr>
            <a:r>
              <a:rPr lang="en-US" smtClean="0"/>
              <a:t>Filename	  : File Name</a:t>
            </a:r>
          </a:p>
          <a:p>
            <a:pPr lvl="2" eaLnBrk="1" hangingPunct="1">
              <a:buFont typeface="Trebuchet MS" pitchFamily="34" charset="0"/>
              <a:buNone/>
            </a:pPr>
            <a:r>
              <a:rPr lang="en-US" smtClean="0"/>
              <a:t>Record.id	  : Record to be written</a:t>
            </a:r>
          </a:p>
          <a:p>
            <a:pPr lvl="2" eaLnBrk="1" hangingPunct="1">
              <a:buFont typeface="Trebuchet MS" pitchFamily="34" charset="0"/>
              <a:buNone/>
            </a:pPr>
            <a:r>
              <a:rPr lang="en-US" smtClean="0"/>
              <a:t>Dynamic array : Array holding the values to be written on record</a:t>
            </a:r>
          </a:p>
          <a:p>
            <a:pPr lvl="2" eaLnBrk="1" hangingPunct="1">
              <a:buFont typeface="Trebuchet MS" pitchFamily="34" charset="0"/>
              <a:buNone/>
            </a:pPr>
            <a:endParaRPr lang="en-US"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F.WRITE</a:t>
            </a:r>
          </a:p>
        </p:txBody>
      </p:sp>
      <p:sp>
        <p:nvSpPr>
          <p:cNvPr id="21507" name="Rectangle 3"/>
          <p:cNvSpPr>
            <a:spLocks noGrp="1" noChangeArrowheads="1"/>
          </p:cNvSpPr>
          <p:nvPr>
            <p:ph type="body" idx="1"/>
          </p:nvPr>
        </p:nvSpPr>
        <p:spPr>
          <a:xfrm>
            <a:off x="992188" y="1592263"/>
            <a:ext cx="7874000" cy="4337050"/>
          </a:xfrm>
        </p:spPr>
        <p:txBody>
          <a:bodyPr/>
          <a:lstStyle/>
          <a:p>
            <a:pPr eaLnBrk="1" hangingPunct="1"/>
            <a:r>
              <a:rPr lang="en-US" smtClean="0"/>
              <a:t>Programming Flow</a:t>
            </a:r>
          </a:p>
          <a:p>
            <a:pPr lvl="1" eaLnBrk="1" hangingPunct="1">
              <a:buFont typeface="Trebuchet MS" pitchFamily="34" charset="0"/>
              <a:buNone/>
            </a:pPr>
            <a:r>
              <a:rPr lang="en-US" smtClean="0"/>
              <a:t>&lt;Initialize variables FN.CUSTOMER,F.CUSTOMER,….&gt;</a:t>
            </a:r>
          </a:p>
          <a:p>
            <a:pPr lvl="1" eaLnBrk="1" hangingPunct="1">
              <a:buFont typeface="Trebuchet MS" pitchFamily="34" charset="0"/>
              <a:buNone/>
            </a:pPr>
            <a:r>
              <a:rPr lang="en-US" smtClean="0"/>
              <a:t>&lt;Open the file using OPF&gt;</a:t>
            </a:r>
          </a:p>
          <a:p>
            <a:pPr lvl="1" eaLnBrk="1" hangingPunct="1">
              <a:buFont typeface="Trebuchet MS" pitchFamily="34" charset="0"/>
              <a:buNone/>
            </a:pPr>
            <a:r>
              <a:rPr lang="en-US" smtClean="0"/>
              <a:t>&lt;Read the record using F.READ&gt;</a:t>
            </a:r>
          </a:p>
          <a:p>
            <a:pPr lvl="1" eaLnBrk="1" hangingPunct="1">
              <a:buFont typeface="Trebuchet MS" pitchFamily="34" charset="0"/>
              <a:buNone/>
            </a:pPr>
            <a:r>
              <a:rPr lang="en-US" smtClean="0"/>
              <a:t>&lt;Assign the value to the dynamic array which we are going to write&gt; </a:t>
            </a:r>
          </a:p>
          <a:p>
            <a:pPr lvl="1" eaLnBrk="1" hangingPunct="1">
              <a:buFont typeface="Trebuchet MS" pitchFamily="34" charset="0"/>
              <a:buNone/>
            </a:pPr>
            <a:r>
              <a:rPr lang="en-US" smtClean="0"/>
              <a:t>i.e. CALL F.WRITE (FN.CUSTOMER,Y.CUSTOMER.ID,R.CUSTOMER)</a:t>
            </a:r>
          </a:p>
          <a:p>
            <a:pPr lvl="1"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Objective</a:t>
            </a:r>
          </a:p>
        </p:txBody>
      </p:sp>
      <p:sp>
        <p:nvSpPr>
          <p:cNvPr id="9219" name="Rectangle 3"/>
          <p:cNvSpPr>
            <a:spLocks noGrp="1" noChangeArrowheads="1"/>
          </p:cNvSpPr>
          <p:nvPr>
            <p:ph type="body" idx="1"/>
          </p:nvPr>
        </p:nvSpPr>
        <p:spPr>
          <a:xfrm>
            <a:off x="992188" y="1592263"/>
            <a:ext cx="7874000" cy="4337050"/>
          </a:xfrm>
        </p:spPr>
        <p:txBody>
          <a:bodyPr/>
          <a:lstStyle/>
          <a:p>
            <a:pPr eaLnBrk="1" hangingPunct="1"/>
            <a:r>
              <a:rPr lang="en-US" smtClean="0"/>
              <a:t>At the end of this session, participants will</a:t>
            </a:r>
          </a:p>
          <a:p>
            <a:pPr lvl="1" eaLnBrk="1" hangingPunct="1"/>
            <a:r>
              <a:rPr lang="en-US" smtClean="0"/>
              <a:t>Appreciate features of file operations in T24 routines</a:t>
            </a:r>
          </a:p>
          <a:p>
            <a:pPr lvl="1" eaLnBrk="1" hangingPunct="1"/>
            <a:r>
              <a:rPr lang="en-US" smtClean="0"/>
              <a:t>Appreciate features of sequential file access in T24 routines</a:t>
            </a:r>
          </a:p>
          <a:p>
            <a:pPr lvl="1"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1800" smtClean="0"/>
              <a:t>T24 API – F.WRITE</a:t>
            </a:r>
          </a:p>
        </p:txBody>
      </p:sp>
      <p:sp>
        <p:nvSpPr>
          <p:cNvPr id="69635" name="Rectangle 3"/>
          <p:cNvSpPr>
            <a:spLocks noGrp="1" noChangeArrowheads="1"/>
          </p:cNvSpPr>
          <p:nvPr>
            <p:ph type="body" idx="1"/>
          </p:nvPr>
        </p:nvSpPr>
        <p:spPr>
          <a:noFill/>
        </p:spPr>
        <p:txBody>
          <a:bodyPr/>
          <a:lstStyle/>
          <a:p>
            <a:r>
              <a:rPr lang="en-US" sz="1800" smtClean="0"/>
              <a:t>F.WRITE – Write a record to the database</a:t>
            </a:r>
          </a:p>
          <a:p>
            <a:r>
              <a:rPr lang="en-US" sz="1800" smtClean="0"/>
              <a:t>Syntax </a:t>
            </a:r>
          </a:p>
          <a:p>
            <a:endParaRPr lang="en-US" sz="1800" smtClean="0"/>
          </a:p>
          <a:p>
            <a:endParaRPr lang="en-US" sz="1800" smtClean="0"/>
          </a:p>
          <a:p>
            <a:r>
              <a:rPr lang="en-US" sz="1800" smtClean="0"/>
              <a:t>Example</a:t>
            </a:r>
          </a:p>
          <a:p>
            <a:endParaRPr lang="en-US" sz="1800" smtClean="0"/>
          </a:p>
        </p:txBody>
      </p:sp>
      <p:grpSp>
        <p:nvGrpSpPr>
          <p:cNvPr id="2" name="Group 4"/>
          <p:cNvGrpSpPr>
            <a:grpSpLocks/>
          </p:cNvGrpSpPr>
          <p:nvPr/>
        </p:nvGrpSpPr>
        <p:grpSpPr bwMode="auto">
          <a:xfrm>
            <a:off x="5651500" y="981074"/>
            <a:ext cx="3306763" cy="1572939"/>
            <a:chOff x="1247" y="1512"/>
            <a:chExt cx="1285" cy="557"/>
          </a:xfrm>
        </p:grpSpPr>
        <p:sp>
          <p:nvSpPr>
            <p:cNvPr id="69640" name="AutoShape 5"/>
            <p:cNvSpPr>
              <a:spLocks noChangeArrowheads="1"/>
            </p:cNvSpPr>
            <p:nvPr/>
          </p:nvSpPr>
          <p:spPr bwMode="auto">
            <a:xfrm>
              <a:off x="1247" y="1525"/>
              <a:ext cx="1270" cy="5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76 h 21600"/>
                <a:gd name="T26" fmla="*/ 18437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699FF">
                <a:alpha val="32941"/>
              </a:srgbClr>
            </a:solidFill>
            <a:ln w="9525" algn="ctr">
              <a:solidFill>
                <a:srgbClr val="3855A6"/>
              </a:solidFill>
              <a:round/>
              <a:headEnd/>
              <a:tailEnd/>
            </a:ln>
          </p:spPr>
          <p:txBody>
            <a:bodyPr/>
            <a:lstStyle/>
            <a:p>
              <a:pPr algn="ctr"/>
              <a:endParaRPr lang="en-US" sz="1800">
                <a:solidFill>
                  <a:srgbClr val="005294"/>
                </a:solidFill>
              </a:endParaRPr>
            </a:p>
            <a:p>
              <a:pPr algn="ctr"/>
              <a:r>
                <a:rPr lang="en-US">
                  <a:solidFill>
                    <a:srgbClr val="005294"/>
                  </a:solidFill>
                </a:rPr>
                <a:t>WRITE</a:t>
              </a:r>
            </a:p>
          </p:txBody>
        </p:sp>
        <p:sp>
          <p:nvSpPr>
            <p:cNvPr id="69641" name="Text Box 6"/>
            <p:cNvSpPr txBox="1">
              <a:spLocks noChangeArrowheads="1"/>
            </p:cNvSpPr>
            <p:nvPr/>
          </p:nvSpPr>
          <p:spPr bwMode="auto">
            <a:xfrm>
              <a:off x="1671" y="1512"/>
              <a:ext cx="861" cy="192"/>
            </a:xfrm>
            <a:prstGeom prst="rect">
              <a:avLst/>
            </a:prstGeom>
            <a:noFill/>
            <a:ln w="9525">
              <a:noFill/>
              <a:miter lim="800000"/>
              <a:headEnd/>
              <a:tailEnd/>
            </a:ln>
          </p:spPr>
          <p:txBody>
            <a:bodyPr>
              <a:spAutoFit/>
            </a:bodyPr>
            <a:lstStyle/>
            <a:p>
              <a:pPr>
                <a:spcBef>
                  <a:spcPct val="50000"/>
                </a:spcBef>
              </a:pPr>
              <a:r>
                <a:rPr lang="en-US" dirty="0">
                  <a:solidFill>
                    <a:srgbClr val="3855A6"/>
                  </a:solidFill>
                </a:rPr>
                <a:t>F.WRITE</a:t>
              </a:r>
            </a:p>
          </p:txBody>
        </p:sp>
      </p:grpSp>
      <p:sp>
        <p:nvSpPr>
          <p:cNvPr id="69637" name="Rectangle 4"/>
          <p:cNvSpPr>
            <a:spLocks noChangeArrowheads="1"/>
          </p:cNvSpPr>
          <p:nvPr/>
        </p:nvSpPr>
        <p:spPr bwMode="auto">
          <a:xfrm>
            <a:off x="827088" y="2060575"/>
            <a:ext cx="4249737" cy="322263"/>
          </a:xfrm>
          <a:prstGeom prst="rect">
            <a:avLst/>
          </a:prstGeom>
          <a:solidFill>
            <a:srgbClr val="E1FFFF"/>
          </a:solidFill>
          <a:ln w="9525" algn="ctr">
            <a:solidFill>
              <a:srgbClr val="29297B"/>
            </a:solidFill>
            <a:miter lim="800000"/>
            <a:headEnd/>
            <a:tailEnd/>
          </a:ln>
        </p:spPr>
        <p:txBody>
          <a:bodyPr>
            <a:spAutoFit/>
          </a:bodyPr>
          <a:lstStyle/>
          <a:p>
            <a:pPr>
              <a:lnSpc>
                <a:spcPct val="90000"/>
              </a:lnSpc>
              <a:spcBef>
                <a:spcPct val="20000"/>
              </a:spcBef>
              <a:buFont typeface="Wingdings" pitchFamily="2" charset="2"/>
              <a:buNone/>
            </a:pPr>
            <a:r>
              <a:rPr lang="en-US" sz="1600">
                <a:latin typeface="Courier New" pitchFamily="49" charset="0"/>
              </a:rPr>
              <a:t>CALL F.WRITE(Filename,Key,Record)</a:t>
            </a:r>
            <a:endParaRPr lang="en-US" sz="1600">
              <a:solidFill>
                <a:srgbClr val="000000"/>
              </a:solidFill>
              <a:latin typeface="Courier New" pitchFamily="49" charset="0"/>
            </a:endParaRPr>
          </a:p>
        </p:txBody>
      </p:sp>
      <p:sp>
        <p:nvSpPr>
          <p:cNvPr id="69638" name="Slide Number Placeholder 3"/>
          <p:cNvSpPr>
            <a:spLocks noGrp="1"/>
          </p:cNvSpPr>
          <p:nvPr>
            <p:ph type="sldNum" sz="quarter" idx="10"/>
          </p:nvPr>
        </p:nvSpPr>
        <p:spPr>
          <a:noFill/>
        </p:spPr>
        <p:txBody>
          <a:bodyPr/>
          <a:lstStyle/>
          <a:p>
            <a:r>
              <a:rPr lang="en-GB" smtClean="0"/>
              <a:t>Slide </a:t>
            </a:r>
            <a:fld id="{5E765933-202E-4C0D-94A5-36B185AE8263}" type="slidenum">
              <a:rPr lang="en-GB" smtClean="0"/>
              <a:pPr/>
              <a:t>19</a:t>
            </a:fld>
            <a:endParaRPr lang="en-GB" smtClean="0"/>
          </a:p>
        </p:txBody>
      </p:sp>
      <p:pic>
        <p:nvPicPr>
          <p:cNvPr id="69639" name="Picture 11"/>
          <p:cNvPicPr>
            <a:picLocks noChangeAspect="1" noChangeArrowheads="1"/>
          </p:cNvPicPr>
          <p:nvPr/>
        </p:nvPicPr>
        <p:blipFill>
          <a:blip r:embed="rId3" cstate="print"/>
          <a:srcRect/>
          <a:stretch>
            <a:fillRect/>
          </a:stretch>
        </p:blipFill>
        <p:spPr bwMode="auto">
          <a:xfrm>
            <a:off x="900113" y="3068638"/>
            <a:ext cx="4751387" cy="320675"/>
          </a:xfrm>
          <a:prstGeom prst="rect">
            <a:avLst/>
          </a:prstGeom>
          <a:noFill/>
          <a:ln w="9525">
            <a:solidFill>
              <a:srgbClr val="000099"/>
            </a:solid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Example</a:t>
            </a:r>
          </a:p>
        </p:txBody>
      </p:sp>
      <p:sp>
        <p:nvSpPr>
          <p:cNvPr id="22531" name="Rectangle 3"/>
          <p:cNvSpPr>
            <a:spLocks noGrp="1" noChangeArrowheads="1"/>
          </p:cNvSpPr>
          <p:nvPr>
            <p:ph type="body" idx="1"/>
          </p:nvPr>
        </p:nvSpPr>
        <p:spPr>
          <a:xfrm>
            <a:off x="992188" y="1592263"/>
            <a:ext cx="7874000" cy="4337050"/>
          </a:xfrm>
        </p:spPr>
        <p:txBody>
          <a:bodyPr/>
          <a:lstStyle/>
          <a:p>
            <a:pPr eaLnBrk="1" hangingPunct="1"/>
            <a:r>
              <a:rPr lang="en-US" smtClean="0"/>
              <a:t>Write a subroutine that will display the details</a:t>
            </a:r>
          </a:p>
          <a:p>
            <a:pPr lvl="1" eaLnBrk="1" hangingPunct="1"/>
            <a:r>
              <a:rPr lang="en-US" smtClean="0"/>
              <a:t>(Id, Mnemonic and Nationality) of a customer </a:t>
            </a:r>
          </a:p>
          <a:p>
            <a:pPr lvl="1" eaLnBrk="1" hangingPunct="1"/>
            <a:r>
              <a:rPr lang="en-US" smtClean="0"/>
              <a:t>whose id  is 100037</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Solution</a:t>
            </a:r>
          </a:p>
        </p:txBody>
      </p:sp>
      <p:sp>
        <p:nvSpPr>
          <p:cNvPr id="23555" name="Rectangle 3"/>
          <p:cNvSpPr>
            <a:spLocks noGrp="1" noChangeArrowheads="1"/>
          </p:cNvSpPr>
          <p:nvPr>
            <p:ph type="body" idx="1"/>
          </p:nvPr>
        </p:nvSpPr>
        <p:spPr>
          <a:xfrm>
            <a:off x="607060" y="1011238"/>
            <a:ext cx="7874000" cy="4337050"/>
          </a:xfrm>
        </p:spPr>
        <p:txBody>
          <a:bodyPr/>
          <a:lstStyle/>
          <a:p>
            <a:pPr eaLnBrk="1" hangingPunct="1"/>
            <a:r>
              <a:rPr lang="en-US" dirty="0" smtClean="0"/>
              <a:t>Write a subroutine as shown:</a:t>
            </a:r>
          </a:p>
        </p:txBody>
      </p:sp>
      <p:sp>
        <p:nvSpPr>
          <p:cNvPr id="23558" name="Rectangle 6"/>
          <p:cNvSpPr>
            <a:spLocks noChangeArrowheads="1"/>
          </p:cNvSpPr>
          <p:nvPr/>
        </p:nvSpPr>
        <p:spPr bwMode="auto">
          <a:xfrm>
            <a:off x="1741488" y="3716338"/>
            <a:ext cx="1785937" cy="203200"/>
          </a:xfrm>
          <a:prstGeom prst="rect">
            <a:avLst/>
          </a:prstGeom>
          <a:noFill/>
          <a:ln w="19050">
            <a:solidFill>
              <a:srgbClr val="FE250E"/>
            </a:solidFill>
            <a:miter lim="800000"/>
            <a:headEnd/>
            <a:tailEnd/>
          </a:ln>
        </p:spPr>
        <p:txBody>
          <a:bodyPr wrap="none" anchor="ctr"/>
          <a:lstStyle/>
          <a:p>
            <a:endParaRPr lang="en-US"/>
          </a:p>
        </p:txBody>
      </p:sp>
      <p:sp>
        <p:nvSpPr>
          <p:cNvPr id="23559" name="Line 7"/>
          <p:cNvSpPr>
            <a:spLocks noChangeShapeType="1"/>
          </p:cNvSpPr>
          <p:nvPr/>
        </p:nvSpPr>
        <p:spPr bwMode="auto">
          <a:xfrm flipH="1">
            <a:off x="3309938" y="3411538"/>
            <a:ext cx="347662" cy="333375"/>
          </a:xfrm>
          <a:prstGeom prst="line">
            <a:avLst/>
          </a:prstGeom>
          <a:noFill/>
          <a:ln w="9525">
            <a:solidFill>
              <a:srgbClr val="FE250E"/>
            </a:solidFill>
            <a:round/>
            <a:headEnd/>
            <a:tailEnd type="triangle" w="med" len="med"/>
          </a:ln>
        </p:spPr>
        <p:txBody>
          <a:bodyPr/>
          <a:lstStyle/>
          <a:p>
            <a:endParaRPr lang="en-US"/>
          </a:p>
        </p:txBody>
      </p:sp>
      <p:sp>
        <p:nvSpPr>
          <p:cNvPr id="23560" name="Text Box 8"/>
          <p:cNvSpPr txBox="1">
            <a:spLocks noChangeArrowheads="1"/>
          </p:cNvSpPr>
          <p:nvPr/>
        </p:nvSpPr>
        <p:spPr bwMode="auto">
          <a:xfrm>
            <a:off x="3629025" y="3179763"/>
            <a:ext cx="1101725" cy="274637"/>
          </a:xfrm>
          <a:prstGeom prst="rect">
            <a:avLst/>
          </a:prstGeom>
          <a:noFill/>
          <a:ln w="9525">
            <a:noFill/>
            <a:miter lim="800000"/>
            <a:headEnd/>
            <a:tailEnd/>
          </a:ln>
        </p:spPr>
        <p:txBody>
          <a:bodyPr>
            <a:spAutoFit/>
          </a:bodyPr>
          <a:lstStyle/>
          <a:p>
            <a:pPr>
              <a:spcBef>
                <a:spcPct val="50000"/>
              </a:spcBef>
            </a:pPr>
            <a:r>
              <a:rPr lang="en-US" sz="1200">
                <a:latin typeface="Arial" charset="0"/>
              </a:rPr>
              <a:t>Insert file</a:t>
            </a:r>
          </a:p>
        </p:txBody>
      </p:sp>
      <p:pic>
        <p:nvPicPr>
          <p:cNvPr id="9" name="Picture 8"/>
          <p:cNvPicPr/>
          <p:nvPr/>
        </p:nvPicPr>
        <p:blipFill>
          <a:blip r:embed="rId2" cstate="print"/>
          <a:srcRect l="23860" r="45888" b="32029"/>
          <a:stretch>
            <a:fillRect/>
          </a:stretch>
        </p:blipFill>
        <p:spPr bwMode="auto">
          <a:xfrm>
            <a:off x="516526" y="1651351"/>
            <a:ext cx="3872594" cy="4551329"/>
          </a:xfrm>
          <a:prstGeom prst="rect">
            <a:avLst/>
          </a:prstGeom>
          <a:noFill/>
          <a:ln w="9525">
            <a:noFill/>
            <a:miter lim="800000"/>
            <a:headEnd/>
            <a:tailEnd/>
          </a:ln>
        </p:spPr>
      </p:pic>
      <p:pic>
        <p:nvPicPr>
          <p:cNvPr id="10" name="Picture 9"/>
          <p:cNvPicPr/>
          <p:nvPr/>
        </p:nvPicPr>
        <p:blipFill>
          <a:blip r:embed="rId3" cstate="print"/>
          <a:srcRect l="24627" r="36886" b="32154"/>
          <a:stretch>
            <a:fillRect/>
          </a:stretch>
        </p:blipFill>
        <p:spPr bwMode="auto">
          <a:xfrm>
            <a:off x="4517389" y="1651351"/>
            <a:ext cx="4364673" cy="4349011"/>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Solution (cont..)</a:t>
            </a:r>
          </a:p>
        </p:txBody>
      </p:sp>
      <p:sp>
        <p:nvSpPr>
          <p:cNvPr id="24579" name="Rectangle 3"/>
          <p:cNvSpPr>
            <a:spLocks noGrp="1" noChangeArrowheads="1"/>
          </p:cNvSpPr>
          <p:nvPr>
            <p:ph type="body" idx="1"/>
          </p:nvPr>
        </p:nvSpPr>
        <p:spPr>
          <a:xfrm>
            <a:off x="767080" y="1158240"/>
            <a:ext cx="7874000" cy="4337050"/>
          </a:xfrm>
        </p:spPr>
        <p:txBody>
          <a:bodyPr/>
          <a:lstStyle/>
          <a:p>
            <a:pPr eaLnBrk="1" hangingPunct="1"/>
            <a:r>
              <a:rPr lang="en-US" dirty="0" smtClean="0"/>
              <a:t>Compile the subroutine</a:t>
            </a:r>
          </a:p>
          <a:p>
            <a:pPr eaLnBrk="1" hangingPunct="1"/>
            <a:r>
              <a:rPr lang="en-US" dirty="0" smtClean="0"/>
              <a:t>On successful compilation, make a PGM entry of the subroutine</a:t>
            </a:r>
          </a:p>
        </p:txBody>
      </p:sp>
      <p:pic>
        <p:nvPicPr>
          <p:cNvPr id="5" name="Picture 4"/>
          <p:cNvPicPr/>
          <p:nvPr/>
        </p:nvPicPr>
        <p:blipFill>
          <a:blip r:embed="rId2" cstate="print"/>
          <a:srcRect l="5873" r="51927" b="36252"/>
          <a:stretch>
            <a:fillRect/>
          </a:stretch>
        </p:blipFill>
        <p:spPr bwMode="auto">
          <a:xfrm>
            <a:off x="565468" y="2228210"/>
            <a:ext cx="4311486" cy="3837309"/>
          </a:xfrm>
          <a:prstGeom prst="rect">
            <a:avLst/>
          </a:prstGeom>
          <a:noFill/>
          <a:ln w="9525">
            <a:noFill/>
            <a:miter lim="800000"/>
            <a:headEnd/>
            <a:tailEnd/>
          </a:ln>
        </p:spPr>
      </p:pic>
      <p:pic>
        <p:nvPicPr>
          <p:cNvPr id="6" name="Picture 5"/>
          <p:cNvPicPr/>
          <p:nvPr/>
        </p:nvPicPr>
        <p:blipFill>
          <a:blip r:embed="rId3" cstate="print"/>
          <a:srcRect l="6856" r="67661" b="37722"/>
          <a:stretch>
            <a:fillRect/>
          </a:stretch>
        </p:blipFill>
        <p:spPr bwMode="auto">
          <a:xfrm>
            <a:off x="5013959" y="2222269"/>
            <a:ext cx="3627121" cy="388897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Solution (cont..)</a:t>
            </a:r>
          </a:p>
        </p:txBody>
      </p:sp>
      <p:sp>
        <p:nvSpPr>
          <p:cNvPr id="25603" name="Rectangle 3"/>
          <p:cNvSpPr>
            <a:spLocks noGrp="1" noChangeArrowheads="1"/>
          </p:cNvSpPr>
          <p:nvPr>
            <p:ph type="body" idx="1"/>
          </p:nvPr>
        </p:nvSpPr>
        <p:spPr>
          <a:xfrm>
            <a:off x="992188" y="1592263"/>
            <a:ext cx="7874000" cy="4337050"/>
          </a:xfrm>
        </p:spPr>
        <p:txBody>
          <a:bodyPr/>
          <a:lstStyle/>
          <a:p>
            <a:pPr eaLnBrk="1" hangingPunct="1"/>
            <a:r>
              <a:rPr lang="en-US" smtClean="0"/>
              <a:t>On execution, the Customer record is opened, read and displayed</a:t>
            </a:r>
          </a:p>
        </p:txBody>
      </p:sp>
      <p:pic>
        <p:nvPicPr>
          <p:cNvPr id="5" name="Picture 4"/>
          <p:cNvPicPr/>
          <p:nvPr/>
        </p:nvPicPr>
        <p:blipFill>
          <a:blip r:embed="rId2" cstate="print"/>
          <a:srcRect l="6272" r="43680" b="30912"/>
          <a:stretch>
            <a:fillRect/>
          </a:stretch>
        </p:blipFill>
        <p:spPr bwMode="auto">
          <a:xfrm>
            <a:off x="2170834" y="2276275"/>
            <a:ext cx="4931006" cy="365303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Error Handling</a:t>
            </a:r>
          </a:p>
        </p:txBody>
      </p:sp>
      <p:sp>
        <p:nvSpPr>
          <p:cNvPr id="27651" name="Rectangle 3"/>
          <p:cNvSpPr>
            <a:spLocks noGrp="1" noChangeArrowheads="1"/>
          </p:cNvSpPr>
          <p:nvPr>
            <p:ph type="body" idx="1"/>
          </p:nvPr>
        </p:nvSpPr>
        <p:spPr>
          <a:xfrm>
            <a:off x="992188" y="1592263"/>
            <a:ext cx="7874000" cy="4337050"/>
          </a:xfrm>
        </p:spPr>
        <p:txBody>
          <a:bodyPr/>
          <a:lstStyle/>
          <a:p>
            <a:pPr eaLnBrk="1" hangingPunct="1"/>
            <a:r>
              <a:rPr lang="en-US" smtClean="0"/>
              <a:t>Error appears as shown, when PGM entry is not available for the subroutine</a:t>
            </a:r>
          </a:p>
        </p:txBody>
      </p:sp>
      <p:pic>
        <p:nvPicPr>
          <p:cNvPr id="27652" name="Picture 4"/>
          <p:cNvPicPr>
            <a:picLocks noChangeAspect="1" noChangeArrowheads="1"/>
          </p:cNvPicPr>
          <p:nvPr/>
        </p:nvPicPr>
        <p:blipFill>
          <a:blip r:embed="rId2" cstate="print"/>
          <a:srcRect/>
          <a:stretch>
            <a:fillRect/>
          </a:stretch>
        </p:blipFill>
        <p:spPr bwMode="auto">
          <a:xfrm>
            <a:off x="1962150" y="2730500"/>
            <a:ext cx="5391150" cy="1019175"/>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EB.READLIST</a:t>
            </a:r>
          </a:p>
        </p:txBody>
      </p:sp>
      <p:sp>
        <p:nvSpPr>
          <p:cNvPr id="28675" name="Rectangle 3"/>
          <p:cNvSpPr>
            <a:spLocks noGrp="1" noChangeArrowheads="1"/>
          </p:cNvSpPr>
          <p:nvPr>
            <p:ph type="body" idx="1"/>
          </p:nvPr>
        </p:nvSpPr>
        <p:spPr>
          <a:xfrm>
            <a:off x="992188" y="1592263"/>
            <a:ext cx="7874000" cy="4337050"/>
          </a:xfrm>
        </p:spPr>
        <p:txBody>
          <a:bodyPr/>
          <a:lstStyle/>
          <a:p>
            <a:pPr eaLnBrk="1" hangingPunct="1"/>
            <a:r>
              <a:rPr lang="en-US" smtClean="0"/>
              <a:t>To read a set of records from a file we use this core routine</a:t>
            </a:r>
          </a:p>
          <a:p>
            <a:pPr eaLnBrk="1" hangingPunct="1"/>
            <a:r>
              <a:rPr lang="en-US" smtClean="0"/>
              <a:t>It has 5 parameters passed</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EB.READLIST</a:t>
            </a:r>
          </a:p>
        </p:txBody>
      </p:sp>
      <p:sp>
        <p:nvSpPr>
          <p:cNvPr id="29699" name="Rectangle 3"/>
          <p:cNvSpPr>
            <a:spLocks noGrp="1" noChangeArrowheads="1"/>
          </p:cNvSpPr>
          <p:nvPr>
            <p:ph type="body" idx="1"/>
          </p:nvPr>
        </p:nvSpPr>
        <p:spPr>
          <a:xfrm>
            <a:off x="992188" y="1592263"/>
            <a:ext cx="7874000" cy="4337050"/>
          </a:xfrm>
        </p:spPr>
        <p:txBody>
          <a:bodyPr/>
          <a:lstStyle/>
          <a:p>
            <a:pPr eaLnBrk="1" hangingPunct="1"/>
            <a:r>
              <a:rPr lang="en-US" smtClean="0"/>
              <a:t>Syntax:  </a:t>
            </a:r>
          </a:p>
          <a:p>
            <a:pPr lvl="1" eaLnBrk="1" hangingPunct="1">
              <a:buFont typeface="Trebuchet MS" pitchFamily="34" charset="0"/>
              <a:buNone/>
            </a:pPr>
            <a:r>
              <a:rPr lang="en-US" smtClean="0"/>
              <a:t>CALL EB.READLIST(1,2,3,4,5 )</a:t>
            </a:r>
          </a:p>
          <a:p>
            <a:pPr lvl="1" eaLnBrk="1" hangingPunct="1">
              <a:buFont typeface="Trebuchet MS" pitchFamily="34" charset="0"/>
              <a:buNone/>
            </a:pPr>
            <a:r>
              <a:rPr lang="en-US" smtClean="0"/>
              <a:t>Where,</a:t>
            </a:r>
          </a:p>
          <a:p>
            <a:pPr lvl="1" eaLnBrk="1" hangingPunct="1">
              <a:buFont typeface="Trebuchet MS" pitchFamily="34" charset="0"/>
              <a:buNone/>
            </a:pPr>
            <a:r>
              <a:rPr lang="en-US" smtClean="0"/>
              <a:t>1 : Select Query</a:t>
            </a:r>
          </a:p>
          <a:p>
            <a:pPr lvl="1" eaLnBrk="1" hangingPunct="1">
              <a:buFont typeface="Trebuchet MS" pitchFamily="34" charset="0"/>
              <a:buNone/>
            </a:pPr>
            <a:r>
              <a:rPr lang="en-US" smtClean="0"/>
              <a:t>2 : List variable that contains only the ID of the selected records</a:t>
            </a:r>
          </a:p>
          <a:p>
            <a:pPr lvl="1" eaLnBrk="1" hangingPunct="1">
              <a:buFont typeface="Trebuchet MS" pitchFamily="34" charset="0"/>
              <a:buNone/>
            </a:pPr>
            <a:r>
              <a:rPr lang="en-US" smtClean="0"/>
              <a:t>3 : Id of the SAVEDLISTS file (Optional)</a:t>
            </a:r>
          </a:p>
          <a:p>
            <a:pPr lvl="1" eaLnBrk="1" hangingPunct="1">
              <a:buFont typeface="Trebuchet MS" pitchFamily="34" charset="0"/>
              <a:buNone/>
            </a:pPr>
            <a:r>
              <a:rPr lang="en-US" smtClean="0"/>
              <a:t>4 : No of Records selected (Total Count)</a:t>
            </a:r>
          </a:p>
          <a:p>
            <a:pPr lvl="1" eaLnBrk="1" hangingPunct="1">
              <a:buFont typeface="Trebuchet MS" pitchFamily="34" charset="0"/>
              <a:buNone/>
            </a:pPr>
            <a:r>
              <a:rPr lang="en-US" smtClean="0"/>
              <a:t>5 : Return code</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EB.READLIST</a:t>
            </a:r>
          </a:p>
        </p:txBody>
      </p:sp>
      <p:sp>
        <p:nvSpPr>
          <p:cNvPr id="30723" name="Rectangle 3"/>
          <p:cNvSpPr>
            <a:spLocks noGrp="1" noChangeArrowheads="1"/>
          </p:cNvSpPr>
          <p:nvPr>
            <p:ph type="body" idx="1"/>
          </p:nvPr>
        </p:nvSpPr>
        <p:spPr>
          <a:xfrm>
            <a:off x="992188" y="1592263"/>
            <a:ext cx="7874000" cy="4337050"/>
          </a:xfrm>
        </p:spPr>
        <p:txBody>
          <a:bodyPr/>
          <a:lstStyle/>
          <a:p>
            <a:pPr eaLnBrk="1" hangingPunct="1"/>
            <a:r>
              <a:rPr lang="en-US" smtClean="0"/>
              <a:t>Example  </a:t>
            </a:r>
          </a:p>
          <a:p>
            <a:pPr lvl="1" eaLnBrk="1" hangingPunct="1">
              <a:buFont typeface="Trebuchet MS" pitchFamily="34" charset="0"/>
              <a:buNone/>
            </a:pPr>
            <a:r>
              <a:rPr lang="en-US" smtClean="0"/>
              <a:t>&lt;Initialize File name FN.CUSTOMER&gt;</a:t>
            </a:r>
          </a:p>
          <a:p>
            <a:pPr lvl="1" eaLnBrk="1" hangingPunct="1">
              <a:buFont typeface="Trebuchet MS" pitchFamily="34" charset="0"/>
              <a:buNone/>
            </a:pPr>
            <a:r>
              <a:rPr lang="en-US" smtClean="0"/>
              <a:t>SEL.CMD = “SELECT “:FN.CUSTOMER</a:t>
            </a:r>
          </a:p>
          <a:p>
            <a:pPr lvl="1" eaLnBrk="1" hangingPunct="1">
              <a:buFont typeface="Trebuchet MS" pitchFamily="34" charset="0"/>
              <a:buNone/>
            </a:pPr>
            <a:r>
              <a:rPr lang="en-US" smtClean="0"/>
              <a:t>CALL EB.READLIST(SEL.CMD,SEL.LIST,’’,NO.OF.RECORDS,RET.CODE)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REMOVE</a:t>
            </a:r>
          </a:p>
        </p:txBody>
      </p:sp>
      <p:sp>
        <p:nvSpPr>
          <p:cNvPr id="32771" name="Rectangle 3"/>
          <p:cNvSpPr>
            <a:spLocks noGrp="1" noChangeArrowheads="1"/>
          </p:cNvSpPr>
          <p:nvPr>
            <p:ph type="body" idx="1"/>
          </p:nvPr>
        </p:nvSpPr>
        <p:spPr>
          <a:xfrm>
            <a:off x="992188" y="1592263"/>
            <a:ext cx="7874000" cy="4337050"/>
          </a:xfrm>
        </p:spPr>
        <p:txBody>
          <a:bodyPr/>
          <a:lstStyle/>
          <a:p>
            <a:pPr eaLnBrk="1" hangingPunct="1"/>
            <a:r>
              <a:rPr lang="en-US" smtClean="0"/>
              <a:t>Function that is used to extract a value from a dynamic array</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Why File Operations?</a:t>
            </a:r>
          </a:p>
        </p:txBody>
      </p:sp>
      <p:sp>
        <p:nvSpPr>
          <p:cNvPr id="11267" name="Rectangle 3"/>
          <p:cNvSpPr>
            <a:spLocks noGrp="1" noChangeArrowheads="1"/>
          </p:cNvSpPr>
          <p:nvPr>
            <p:ph type="body" idx="1"/>
          </p:nvPr>
        </p:nvSpPr>
        <p:spPr>
          <a:xfrm>
            <a:off x="992188" y="1592263"/>
            <a:ext cx="7874000" cy="4337050"/>
          </a:xfrm>
        </p:spPr>
        <p:txBody>
          <a:bodyPr/>
          <a:lstStyle/>
          <a:p>
            <a:pPr eaLnBrk="1" hangingPunct="1"/>
            <a:r>
              <a:rPr lang="en-US" smtClean="0"/>
              <a:t>Records of T24 application needs to be written/read</a:t>
            </a:r>
          </a:p>
          <a:p>
            <a:pPr eaLnBrk="1" hangingPunct="1"/>
            <a:r>
              <a:rPr lang="en-US" smtClean="0"/>
              <a:t>Programming made easier</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REMOVE</a:t>
            </a:r>
          </a:p>
        </p:txBody>
      </p:sp>
      <p:sp>
        <p:nvSpPr>
          <p:cNvPr id="33795" name="Rectangle 3"/>
          <p:cNvSpPr>
            <a:spLocks noGrp="1" noChangeArrowheads="1"/>
          </p:cNvSpPr>
          <p:nvPr>
            <p:ph type="body" idx="1"/>
          </p:nvPr>
        </p:nvSpPr>
        <p:spPr>
          <a:xfrm>
            <a:off x="992188" y="1592263"/>
            <a:ext cx="7874000" cy="4337050"/>
          </a:xfrm>
        </p:spPr>
        <p:txBody>
          <a:bodyPr/>
          <a:lstStyle/>
          <a:p>
            <a:pPr eaLnBrk="1" hangingPunct="1"/>
            <a:r>
              <a:rPr lang="en-US" smtClean="0"/>
              <a:t>SYNTAX:</a:t>
            </a:r>
          </a:p>
          <a:p>
            <a:pPr lvl="1" eaLnBrk="1" hangingPunct="1">
              <a:buFont typeface="Trebuchet MS" pitchFamily="34" charset="0"/>
              <a:buNone/>
            </a:pPr>
            <a:r>
              <a:rPr lang="en-US" smtClean="0"/>
              <a:t>REMOVE &lt;var&gt; FROM &lt;array&gt; SETTING &lt;set var&gt;</a:t>
            </a:r>
          </a:p>
          <a:p>
            <a:pPr lvl="1" eaLnBrk="1" hangingPunct="1">
              <a:buFont typeface="Trebuchet MS" pitchFamily="34" charset="0"/>
              <a:buNone/>
            </a:pPr>
            <a:r>
              <a:rPr lang="en-US" smtClean="0"/>
              <a:t>Var	: variable which holds the extracted string</a:t>
            </a:r>
          </a:p>
          <a:p>
            <a:pPr lvl="1" eaLnBrk="1" hangingPunct="1">
              <a:buFont typeface="Trebuchet MS" pitchFamily="34" charset="0"/>
              <a:buNone/>
            </a:pPr>
            <a:r>
              <a:rPr lang="en-US" smtClean="0"/>
              <a:t>Array	: Dynamic array from which the string is to be extracted.</a:t>
            </a:r>
          </a:p>
          <a:p>
            <a:pPr lvl="1" eaLnBrk="1" hangingPunct="1">
              <a:buFont typeface="Trebuchet MS" pitchFamily="34" charset="0"/>
              <a:buNone/>
            </a:pPr>
            <a:r>
              <a:rPr lang="en-US" smtClean="0"/>
              <a:t>Set var	: Delimiter by which string is extracted from array.</a:t>
            </a:r>
          </a:p>
          <a:p>
            <a:pPr lvl="1" eaLnBrk="1" hangingPunct="1">
              <a:buFont typeface="Trebuchet MS" pitchFamily="34" charset="0"/>
              <a:buNone/>
            </a:pPr>
            <a:r>
              <a:rPr lang="en-US" smtClean="0"/>
              <a:t>	  (2 – FM, 3 – VM, 4 – SM, 0 – End of array)</a:t>
            </a:r>
          </a:p>
          <a:p>
            <a:pPr lvl="1" eaLnBrk="1" hangingPunct="1">
              <a:buFont typeface="Trebuchet MS" pitchFamily="34" charset="0"/>
              <a:buNone/>
            </a:pPr>
            <a:endParaRPr lang="en-US" smtClean="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Example</a:t>
            </a:r>
          </a:p>
        </p:txBody>
      </p:sp>
      <p:sp>
        <p:nvSpPr>
          <p:cNvPr id="34819" name="Rectangle 3"/>
          <p:cNvSpPr>
            <a:spLocks noGrp="1" noChangeArrowheads="1"/>
          </p:cNvSpPr>
          <p:nvPr>
            <p:ph type="body" idx="1"/>
          </p:nvPr>
        </p:nvSpPr>
        <p:spPr>
          <a:xfrm>
            <a:off x="992188" y="1592263"/>
            <a:ext cx="7874000" cy="4337050"/>
          </a:xfrm>
        </p:spPr>
        <p:txBody>
          <a:bodyPr/>
          <a:lstStyle/>
          <a:p>
            <a:pPr eaLnBrk="1" hangingPunct="1"/>
            <a:r>
              <a:rPr lang="en-US" smtClean="0"/>
              <a:t>Write a subroutine that will changes the Account officer from 2 to 1 and display the details (Customer, Mnemonic, Old Acct officer and New Acct officer) for all customers</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Solution (cont..)</a:t>
            </a:r>
          </a:p>
        </p:txBody>
      </p:sp>
      <p:sp>
        <p:nvSpPr>
          <p:cNvPr id="35843" name="Rectangle 3"/>
          <p:cNvSpPr>
            <a:spLocks noGrp="1" noChangeArrowheads="1"/>
          </p:cNvSpPr>
          <p:nvPr>
            <p:ph type="body" idx="1"/>
          </p:nvPr>
        </p:nvSpPr>
        <p:spPr>
          <a:xfrm>
            <a:off x="992188" y="1592263"/>
            <a:ext cx="7874000" cy="4337050"/>
          </a:xfrm>
        </p:spPr>
        <p:txBody>
          <a:bodyPr/>
          <a:lstStyle/>
          <a:p>
            <a:pPr eaLnBrk="1" hangingPunct="1"/>
            <a:endParaRPr lang="en-US" smtClean="0"/>
          </a:p>
        </p:txBody>
      </p:sp>
      <p:pic>
        <p:nvPicPr>
          <p:cNvPr id="6" name="Picture 5"/>
          <p:cNvPicPr/>
          <p:nvPr/>
        </p:nvPicPr>
        <p:blipFill>
          <a:blip r:embed="rId2" cstate="print"/>
          <a:srcRect l="25459" r="44057" b="37722"/>
          <a:stretch>
            <a:fillRect/>
          </a:stretch>
        </p:blipFill>
        <p:spPr bwMode="auto">
          <a:xfrm>
            <a:off x="687388" y="1592263"/>
            <a:ext cx="3396932" cy="4337050"/>
          </a:xfrm>
          <a:prstGeom prst="rect">
            <a:avLst/>
          </a:prstGeom>
          <a:noFill/>
          <a:ln w="9525">
            <a:noFill/>
            <a:miter lim="800000"/>
            <a:headEnd/>
            <a:tailEnd/>
          </a:ln>
        </p:spPr>
      </p:pic>
      <p:pic>
        <p:nvPicPr>
          <p:cNvPr id="7" name="Picture 6"/>
          <p:cNvPicPr/>
          <p:nvPr/>
        </p:nvPicPr>
        <p:blipFill>
          <a:blip r:embed="rId3" cstate="print"/>
          <a:srcRect l="25253" r="28292" b="36579"/>
          <a:stretch>
            <a:fillRect/>
          </a:stretch>
        </p:blipFill>
        <p:spPr bwMode="auto">
          <a:xfrm>
            <a:off x="4297679" y="1349376"/>
            <a:ext cx="4568509" cy="4792344"/>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Solution (cont..)</a:t>
            </a:r>
          </a:p>
        </p:txBody>
      </p:sp>
      <p:sp>
        <p:nvSpPr>
          <p:cNvPr id="36867" name="Rectangle 3"/>
          <p:cNvSpPr>
            <a:spLocks noGrp="1" noChangeArrowheads="1"/>
          </p:cNvSpPr>
          <p:nvPr>
            <p:ph type="body" idx="1"/>
          </p:nvPr>
        </p:nvSpPr>
        <p:spPr>
          <a:xfrm>
            <a:off x="992188" y="1592263"/>
            <a:ext cx="7874000" cy="4337050"/>
          </a:xfrm>
        </p:spPr>
        <p:txBody>
          <a:bodyPr/>
          <a:lstStyle/>
          <a:p>
            <a:pPr eaLnBrk="1" hangingPunct="1"/>
            <a:endParaRPr lang="en-US" smtClean="0"/>
          </a:p>
        </p:txBody>
      </p:sp>
      <p:pic>
        <p:nvPicPr>
          <p:cNvPr id="5" name="Picture 4"/>
          <p:cNvPicPr/>
          <p:nvPr/>
        </p:nvPicPr>
        <p:blipFill>
          <a:blip r:embed="rId2" cstate="print"/>
          <a:srcRect l="25485" r="18101" b="35943"/>
          <a:stretch>
            <a:fillRect/>
          </a:stretch>
        </p:blipFill>
        <p:spPr bwMode="auto">
          <a:xfrm>
            <a:off x="1738894" y="1592263"/>
            <a:ext cx="5225786" cy="43370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Solution (cont..)</a:t>
            </a:r>
          </a:p>
        </p:txBody>
      </p:sp>
      <p:sp>
        <p:nvSpPr>
          <p:cNvPr id="37891" name="Rectangle 3"/>
          <p:cNvSpPr>
            <a:spLocks noGrp="1" noChangeArrowheads="1"/>
          </p:cNvSpPr>
          <p:nvPr>
            <p:ph type="body" idx="1"/>
          </p:nvPr>
        </p:nvSpPr>
        <p:spPr>
          <a:xfrm>
            <a:off x="717868" y="1127760"/>
            <a:ext cx="7874000" cy="4337050"/>
          </a:xfrm>
        </p:spPr>
        <p:txBody>
          <a:bodyPr/>
          <a:lstStyle/>
          <a:p>
            <a:pPr eaLnBrk="1" hangingPunct="1"/>
            <a:r>
              <a:rPr lang="en-US" dirty="0" smtClean="0"/>
              <a:t>Compile &amp; catalog the subroutine </a:t>
            </a:r>
          </a:p>
          <a:p>
            <a:pPr eaLnBrk="1" hangingPunct="1"/>
            <a:r>
              <a:rPr lang="en-US" dirty="0" smtClean="0"/>
              <a:t>Make an entry in Program file for the subroutine</a:t>
            </a:r>
          </a:p>
        </p:txBody>
      </p:sp>
      <p:pic>
        <p:nvPicPr>
          <p:cNvPr id="5" name="Picture 4"/>
          <p:cNvPicPr/>
          <p:nvPr/>
        </p:nvPicPr>
        <p:blipFill>
          <a:blip r:embed="rId2" cstate="print"/>
          <a:srcRect r="55871" b="39858"/>
          <a:stretch>
            <a:fillRect/>
          </a:stretch>
        </p:blipFill>
        <p:spPr bwMode="auto">
          <a:xfrm>
            <a:off x="992188" y="2075014"/>
            <a:ext cx="3290252" cy="3822866"/>
          </a:xfrm>
          <a:prstGeom prst="rect">
            <a:avLst/>
          </a:prstGeom>
          <a:noFill/>
          <a:ln w="9525">
            <a:noFill/>
            <a:miter lim="800000"/>
            <a:headEnd/>
            <a:tailEnd/>
          </a:ln>
        </p:spPr>
      </p:pic>
      <p:pic>
        <p:nvPicPr>
          <p:cNvPr id="6" name="Picture 5"/>
          <p:cNvPicPr/>
          <p:nvPr/>
        </p:nvPicPr>
        <p:blipFill>
          <a:blip r:embed="rId3" cstate="print"/>
          <a:srcRect r="50359" b="40127"/>
          <a:stretch>
            <a:fillRect/>
          </a:stretch>
        </p:blipFill>
        <p:spPr bwMode="auto">
          <a:xfrm>
            <a:off x="4500459" y="2075014"/>
            <a:ext cx="4091409" cy="382286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Solution (cont..)</a:t>
            </a:r>
          </a:p>
        </p:txBody>
      </p:sp>
      <p:sp>
        <p:nvSpPr>
          <p:cNvPr id="38915" name="Rectangle 3"/>
          <p:cNvSpPr>
            <a:spLocks noGrp="1" noChangeArrowheads="1"/>
          </p:cNvSpPr>
          <p:nvPr>
            <p:ph type="body" idx="1"/>
          </p:nvPr>
        </p:nvSpPr>
        <p:spPr>
          <a:xfrm>
            <a:off x="672148" y="1051560"/>
            <a:ext cx="7874000" cy="4337050"/>
          </a:xfrm>
        </p:spPr>
        <p:txBody>
          <a:bodyPr/>
          <a:lstStyle/>
          <a:p>
            <a:pPr eaLnBrk="1" hangingPunct="1"/>
            <a:r>
              <a:rPr lang="en-US" dirty="0" smtClean="0"/>
              <a:t>Customer records are read from list, and Account Officer field value is changed and displayed</a:t>
            </a:r>
          </a:p>
        </p:txBody>
      </p:sp>
      <p:pic>
        <p:nvPicPr>
          <p:cNvPr id="5" name="Picture 4"/>
          <p:cNvPicPr/>
          <p:nvPr/>
        </p:nvPicPr>
        <p:blipFill>
          <a:blip r:embed="rId2" cstate="print"/>
          <a:srcRect r="72458" b="6406"/>
          <a:stretch>
            <a:fillRect/>
          </a:stretch>
        </p:blipFill>
        <p:spPr bwMode="auto">
          <a:xfrm>
            <a:off x="1480127" y="1730234"/>
            <a:ext cx="3625273" cy="459436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READ</a:t>
            </a:r>
          </a:p>
        </p:txBody>
      </p:sp>
      <p:sp>
        <p:nvSpPr>
          <p:cNvPr id="39939" name="Rectangle 3"/>
          <p:cNvSpPr>
            <a:spLocks noGrp="1" noChangeArrowheads="1"/>
          </p:cNvSpPr>
          <p:nvPr>
            <p:ph type="body" idx="1"/>
          </p:nvPr>
        </p:nvSpPr>
        <p:spPr>
          <a:xfrm>
            <a:off x="992188" y="1592263"/>
            <a:ext cx="7874000" cy="4337050"/>
          </a:xfrm>
        </p:spPr>
        <p:txBody>
          <a:bodyPr/>
          <a:lstStyle/>
          <a:p>
            <a:pPr eaLnBrk="1" hangingPunct="1"/>
            <a:r>
              <a:rPr lang="en-US" dirty="0" smtClean="0"/>
              <a:t>Used to read a record from a file</a:t>
            </a:r>
          </a:p>
          <a:p>
            <a:pPr eaLnBrk="1" hangingPunct="1"/>
            <a:r>
              <a:rPr lang="en-US" dirty="0" smtClean="0"/>
              <a:t>Syntax:</a:t>
            </a:r>
          </a:p>
          <a:p>
            <a:pPr lvl="1" eaLnBrk="1" hangingPunct="1">
              <a:buFont typeface="Trebuchet MS" pitchFamily="34" charset="0"/>
              <a:buNone/>
            </a:pPr>
            <a:r>
              <a:rPr lang="en-US" dirty="0" smtClean="0"/>
              <a:t>READ variable1 FROM { variable2,} expression {SETTING </a:t>
            </a:r>
            <a:r>
              <a:rPr lang="en-US" dirty="0" err="1" smtClean="0"/>
              <a:t>setvar</a:t>
            </a:r>
            <a:r>
              <a:rPr lang="en-US" dirty="0" smtClean="0"/>
              <a:t>} {ON</a:t>
            </a:r>
          </a:p>
          <a:p>
            <a:pPr lvl="1" eaLnBrk="1" hangingPunct="1">
              <a:buFont typeface="Trebuchet MS" pitchFamily="34" charset="0"/>
              <a:buNone/>
            </a:pPr>
            <a:r>
              <a:rPr lang="en-US" dirty="0" smtClean="0"/>
              <a:t>ERROR statements} THEN|ELSE statements</a:t>
            </a:r>
          </a:p>
          <a:p>
            <a:pPr lvl="1" eaLnBrk="1" hangingPunct="1">
              <a:buFont typeface="Trebuchet MS" pitchFamily="34" charset="0"/>
              <a:buNone/>
            </a:pPr>
            <a:r>
              <a:rPr lang="en-US" dirty="0" smtClean="0"/>
              <a:t>Where,</a:t>
            </a:r>
          </a:p>
          <a:p>
            <a:pPr lvl="1" eaLnBrk="1" hangingPunct="1">
              <a:buFont typeface="Trebuchet MS" pitchFamily="34" charset="0"/>
              <a:buNone/>
            </a:pPr>
            <a:r>
              <a:rPr lang="en-US" dirty="0" smtClean="0"/>
              <a:t>	Variable1 – Identifier into which record will be read</a:t>
            </a:r>
          </a:p>
          <a:p>
            <a:pPr lvl="1" eaLnBrk="1" hangingPunct="1">
              <a:buFont typeface="Trebuchet MS" pitchFamily="34" charset="0"/>
              <a:buNone/>
            </a:pPr>
            <a:r>
              <a:rPr lang="en-US" dirty="0" smtClean="0"/>
              <a:t>	variable2 – jBC variable that is previously opened to a file using OPEN statement</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Difference b/w FREAD and READ</a:t>
            </a:r>
          </a:p>
        </p:txBody>
      </p:sp>
      <p:graphicFrame>
        <p:nvGraphicFramePr>
          <p:cNvPr id="4" name="Content Placeholder 3"/>
          <p:cNvGraphicFramePr>
            <a:graphicFrameLocks noGrp="1"/>
          </p:cNvGraphicFramePr>
          <p:nvPr>
            <p:ph idx="1"/>
          </p:nvPr>
        </p:nvGraphicFramePr>
        <p:xfrm>
          <a:off x="919163" y="2478088"/>
          <a:ext cx="7874000" cy="1437640"/>
        </p:xfrm>
        <a:graphic>
          <a:graphicData uri="http://schemas.openxmlformats.org/drawingml/2006/table">
            <a:tbl>
              <a:tblPr firstRow="1" bandRow="1">
                <a:tableStyleId>{5C22544A-7EE6-4342-B048-85BDC9FD1C3A}</a:tableStyleId>
              </a:tblPr>
              <a:tblGrid>
                <a:gridCol w="3937000"/>
                <a:gridCol w="3937000"/>
              </a:tblGrid>
              <a:tr h="370840">
                <a:tc>
                  <a:txBody>
                    <a:bodyPr/>
                    <a:lstStyle/>
                    <a:p>
                      <a:pPr algn="ctr"/>
                      <a:r>
                        <a:rPr lang="en-US" dirty="0" smtClean="0"/>
                        <a:t>FREAD</a:t>
                      </a:r>
                      <a:endParaRPr lang="en-US" dirty="0"/>
                    </a:p>
                  </a:txBody>
                  <a:tcPr/>
                </a:tc>
                <a:tc>
                  <a:txBody>
                    <a:bodyPr/>
                    <a:lstStyle/>
                    <a:p>
                      <a:pPr algn="ctr"/>
                      <a:r>
                        <a:rPr lang="en-US" dirty="0" smtClean="0"/>
                        <a:t>READ</a:t>
                      </a:r>
                      <a:endParaRPr lang="en-US" dirty="0"/>
                    </a:p>
                  </a:txBody>
                  <a:tcPr/>
                </a:tc>
              </a:tr>
              <a:tr h="370840">
                <a:tc>
                  <a:txBody>
                    <a:bodyPr/>
                    <a:lstStyle/>
                    <a:p>
                      <a:r>
                        <a:rPr lang="en-US" sz="1600" kern="1200" baseline="0" dirty="0" smtClean="0">
                          <a:solidFill>
                            <a:schemeClr val="dk1"/>
                          </a:solidFill>
                          <a:latin typeface="+mn-lt"/>
                          <a:ea typeface="+mn-ea"/>
                          <a:cs typeface="+mn-cs"/>
                        </a:rPr>
                        <a:t>Reads the buffer first and executes if the required data is in buffer, else checks for the required data in the server and executes</a:t>
                      </a:r>
                      <a:endParaRPr lang="en-US" sz="1600" dirty="0"/>
                    </a:p>
                  </a:txBody>
                  <a:tcPr/>
                </a:tc>
                <a:tc>
                  <a:txBody>
                    <a:bodyPr/>
                    <a:lstStyle/>
                    <a:p>
                      <a:r>
                        <a:rPr lang="en-US" sz="1600" kern="1200" baseline="0" dirty="0" smtClean="0">
                          <a:solidFill>
                            <a:schemeClr val="dk1"/>
                          </a:solidFill>
                          <a:latin typeface="+mn-lt"/>
                          <a:ea typeface="+mn-ea"/>
                          <a:cs typeface="+mn-cs"/>
                        </a:rPr>
                        <a:t>Directly checks for the required data in the server all the time, without checking buffer and executes</a:t>
                      </a:r>
                      <a:endParaRPr lang="en-US" sz="1600" dirty="0"/>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Example</a:t>
            </a:r>
          </a:p>
        </p:txBody>
      </p:sp>
      <p:sp>
        <p:nvSpPr>
          <p:cNvPr id="41987" name="Rectangle 3"/>
          <p:cNvSpPr>
            <a:spLocks noGrp="1" noChangeArrowheads="1"/>
          </p:cNvSpPr>
          <p:nvPr>
            <p:ph type="body" idx="1"/>
          </p:nvPr>
        </p:nvSpPr>
        <p:spPr>
          <a:xfrm>
            <a:off x="992188" y="1592263"/>
            <a:ext cx="7874000" cy="4337050"/>
          </a:xfrm>
        </p:spPr>
        <p:txBody>
          <a:bodyPr/>
          <a:lstStyle/>
          <a:p>
            <a:pPr eaLnBrk="1" hangingPunct="1"/>
            <a:r>
              <a:rPr lang="en-US" smtClean="0"/>
              <a:t>Write a program to read a customer record based on input customer ID, and to print message “Record read successfully” or “Record not on file”</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Solution</a:t>
            </a:r>
          </a:p>
        </p:txBody>
      </p:sp>
      <p:sp>
        <p:nvSpPr>
          <p:cNvPr id="43011" name="Rectangle 3"/>
          <p:cNvSpPr>
            <a:spLocks noGrp="1" noChangeArrowheads="1"/>
          </p:cNvSpPr>
          <p:nvPr>
            <p:ph type="body" idx="1"/>
          </p:nvPr>
        </p:nvSpPr>
        <p:spPr>
          <a:xfrm>
            <a:off x="992188" y="1592263"/>
            <a:ext cx="7874000" cy="4337050"/>
          </a:xfrm>
        </p:spPr>
        <p:txBody>
          <a:bodyPr/>
          <a:lstStyle/>
          <a:p>
            <a:pPr eaLnBrk="1" hangingPunct="1"/>
            <a:endParaRPr lang="en-US" smtClean="0"/>
          </a:p>
        </p:txBody>
      </p:sp>
      <p:pic>
        <p:nvPicPr>
          <p:cNvPr id="5" name="Picture 4"/>
          <p:cNvPicPr/>
          <p:nvPr/>
        </p:nvPicPr>
        <p:blipFill>
          <a:blip r:embed="rId2" cstate="print"/>
          <a:srcRect l="25491" r="33289" b="11388"/>
          <a:stretch>
            <a:fillRect/>
          </a:stretch>
        </p:blipFill>
        <p:spPr bwMode="auto">
          <a:xfrm>
            <a:off x="1593890" y="1158042"/>
            <a:ext cx="5401269" cy="505987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Various File Operation</a:t>
            </a:r>
          </a:p>
        </p:txBody>
      </p:sp>
      <p:sp>
        <p:nvSpPr>
          <p:cNvPr id="12291" name="Rectangle 3"/>
          <p:cNvSpPr>
            <a:spLocks noGrp="1" noChangeArrowheads="1"/>
          </p:cNvSpPr>
          <p:nvPr>
            <p:ph type="body" idx="1"/>
          </p:nvPr>
        </p:nvSpPr>
        <p:spPr>
          <a:xfrm>
            <a:off x="992188" y="1592263"/>
            <a:ext cx="7874000" cy="4337050"/>
          </a:xfrm>
        </p:spPr>
        <p:txBody>
          <a:bodyPr/>
          <a:lstStyle/>
          <a:p>
            <a:pPr eaLnBrk="1" hangingPunct="1"/>
            <a:r>
              <a:rPr lang="en-US" smtClean="0"/>
              <a:t>OPF</a:t>
            </a:r>
          </a:p>
          <a:p>
            <a:pPr eaLnBrk="1" hangingPunct="1"/>
            <a:r>
              <a:rPr lang="en-US" smtClean="0"/>
              <a:t>F.READ</a:t>
            </a:r>
          </a:p>
          <a:p>
            <a:pPr eaLnBrk="1" hangingPunct="1"/>
            <a:r>
              <a:rPr lang="en-US" smtClean="0"/>
              <a:t>F.WRITE</a:t>
            </a:r>
          </a:p>
          <a:p>
            <a:pPr eaLnBrk="1" hangingPunct="1"/>
            <a:r>
              <a:rPr lang="en-US" smtClean="0"/>
              <a:t>EB.READLIST</a:t>
            </a:r>
          </a:p>
          <a:p>
            <a:pPr eaLnBrk="1" hangingPunct="1"/>
            <a:r>
              <a:rPr lang="en-US" smtClean="0"/>
              <a:t>READ</a:t>
            </a:r>
          </a:p>
          <a:p>
            <a:pPr eaLnBrk="1" hangingPunct="1"/>
            <a:r>
              <a:rPr lang="en-US" smtClean="0"/>
              <a:t>WRITE</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Solution (cont..)</a:t>
            </a:r>
          </a:p>
        </p:txBody>
      </p:sp>
      <p:sp>
        <p:nvSpPr>
          <p:cNvPr id="44035" name="Rectangle 3"/>
          <p:cNvSpPr>
            <a:spLocks noGrp="1" noChangeArrowheads="1"/>
          </p:cNvSpPr>
          <p:nvPr>
            <p:ph type="body" idx="1"/>
          </p:nvPr>
        </p:nvSpPr>
        <p:spPr>
          <a:xfrm>
            <a:off x="992188" y="1592263"/>
            <a:ext cx="7874000" cy="4337050"/>
          </a:xfrm>
        </p:spPr>
        <p:txBody>
          <a:bodyPr/>
          <a:lstStyle/>
          <a:p>
            <a:pPr eaLnBrk="1" hangingPunct="1"/>
            <a:endParaRPr lang="en-US" dirty="0" smtClean="0"/>
          </a:p>
        </p:txBody>
      </p:sp>
      <p:pic>
        <p:nvPicPr>
          <p:cNvPr id="10" name="Picture 9"/>
          <p:cNvPicPr/>
          <p:nvPr/>
        </p:nvPicPr>
        <p:blipFill>
          <a:blip r:embed="rId2" cstate="print"/>
          <a:srcRect r="56470" b="38078"/>
          <a:stretch>
            <a:fillRect/>
          </a:stretch>
        </p:blipFill>
        <p:spPr bwMode="auto">
          <a:xfrm>
            <a:off x="717868" y="1592263"/>
            <a:ext cx="3884612" cy="4337050"/>
          </a:xfrm>
          <a:prstGeom prst="rect">
            <a:avLst/>
          </a:prstGeom>
          <a:noFill/>
          <a:ln w="9525">
            <a:noFill/>
            <a:miter lim="800000"/>
            <a:headEnd/>
            <a:tailEnd/>
          </a:ln>
        </p:spPr>
      </p:pic>
      <p:pic>
        <p:nvPicPr>
          <p:cNvPr id="11" name="Picture 10"/>
          <p:cNvPicPr/>
          <p:nvPr/>
        </p:nvPicPr>
        <p:blipFill>
          <a:blip r:embed="rId3" cstate="print"/>
          <a:srcRect r="56281" b="38264"/>
          <a:stretch>
            <a:fillRect/>
          </a:stretch>
        </p:blipFill>
        <p:spPr bwMode="auto">
          <a:xfrm>
            <a:off x="4876800" y="1592263"/>
            <a:ext cx="3989388" cy="43370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Solution (cont..)</a:t>
            </a:r>
          </a:p>
        </p:txBody>
      </p:sp>
      <p:sp>
        <p:nvSpPr>
          <p:cNvPr id="45059" name="Rectangle 3"/>
          <p:cNvSpPr>
            <a:spLocks noGrp="1" noChangeArrowheads="1"/>
          </p:cNvSpPr>
          <p:nvPr>
            <p:ph type="body" idx="1"/>
          </p:nvPr>
        </p:nvSpPr>
        <p:spPr>
          <a:xfrm>
            <a:off x="659765" y="1219200"/>
            <a:ext cx="7874000" cy="4337050"/>
          </a:xfrm>
        </p:spPr>
        <p:txBody>
          <a:bodyPr/>
          <a:lstStyle/>
          <a:p>
            <a:pPr eaLnBrk="1" hangingPunct="1"/>
            <a:r>
              <a:rPr lang="en-US" smtClean="0"/>
              <a:t>Customer record is read and displayed </a:t>
            </a:r>
          </a:p>
        </p:txBody>
      </p:sp>
      <p:pic>
        <p:nvPicPr>
          <p:cNvPr id="9" name="Picture 8"/>
          <p:cNvPicPr/>
          <p:nvPr/>
        </p:nvPicPr>
        <p:blipFill>
          <a:blip r:embed="rId3" cstate="print"/>
          <a:srcRect r="61067" b="23981"/>
          <a:stretch>
            <a:fillRect/>
          </a:stretch>
        </p:blipFill>
        <p:spPr bwMode="auto">
          <a:xfrm>
            <a:off x="659765" y="1779632"/>
            <a:ext cx="3836035" cy="4377328"/>
          </a:xfrm>
          <a:prstGeom prst="rect">
            <a:avLst/>
          </a:prstGeom>
          <a:noFill/>
          <a:ln w="9525">
            <a:noFill/>
            <a:miter lim="800000"/>
            <a:headEnd/>
            <a:tailEnd/>
          </a:ln>
        </p:spPr>
      </p:pic>
      <p:pic>
        <p:nvPicPr>
          <p:cNvPr id="10" name="Picture 9"/>
          <p:cNvPicPr/>
          <p:nvPr/>
        </p:nvPicPr>
        <p:blipFill>
          <a:blip r:embed="rId4" cstate="print"/>
          <a:srcRect r="61067" b="29675"/>
          <a:stretch>
            <a:fillRect/>
          </a:stretch>
        </p:blipFill>
        <p:spPr bwMode="auto">
          <a:xfrm>
            <a:off x="4774102" y="1779632"/>
            <a:ext cx="3745057" cy="437732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WRITE</a:t>
            </a:r>
          </a:p>
        </p:txBody>
      </p:sp>
      <p:sp>
        <p:nvSpPr>
          <p:cNvPr id="46083" name="Rectangle 3"/>
          <p:cNvSpPr>
            <a:spLocks noGrp="1" noChangeArrowheads="1"/>
          </p:cNvSpPr>
          <p:nvPr>
            <p:ph type="body" idx="1"/>
          </p:nvPr>
        </p:nvSpPr>
        <p:spPr>
          <a:xfrm>
            <a:off x="992188" y="1592263"/>
            <a:ext cx="7874000" cy="4337050"/>
          </a:xfrm>
        </p:spPr>
        <p:txBody>
          <a:bodyPr/>
          <a:lstStyle/>
          <a:p>
            <a:pPr marL="419100" indent="-419100" eaLnBrk="1" hangingPunct="1"/>
            <a:r>
              <a:rPr lang="en-US" dirty="0" smtClean="0"/>
              <a:t>Allows a program to write a record into a previously opened file</a:t>
            </a:r>
          </a:p>
          <a:p>
            <a:pPr marL="419100" indent="-419100" eaLnBrk="1" hangingPunct="1"/>
            <a:r>
              <a:rPr lang="en-US" dirty="0" smtClean="0"/>
              <a:t>Syntax:</a:t>
            </a:r>
          </a:p>
          <a:p>
            <a:pPr marL="838200" lvl="1" indent="-381000" eaLnBrk="1" hangingPunct="1">
              <a:buFont typeface="Trebuchet MS" pitchFamily="34" charset="0"/>
              <a:buNone/>
            </a:pPr>
            <a:r>
              <a:rPr lang="en-US" dirty="0" smtClean="0"/>
              <a:t>WRITE variable1 ON|TO { variable2,} expression {SETTING </a:t>
            </a:r>
            <a:r>
              <a:rPr lang="en-US" dirty="0" err="1" smtClean="0"/>
              <a:t>setvar</a:t>
            </a:r>
            <a:r>
              <a:rPr lang="en-US" dirty="0" smtClean="0"/>
              <a:t>} {ON ERROR statements}</a:t>
            </a:r>
          </a:p>
          <a:p>
            <a:pPr marL="838200" lvl="1" indent="-381000" eaLnBrk="1" hangingPunct="1">
              <a:buFont typeface="Trebuchet MS" pitchFamily="34" charset="0"/>
              <a:buNone/>
            </a:pPr>
            <a:r>
              <a:rPr lang="en-US" dirty="0" smtClean="0"/>
              <a:t>Where,</a:t>
            </a:r>
          </a:p>
          <a:p>
            <a:pPr marL="838200" lvl="1" indent="-381000" eaLnBrk="1" hangingPunct="1">
              <a:buFont typeface="Trebuchet MS" pitchFamily="34" charset="0"/>
              <a:buNone/>
            </a:pPr>
            <a:r>
              <a:rPr lang="en-US" dirty="0" smtClean="0"/>
              <a:t>	variable1 – Identifier containing the record to write</a:t>
            </a:r>
          </a:p>
          <a:p>
            <a:pPr marL="838200" lvl="1" indent="-381000" eaLnBrk="1" hangingPunct="1">
              <a:buFont typeface="Trebuchet MS" pitchFamily="34" charset="0"/>
              <a:buNone/>
            </a:pPr>
            <a:r>
              <a:rPr lang="en-US" dirty="0" smtClean="0"/>
              <a:t>	variable2 – jBC variable previously opened to a file using the OPEN statement</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Difference b/w FWRITE and WRITE</a:t>
            </a:r>
          </a:p>
        </p:txBody>
      </p:sp>
      <p:sp>
        <p:nvSpPr>
          <p:cNvPr id="47107" name="Content Placeholder 2"/>
          <p:cNvSpPr>
            <a:spLocks noGrp="1"/>
          </p:cNvSpPr>
          <p:nvPr>
            <p:ph idx="1"/>
          </p:nvPr>
        </p:nvSpPr>
        <p:spPr>
          <a:xfrm>
            <a:off x="992188" y="1592263"/>
            <a:ext cx="7874000" cy="4638675"/>
          </a:xfrm>
        </p:spPr>
        <p:txBody>
          <a:bodyPr/>
          <a:lstStyle/>
          <a:p>
            <a:endParaRPr lang="en-US" smtClean="0"/>
          </a:p>
        </p:txBody>
      </p:sp>
      <p:graphicFrame>
        <p:nvGraphicFramePr>
          <p:cNvPr id="4" name="Content Placeholder 3"/>
          <p:cNvGraphicFramePr>
            <a:graphicFrameLocks/>
          </p:cNvGraphicFramePr>
          <p:nvPr/>
        </p:nvGraphicFramePr>
        <p:xfrm>
          <a:off x="1035050" y="2419350"/>
          <a:ext cx="7874000" cy="1193800"/>
        </p:xfrm>
        <a:graphic>
          <a:graphicData uri="http://schemas.openxmlformats.org/drawingml/2006/table">
            <a:tbl>
              <a:tblPr firstRow="1" bandRow="1">
                <a:tableStyleId>{5C22544A-7EE6-4342-B048-85BDC9FD1C3A}</a:tableStyleId>
              </a:tblPr>
              <a:tblGrid>
                <a:gridCol w="3937000"/>
                <a:gridCol w="3937000"/>
              </a:tblGrid>
              <a:tr h="370840">
                <a:tc>
                  <a:txBody>
                    <a:bodyPr/>
                    <a:lstStyle/>
                    <a:p>
                      <a:pPr algn="ctr"/>
                      <a:r>
                        <a:rPr lang="en-US" dirty="0" smtClean="0"/>
                        <a:t>FWRITE</a:t>
                      </a:r>
                      <a:endParaRPr lang="en-US" dirty="0"/>
                    </a:p>
                  </a:txBody>
                  <a:tcPr/>
                </a:tc>
                <a:tc>
                  <a:txBody>
                    <a:bodyPr/>
                    <a:lstStyle/>
                    <a:p>
                      <a:pPr algn="ctr"/>
                      <a:r>
                        <a:rPr lang="en-US" dirty="0" smtClean="0"/>
                        <a:t>WRITE</a:t>
                      </a:r>
                      <a:endParaRPr lang="en-US" dirty="0"/>
                    </a:p>
                  </a:txBody>
                  <a:tcPr/>
                </a:tc>
              </a:tr>
              <a:tr h="370840">
                <a:tc>
                  <a:txBody>
                    <a:bodyPr/>
                    <a:lstStyle/>
                    <a:p>
                      <a:r>
                        <a:rPr lang="en-US" sz="1600" kern="1200" baseline="0" dirty="0" smtClean="0">
                          <a:solidFill>
                            <a:schemeClr val="dk1"/>
                          </a:solidFill>
                          <a:latin typeface="+mn-lt"/>
                          <a:ea typeface="+mn-ea"/>
                          <a:cs typeface="+mn-cs"/>
                        </a:rPr>
                        <a:t>Writes date into the buffer first, that's why sometimes we have to use JOURNAL.UPDATE</a:t>
                      </a:r>
                      <a:endParaRPr lang="en-US" sz="1600" dirty="0"/>
                    </a:p>
                  </a:txBody>
                  <a:tcPr/>
                </a:tc>
                <a:tc>
                  <a:txBody>
                    <a:bodyPr/>
                    <a:lstStyle/>
                    <a:p>
                      <a:r>
                        <a:rPr lang="en-US" sz="1600" kern="1200" baseline="0" dirty="0" smtClean="0">
                          <a:solidFill>
                            <a:schemeClr val="dk1"/>
                          </a:solidFill>
                          <a:latin typeface="+mn-lt"/>
                          <a:ea typeface="+mn-ea"/>
                          <a:cs typeface="+mn-cs"/>
                        </a:rPr>
                        <a:t>Writes data directly into the server</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Example</a:t>
            </a:r>
          </a:p>
        </p:txBody>
      </p:sp>
      <p:sp>
        <p:nvSpPr>
          <p:cNvPr id="48131" name="Rectangle 3"/>
          <p:cNvSpPr>
            <a:spLocks noGrp="1" noChangeArrowheads="1"/>
          </p:cNvSpPr>
          <p:nvPr>
            <p:ph type="body" idx="1"/>
          </p:nvPr>
        </p:nvSpPr>
        <p:spPr>
          <a:xfrm>
            <a:off x="992188" y="1592263"/>
            <a:ext cx="7874000" cy="4337050"/>
          </a:xfrm>
        </p:spPr>
        <p:txBody>
          <a:bodyPr/>
          <a:lstStyle/>
          <a:p>
            <a:pPr eaLnBrk="1" hangingPunct="1"/>
            <a:r>
              <a:rPr lang="en-US" smtClean="0"/>
              <a:t>Write a program </a:t>
            </a:r>
          </a:p>
          <a:p>
            <a:pPr lvl="1" eaLnBrk="1" hangingPunct="1"/>
            <a:r>
              <a:rPr lang="en-US" smtClean="0"/>
              <a:t>To check whether field ‘Town Country’ in Customer application has a value</a:t>
            </a:r>
          </a:p>
          <a:p>
            <a:pPr lvl="1" eaLnBrk="1" hangingPunct="1"/>
            <a:r>
              <a:rPr lang="en-US" smtClean="0"/>
              <a:t>If ‘Town Country’ has no value, then update it with ‘INDIA’</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49154" name="Rectangle 2"/>
          <p:cNvSpPr>
            <a:spLocks noGrp="1" noChangeArrowheads="1"/>
          </p:cNvSpPr>
          <p:nvPr>
            <p:ph type="title"/>
          </p:nvPr>
        </p:nvSpPr>
        <p:spPr/>
        <p:txBody>
          <a:bodyPr/>
          <a:lstStyle/>
          <a:p>
            <a:pPr eaLnBrk="1" hangingPunct="1"/>
            <a:r>
              <a:rPr lang="en-US" smtClean="0"/>
              <a:t>Solution</a:t>
            </a:r>
          </a:p>
        </p:txBody>
      </p:sp>
      <p:pic>
        <p:nvPicPr>
          <p:cNvPr id="6" name="Picture 5"/>
          <p:cNvPicPr/>
          <p:nvPr/>
        </p:nvPicPr>
        <p:blipFill>
          <a:blip r:embed="rId2" cstate="print"/>
          <a:srcRect l="25413" r="36886" b="10676"/>
          <a:stretch>
            <a:fillRect/>
          </a:stretch>
        </p:blipFill>
        <p:spPr bwMode="auto">
          <a:xfrm>
            <a:off x="1483822" y="1189038"/>
            <a:ext cx="4673138" cy="505936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Solution (cont..)</a:t>
            </a:r>
          </a:p>
        </p:txBody>
      </p:sp>
      <p:sp>
        <p:nvSpPr>
          <p:cNvPr id="50179" name="Rectangle 3"/>
          <p:cNvSpPr>
            <a:spLocks noGrp="1" noChangeArrowheads="1"/>
          </p:cNvSpPr>
          <p:nvPr>
            <p:ph type="body" idx="1"/>
          </p:nvPr>
        </p:nvSpPr>
        <p:spPr>
          <a:xfrm>
            <a:off x="992188" y="1592263"/>
            <a:ext cx="7874000" cy="4337050"/>
          </a:xfrm>
        </p:spPr>
        <p:txBody>
          <a:bodyPr/>
          <a:lstStyle/>
          <a:p>
            <a:pPr eaLnBrk="1" hangingPunct="1"/>
            <a:r>
              <a:rPr lang="en-US" smtClean="0"/>
              <a:t>Compile the program</a:t>
            </a:r>
          </a:p>
          <a:p>
            <a:pPr eaLnBrk="1" hangingPunct="1"/>
            <a:r>
              <a:rPr lang="en-US" smtClean="0"/>
              <a:t>Run the program &amp; input customer number which is having NULL value in the field ‘Town country’</a:t>
            </a:r>
          </a:p>
        </p:txBody>
      </p:sp>
      <p:pic>
        <p:nvPicPr>
          <p:cNvPr id="5" name="Picture 4"/>
          <p:cNvPicPr/>
          <p:nvPr/>
        </p:nvPicPr>
        <p:blipFill>
          <a:blip r:embed="rId2" cstate="print"/>
          <a:srcRect r="52673" b="40208"/>
          <a:stretch>
            <a:fillRect/>
          </a:stretch>
        </p:blipFill>
        <p:spPr bwMode="auto">
          <a:xfrm>
            <a:off x="4878388" y="2644736"/>
            <a:ext cx="3366452" cy="3679864"/>
          </a:xfrm>
          <a:prstGeom prst="rect">
            <a:avLst/>
          </a:prstGeom>
          <a:noFill/>
          <a:ln w="9525">
            <a:noFill/>
            <a:miter lim="800000"/>
            <a:headEnd/>
            <a:tailEnd/>
          </a:ln>
        </p:spPr>
      </p:pic>
      <p:pic>
        <p:nvPicPr>
          <p:cNvPr id="6" name="Picture 5"/>
          <p:cNvPicPr/>
          <p:nvPr/>
        </p:nvPicPr>
        <p:blipFill>
          <a:blip r:embed="rId3" cstate="print"/>
          <a:srcRect r="51474" b="27939"/>
          <a:stretch>
            <a:fillRect/>
          </a:stretch>
        </p:blipFill>
        <p:spPr bwMode="auto">
          <a:xfrm>
            <a:off x="992188" y="2644736"/>
            <a:ext cx="3665893" cy="3679864"/>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Solution (cont..)</a:t>
            </a:r>
          </a:p>
        </p:txBody>
      </p:sp>
      <p:sp>
        <p:nvSpPr>
          <p:cNvPr id="52227" name="Rectangle 3"/>
          <p:cNvSpPr>
            <a:spLocks noGrp="1" noChangeArrowheads="1"/>
          </p:cNvSpPr>
          <p:nvPr>
            <p:ph type="body" idx="1"/>
          </p:nvPr>
        </p:nvSpPr>
        <p:spPr>
          <a:xfrm>
            <a:off x="568960" y="1188720"/>
            <a:ext cx="7874000" cy="4337050"/>
          </a:xfrm>
        </p:spPr>
        <p:txBody>
          <a:bodyPr/>
          <a:lstStyle/>
          <a:p>
            <a:pPr eaLnBrk="1" hangingPunct="1"/>
            <a:r>
              <a:rPr lang="en-US" dirty="0" smtClean="0"/>
              <a:t>Input Customer number having value in Town Country</a:t>
            </a:r>
          </a:p>
        </p:txBody>
      </p:sp>
      <p:pic>
        <p:nvPicPr>
          <p:cNvPr id="5" name="Picture 4"/>
          <p:cNvPicPr/>
          <p:nvPr/>
        </p:nvPicPr>
        <p:blipFill>
          <a:blip r:embed="rId2" cstate="print"/>
          <a:srcRect r="61067" b="26472"/>
          <a:stretch>
            <a:fillRect/>
          </a:stretch>
        </p:blipFill>
        <p:spPr bwMode="auto">
          <a:xfrm>
            <a:off x="758708" y="1653556"/>
            <a:ext cx="3432291" cy="4274804"/>
          </a:xfrm>
          <a:prstGeom prst="rect">
            <a:avLst/>
          </a:prstGeom>
          <a:noFill/>
          <a:ln w="9525">
            <a:noFill/>
            <a:miter lim="800000"/>
            <a:headEnd/>
            <a:tailEnd/>
          </a:ln>
        </p:spPr>
      </p:pic>
      <p:pic>
        <p:nvPicPr>
          <p:cNvPr id="6" name="Picture 5"/>
          <p:cNvPicPr/>
          <p:nvPr/>
        </p:nvPicPr>
        <p:blipFill>
          <a:blip r:embed="rId3" cstate="print"/>
          <a:srcRect r="51474" b="40038"/>
          <a:stretch>
            <a:fillRect/>
          </a:stretch>
        </p:blipFill>
        <p:spPr bwMode="auto">
          <a:xfrm>
            <a:off x="4389119" y="1653556"/>
            <a:ext cx="4053841" cy="4274804"/>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Sequential File Access Commands</a:t>
            </a:r>
          </a:p>
        </p:txBody>
      </p:sp>
      <p:sp>
        <p:nvSpPr>
          <p:cNvPr id="55299" name="Rectangle 3"/>
          <p:cNvSpPr>
            <a:spLocks noGrp="1" noChangeArrowheads="1"/>
          </p:cNvSpPr>
          <p:nvPr>
            <p:ph type="body" idx="1"/>
          </p:nvPr>
        </p:nvSpPr>
        <p:spPr>
          <a:xfrm>
            <a:off x="992188" y="1592263"/>
            <a:ext cx="7874000" cy="4337050"/>
          </a:xfrm>
        </p:spPr>
        <p:txBody>
          <a:bodyPr/>
          <a:lstStyle/>
          <a:p>
            <a:pPr eaLnBrk="1" hangingPunct="1"/>
            <a:r>
              <a:rPr lang="en-US" smtClean="0"/>
              <a:t>OPENSEQ – Opens a file for sequential writing or reading</a:t>
            </a:r>
          </a:p>
          <a:p>
            <a:pPr eaLnBrk="1" hangingPunct="1"/>
            <a:r>
              <a:rPr lang="en-US" smtClean="0"/>
              <a:t>READSEQ – Reads from file opened for sequential access</a:t>
            </a:r>
          </a:p>
          <a:p>
            <a:pPr eaLnBrk="1" hangingPunct="1"/>
            <a:r>
              <a:rPr lang="en-US" smtClean="0"/>
              <a:t>WRITESEQ – Writes data to file opened for sequential access</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OPENSEQ</a:t>
            </a:r>
          </a:p>
        </p:txBody>
      </p:sp>
      <p:sp>
        <p:nvSpPr>
          <p:cNvPr id="56323" name="Rectangle 3"/>
          <p:cNvSpPr>
            <a:spLocks noGrp="1" noChangeArrowheads="1"/>
          </p:cNvSpPr>
          <p:nvPr>
            <p:ph type="body" idx="1"/>
          </p:nvPr>
        </p:nvSpPr>
        <p:spPr>
          <a:xfrm>
            <a:off x="992188" y="1592263"/>
            <a:ext cx="7874000" cy="4337050"/>
          </a:xfrm>
        </p:spPr>
        <p:txBody>
          <a:bodyPr/>
          <a:lstStyle/>
          <a:p>
            <a:pPr eaLnBrk="1" hangingPunct="1"/>
            <a:r>
              <a:rPr lang="en-US" dirty="0" smtClean="0"/>
              <a:t>Syntax:</a:t>
            </a:r>
          </a:p>
          <a:p>
            <a:pPr lvl="1" eaLnBrk="1" hangingPunct="1">
              <a:buFont typeface="Trebuchet MS" pitchFamily="34" charset="0"/>
              <a:buNone/>
            </a:pPr>
            <a:r>
              <a:rPr lang="en-US" dirty="0" smtClean="0"/>
              <a:t>OPENSEQ Path{,File} {READONLY} TO </a:t>
            </a:r>
            <a:r>
              <a:rPr lang="en-US" dirty="0" err="1" smtClean="0"/>
              <a:t>FileVar</a:t>
            </a:r>
            <a:r>
              <a:rPr lang="en-US" dirty="0" smtClean="0"/>
              <a:t> { LOCKED statements } THEN | ELSE statements</a:t>
            </a:r>
          </a:p>
          <a:p>
            <a:pPr lvl="1" eaLnBrk="1" hangingPunct="1">
              <a:buFont typeface="Trebuchet MS" pitchFamily="34" charset="0"/>
              <a:buNone/>
            </a:pPr>
            <a:r>
              <a:rPr lang="en-US" dirty="0" smtClean="0"/>
              <a:t>Where,</a:t>
            </a:r>
          </a:p>
          <a:p>
            <a:pPr lvl="1" eaLnBrk="1" hangingPunct="1">
              <a:buFont typeface="Trebuchet MS" pitchFamily="34" charset="0"/>
              <a:buNone/>
            </a:pPr>
            <a:r>
              <a:rPr lang="en-US" dirty="0" smtClean="0"/>
              <a:t>Path: Specifies relative or absolute path of target file/directory</a:t>
            </a:r>
          </a:p>
          <a:p>
            <a:pPr lvl="1" eaLnBrk="1" hangingPunct="1">
              <a:buFont typeface="Trebuchet MS" pitchFamily="34" charset="0"/>
              <a:buNone/>
            </a:pPr>
            <a:r>
              <a:rPr lang="en-US" dirty="0" smtClean="0"/>
              <a:t>File: Specifies additional path information of target file</a:t>
            </a:r>
          </a:p>
          <a:p>
            <a:pPr lvl="1" eaLnBrk="1" hangingPunct="1">
              <a:buFont typeface="Trebuchet MS" pitchFamily="34" charset="0"/>
              <a:buNone/>
            </a:pPr>
            <a:r>
              <a:rPr lang="en-US" dirty="0" err="1" smtClean="0"/>
              <a:t>FileVar</a:t>
            </a:r>
            <a:r>
              <a:rPr lang="en-US" dirty="0" smtClean="0"/>
              <a:t>: Contains file descriptor of the file opened successfully</a:t>
            </a:r>
          </a:p>
          <a:p>
            <a:pPr lvl="1" eaLnBrk="1" hangingPunct="1">
              <a:buFont typeface="Trebuchet MS" pitchFamily="34" charset="0"/>
              <a:buNone/>
            </a:pPr>
            <a:r>
              <a:rPr lang="en-US" dirty="0" smtClean="0"/>
              <a:t>Statement: Conditional jBC statements</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File Operations Usage Procedure </a:t>
            </a:r>
          </a:p>
        </p:txBody>
      </p:sp>
      <p:sp>
        <p:nvSpPr>
          <p:cNvPr id="13315" name="Rectangle 3"/>
          <p:cNvSpPr>
            <a:spLocks noGrp="1" noChangeArrowheads="1"/>
          </p:cNvSpPr>
          <p:nvPr>
            <p:ph type="body" idx="1"/>
          </p:nvPr>
        </p:nvSpPr>
        <p:spPr>
          <a:xfrm>
            <a:off x="992188" y="1592263"/>
            <a:ext cx="7874000" cy="4337050"/>
          </a:xfrm>
        </p:spPr>
        <p:txBody>
          <a:bodyPr/>
          <a:lstStyle/>
          <a:p>
            <a:pPr eaLnBrk="1" hangingPunct="1"/>
            <a:r>
              <a:rPr lang="en-US" smtClean="0"/>
              <a:t>Write the code i.e. program/subroutine in jEditor</a:t>
            </a:r>
          </a:p>
          <a:p>
            <a:pPr eaLnBrk="1" hangingPunct="1"/>
            <a:r>
              <a:rPr lang="en-US" smtClean="0"/>
              <a:t>Compile the program/subroutine in jshell prompt, using EB.COMPILE &lt;Filename&gt; &lt;Program/Subroutinename&gt;</a:t>
            </a:r>
          </a:p>
          <a:p>
            <a:pPr eaLnBrk="1" hangingPunct="1"/>
            <a:r>
              <a:rPr lang="en-US" smtClean="0"/>
              <a:t>Make a PGM entry with M or S as type, and EB as product</a:t>
            </a:r>
          </a:p>
          <a:p>
            <a:pPr eaLnBrk="1" hangingPunct="1"/>
            <a:r>
              <a:rPr lang="en-US" smtClean="0"/>
              <a:t>Run the subroutine in T24 prompt</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WRITESEQ</a:t>
            </a:r>
          </a:p>
        </p:txBody>
      </p:sp>
      <p:sp>
        <p:nvSpPr>
          <p:cNvPr id="57347" name="Rectangle 3"/>
          <p:cNvSpPr>
            <a:spLocks noGrp="1" noChangeArrowheads="1"/>
          </p:cNvSpPr>
          <p:nvPr>
            <p:ph type="body" idx="1"/>
          </p:nvPr>
        </p:nvSpPr>
        <p:spPr>
          <a:xfrm>
            <a:off x="992188" y="1592263"/>
            <a:ext cx="7874000" cy="4337050"/>
          </a:xfrm>
        </p:spPr>
        <p:txBody>
          <a:bodyPr/>
          <a:lstStyle/>
          <a:p>
            <a:pPr eaLnBrk="1" hangingPunct="1"/>
            <a:r>
              <a:rPr lang="en-US" smtClean="0"/>
              <a:t>Syntax:</a:t>
            </a:r>
          </a:p>
          <a:p>
            <a:pPr lvl="1" eaLnBrk="1" hangingPunct="1">
              <a:buFont typeface="Trebuchet MS" pitchFamily="34" charset="0"/>
              <a:buNone/>
            </a:pPr>
            <a:r>
              <a:rPr lang="en-US" smtClean="0"/>
              <a:t>WRITESEQ Expression {APPEND} TO FileVar THEN | ELSE statements</a:t>
            </a:r>
          </a:p>
          <a:p>
            <a:pPr lvl="1" algn="ctr" eaLnBrk="1" hangingPunct="1">
              <a:buFont typeface="Trebuchet MS" pitchFamily="34" charset="0"/>
              <a:buNone/>
            </a:pPr>
            <a:r>
              <a:rPr lang="en-US" smtClean="0"/>
              <a:t>(Or)</a:t>
            </a:r>
          </a:p>
          <a:p>
            <a:pPr lvl="1" eaLnBrk="1" hangingPunct="1">
              <a:buFont typeface="Trebuchet MS" pitchFamily="34" charset="0"/>
              <a:buNone/>
            </a:pPr>
            <a:r>
              <a:rPr lang="en-US" smtClean="0"/>
              <a:t>WRITESEQF Expression {APPEND} TO FileVar THEN | ELSE statements</a:t>
            </a:r>
          </a:p>
          <a:p>
            <a:pPr lvl="1" eaLnBrk="1" hangingPunct="1">
              <a:buFont typeface="Trebuchet MS" pitchFamily="34" charset="0"/>
              <a:buNone/>
            </a:pPr>
            <a:r>
              <a:rPr lang="en-US" smtClean="0"/>
              <a:t>Where,</a:t>
            </a:r>
          </a:p>
          <a:p>
            <a:pPr lvl="1" eaLnBrk="1" hangingPunct="1">
              <a:buFont typeface="Trebuchet MS" pitchFamily="34" charset="0"/>
              <a:buNone/>
            </a:pPr>
            <a:r>
              <a:rPr lang="en-US" smtClean="0"/>
              <a:t>Expression: Specifies the variable to contain next record from sequential file</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Example:</a:t>
            </a:r>
          </a:p>
        </p:txBody>
      </p:sp>
      <p:sp>
        <p:nvSpPr>
          <p:cNvPr id="58371" name="Rectangle 3"/>
          <p:cNvSpPr>
            <a:spLocks noGrp="1" noChangeArrowheads="1"/>
          </p:cNvSpPr>
          <p:nvPr>
            <p:ph type="body" idx="1"/>
          </p:nvPr>
        </p:nvSpPr>
        <p:spPr>
          <a:xfrm>
            <a:off x="992188" y="1592263"/>
            <a:ext cx="7874000" cy="4337050"/>
          </a:xfrm>
        </p:spPr>
        <p:txBody>
          <a:bodyPr/>
          <a:lstStyle/>
          <a:p>
            <a:pPr eaLnBrk="1" hangingPunct="1"/>
            <a:r>
              <a:rPr lang="en-US" smtClean="0"/>
              <a:t>Write a sequential processing to create a text file from a jBase non-hashed file</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Solution</a:t>
            </a:r>
          </a:p>
        </p:txBody>
      </p:sp>
      <p:sp>
        <p:nvSpPr>
          <p:cNvPr id="59395" name="Rectangle 3"/>
          <p:cNvSpPr>
            <a:spLocks noGrp="1" noChangeArrowheads="1"/>
          </p:cNvSpPr>
          <p:nvPr>
            <p:ph type="body" idx="1"/>
          </p:nvPr>
        </p:nvSpPr>
        <p:spPr>
          <a:xfrm>
            <a:off x="992188" y="1592263"/>
            <a:ext cx="7874000" cy="4337050"/>
          </a:xfrm>
        </p:spPr>
        <p:txBody>
          <a:bodyPr/>
          <a:lstStyle/>
          <a:p>
            <a:pPr eaLnBrk="1" hangingPunct="1"/>
            <a:endParaRPr lang="en-US" smtClean="0"/>
          </a:p>
        </p:txBody>
      </p:sp>
      <p:pic>
        <p:nvPicPr>
          <p:cNvPr id="59396" name="Picture 5"/>
          <p:cNvPicPr>
            <a:picLocks noChangeAspect="1" noChangeArrowheads="1"/>
          </p:cNvPicPr>
          <p:nvPr/>
        </p:nvPicPr>
        <p:blipFill>
          <a:blip r:embed="rId3" cstate="print"/>
          <a:srcRect/>
          <a:stretch>
            <a:fillRect/>
          </a:stretch>
        </p:blipFill>
        <p:spPr bwMode="auto">
          <a:xfrm>
            <a:off x="1866900" y="1552575"/>
            <a:ext cx="5353050" cy="4376738"/>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Solution (cont..)</a:t>
            </a:r>
          </a:p>
        </p:txBody>
      </p:sp>
      <p:sp>
        <p:nvSpPr>
          <p:cNvPr id="60419" name="Rectangle 3"/>
          <p:cNvSpPr>
            <a:spLocks noGrp="1" noChangeArrowheads="1"/>
          </p:cNvSpPr>
          <p:nvPr>
            <p:ph type="body" idx="1"/>
          </p:nvPr>
        </p:nvSpPr>
        <p:spPr>
          <a:xfrm>
            <a:off x="992188" y="1592263"/>
            <a:ext cx="7874000" cy="4337050"/>
          </a:xfrm>
        </p:spPr>
        <p:txBody>
          <a:bodyPr/>
          <a:lstStyle/>
          <a:p>
            <a:pPr eaLnBrk="1" hangingPunct="1"/>
            <a:r>
              <a:rPr lang="en-US" smtClean="0"/>
              <a:t>Text file is created from jBase non-hashed file (TRNG.BP), using sequential processing</a:t>
            </a:r>
          </a:p>
        </p:txBody>
      </p:sp>
      <p:pic>
        <p:nvPicPr>
          <p:cNvPr id="60420" name="Picture 4"/>
          <p:cNvPicPr>
            <a:picLocks noChangeAspect="1" noChangeArrowheads="1"/>
          </p:cNvPicPr>
          <p:nvPr/>
        </p:nvPicPr>
        <p:blipFill>
          <a:blip r:embed="rId2" cstate="print"/>
          <a:srcRect/>
          <a:stretch>
            <a:fillRect/>
          </a:stretch>
        </p:blipFill>
        <p:spPr bwMode="auto">
          <a:xfrm>
            <a:off x="1938338" y="2870200"/>
            <a:ext cx="5381625" cy="1000125"/>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READSEQ</a:t>
            </a:r>
          </a:p>
        </p:txBody>
      </p:sp>
      <p:sp>
        <p:nvSpPr>
          <p:cNvPr id="61443" name="Rectangle 3"/>
          <p:cNvSpPr>
            <a:spLocks noGrp="1" noChangeArrowheads="1"/>
          </p:cNvSpPr>
          <p:nvPr>
            <p:ph type="body" idx="1"/>
          </p:nvPr>
        </p:nvSpPr>
        <p:spPr>
          <a:xfrm>
            <a:off x="992188" y="1592263"/>
            <a:ext cx="7874000" cy="4337050"/>
          </a:xfrm>
        </p:spPr>
        <p:txBody>
          <a:bodyPr/>
          <a:lstStyle/>
          <a:p>
            <a:pPr eaLnBrk="1" hangingPunct="1"/>
            <a:r>
              <a:rPr lang="en-US" dirty="0" smtClean="0"/>
              <a:t>Syntax:</a:t>
            </a:r>
          </a:p>
          <a:p>
            <a:pPr lvl="1" eaLnBrk="1" hangingPunct="1">
              <a:buFont typeface="Trebuchet MS" pitchFamily="34" charset="0"/>
              <a:buNone/>
            </a:pPr>
            <a:r>
              <a:rPr lang="en-US" dirty="0" smtClean="0"/>
              <a:t>READSEQ Variable FROM </a:t>
            </a:r>
            <a:r>
              <a:rPr lang="en-US" dirty="0" err="1" smtClean="0"/>
              <a:t>FileVar</a:t>
            </a:r>
            <a:r>
              <a:rPr lang="en-US" dirty="0" smtClean="0"/>
              <a:t> THEN | ELSE statements</a:t>
            </a:r>
          </a:p>
          <a:p>
            <a:pPr lvl="1" eaLnBrk="1" hangingPunct="1">
              <a:buFont typeface="Trebuchet MS" pitchFamily="34" charset="0"/>
              <a:buNone/>
            </a:pPr>
            <a:r>
              <a:rPr lang="en-US" dirty="0" smtClean="0"/>
              <a:t>Where,</a:t>
            </a:r>
          </a:p>
          <a:p>
            <a:pPr lvl="1" eaLnBrk="1" hangingPunct="1">
              <a:buFont typeface="Trebuchet MS" pitchFamily="34" charset="0"/>
              <a:buNone/>
            </a:pPr>
            <a:r>
              <a:rPr lang="en-US" dirty="0" smtClean="0"/>
              <a:t>Variable: Specific variable to contain next record from sequential file</a:t>
            </a:r>
          </a:p>
          <a:p>
            <a:pPr lvl="1" eaLnBrk="1" hangingPunct="1">
              <a:buFont typeface="Trebuchet MS" pitchFamily="34" charset="0"/>
              <a:buNone/>
            </a:pPr>
            <a:r>
              <a:rPr lang="en-US" dirty="0" err="1" smtClean="0"/>
              <a:t>FileVar</a:t>
            </a:r>
            <a:r>
              <a:rPr lang="en-US" dirty="0" smtClean="0"/>
              <a:t>: Specific file descriptor of file opened successfully</a:t>
            </a:r>
          </a:p>
          <a:p>
            <a:pPr lvl="1" eaLnBrk="1" hangingPunct="1">
              <a:buFont typeface="Trebuchet MS" pitchFamily="34" charset="0"/>
              <a:buNone/>
            </a:pPr>
            <a:r>
              <a:rPr lang="en-US" dirty="0" smtClean="0"/>
              <a:t>Statement: Conditional jBC statement</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Example</a:t>
            </a:r>
          </a:p>
        </p:txBody>
      </p:sp>
      <p:sp>
        <p:nvSpPr>
          <p:cNvPr id="62467" name="Rectangle 3"/>
          <p:cNvSpPr>
            <a:spLocks noGrp="1" noChangeArrowheads="1"/>
          </p:cNvSpPr>
          <p:nvPr>
            <p:ph type="body" idx="1"/>
          </p:nvPr>
        </p:nvSpPr>
        <p:spPr>
          <a:xfrm>
            <a:off x="992188" y="1592263"/>
            <a:ext cx="7874000" cy="4337050"/>
          </a:xfrm>
        </p:spPr>
        <p:txBody>
          <a:bodyPr/>
          <a:lstStyle/>
          <a:p>
            <a:pPr eaLnBrk="1" hangingPunct="1"/>
            <a:r>
              <a:rPr lang="en-US" smtClean="0"/>
              <a:t>Write a program that uses sequential processing to a read an ASCII text file and write to a jBase non-hashed file</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Solution</a:t>
            </a:r>
          </a:p>
        </p:txBody>
      </p:sp>
      <p:sp>
        <p:nvSpPr>
          <p:cNvPr id="63491" name="Rectangle 3"/>
          <p:cNvSpPr>
            <a:spLocks noGrp="1" noChangeArrowheads="1"/>
          </p:cNvSpPr>
          <p:nvPr>
            <p:ph type="body" idx="1"/>
          </p:nvPr>
        </p:nvSpPr>
        <p:spPr>
          <a:xfrm>
            <a:off x="992188" y="1592263"/>
            <a:ext cx="7874000" cy="4337050"/>
          </a:xfrm>
        </p:spPr>
        <p:txBody>
          <a:bodyPr/>
          <a:lstStyle/>
          <a:p>
            <a:pPr eaLnBrk="1" hangingPunct="1"/>
            <a:endParaRPr lang="en-US" smtClean="0"/>
          </a:p>
        </p:txBody>
      </p:sp>
      <p:pic>
        <p:nvPicPr>
          <p:cNvPr id="63492" name="Picture 4"/>
          <p:cNvPicPr>
            <a:picLocks noChangeAspect="1" noChangeArrowheads="1"/>
          </p:cNvPicPr>
          <p:nvPr/>
        </p:nvPicPr>
        <p:blipFill>
          <a:blip r:embed="rId2" cstate="print"/>
          <a:srcRect/>
          <a:stretch>
            <a:fillRect/>
          </a:stretch>
        </p:blipFill>
        <p:spPr bwMode="auto">
          <a:xfrm>
            <a:off x="2209800" y="1389063"/>
            <a:ext cx="4899025" cy="4760912"/>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Solution (cont..)</a:t>
            </a:r>
          </a:p>
        </p:txBody>
      </p:sp>
      <p:sp>
        <p:nvSpPr>
          <p:cNvPr id="64515" name="Rectangle 3"/>
          <p:cNvSpPr>
            <a:spLocks noGrp="1" noChangeArrowheads="1"/>
          </p:cNvSpPr>
          <p:nvPr>
            <p:ph type="body" idx="1"/>
          </p:nvPr>
        </p:nvSpPr>
        <p:spPr>
          <a:xfrm>
            <a:off x="992188" y="1592263"/>
            <a:ext cx="7874000" cy="4337050"/>
          </a:xfrm>
        </p:spPr>
        <p:txBody>
          <a:bodyPr/>
          <a:lstStyle/>
          <a:p>
            <a:pPr eaLnBrk="1" hangingPunct="1"/>
            <a:r>
              <a:rPr lang="en-US" smtClean="0"/>
              <a:t>An ASCII text file is read and written to a jBase non-hashed file</a:t>
            </a:r>
          </a:p>
          <a:p>
            <a:pPr eaLnBrk="1" hangingPunct="1"/>
            <a:endParaRPr lang="en-US" smtClean="0"/>
          </a:p>
        </p:txBody>
      </p:sp>
      <p:grpSp>
        <p:nvGrpSpPr>
          <p:cNvPr id="2" name="Group 6"/>
          <p:cNvGrpSpPr>
            <a:grpSpLocks/>
          </p:cNvGrpSpPr>
          <p:nvPr/>
        </p:nvGrpSpPr>
        <p:grpSpPr bwMode="auto">
          <a:xfrm>
            <a:off x="2870200" y="2530475"/>
            <a:ext cx="2906713" cy="1012825"/>
            <a:chOff x="2870200" y="2530475"/>
            <a:chExt cx="2906713" cy="1012825"/>
          </a:xfrm>
        </p:grpSpPr>
        <p:pic>
          <p:nvPicPr>
            <p:cNvPr id="64517" name="Picture 4"/>
            <p:cNvPicPr>
              <a:picLocks noChangeAspect="1" noChangeArrowheads="1"/>
            </p:cNvPicPr>
            <p:nvPr/>
          </p:nvPicPr>
          <p:blipFill>
            <a:blip r:embed="rId2" cstate="print"/>
            <a:srcRect/>
            <a:stretch>
              <a:fillRect/>
            </a:stretch>
          </p:blipFill>
          <p:spPr bwMode="auto">
            <a:xfrm>
              <a:off x="2870200" y="2530475"/>
              <a:ext cx="2906713" cy="1012825"/>
            </a:xfrm>
            <a:prstGeom prst="rect">
              <a:avLst/>
            </a:prstGeom>
            <a:noFill/>
            <a:ln w="19050">
              <a:solidFill>
                <a:schemeClr val="hlink"/>
              </a:solidFill>
              <a:miter lim="800000"/>
              <a:headEnd/>
              <a:tailEnd/>
            </a:ln>
          </p:spPr>
        </p:pic>
        <p:pic>
          <p:nvPicPr>
            <p:cNvPr id="64518" name="Picture 6"/>
            <p:cNvPicPr>
              <a:picLocks noChangeAspect="1" noChangeArrowheads="1"/>
            </p:cNvPicPr>
            <p:nvPr/>
          </p:nvPicPr>
          <p:blipFill>
            <a:blip r:embed="rId3" cstate="print"/>
            <a:srcRect/>
            <a:stretch>
              <a:fillRect/>
            </a:stretch>
          </p:blipFill>
          <p:spPr bwMode="auto">
            <a:xfrm>
              <a:off x="2894238" y="2579460"/>
              <a:ext cx="966562" cy="322187"/>
            </a:xfrm>
            <a:prstGeom prst="rect">
              <a:avLst/>
            </a:prstGeom>
            <a:noFill/>
            <a:ln w="9525">
              <a:noFill/>
              <a:miter lim="800000"/>
              <a:headEnd/>
              <a:tailEnd/>
            </a:ln>
          </p:spPr>
        </p:pic>
        <p:pic>
          <p:nvPicPr>
            <p:cNvPr id="64519" name="Picture 6"/>
            <p:cNvPicPr>
              <a:picLocks noChangeAspect="1" noChangeArrowheads="1"/>
            </p:cNvPicPr>
            <p:nvPr/>
          </p:nvPicPr>
          <p:blipFill>
            <a:blip r:embed="rId3" cstate="print"/>
            <a:srcRect/>
            <a:stretch>
              <a:fillRect/>
            </a:stretch>
          </p:blipFill>
          <p:spPr bwMode="auto">
            <a:xfrm>
              <a:off x="2894237" y="3160033"/>
              <a:ext cx="923019" cy="307672"/>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Workshop</a:t>
            </a:r>
          </a:p>
        </p:txBody>
      </p:sp>
      <p:sp>
        <p:nvSpPr>
          <p:cNvPr id="65539" name="Rectangle 3"/>
          <p:cNvSpPr>
            <a:spLocks noGrp="1" noChangeArrowheads="1"/>
          </p:cNvSpPr>
          <p:nvPr>
            <p:ph type="body" idx="1"/>
          </p:nvPr>
        </p:nvSpPr>
        <p:spPr>
          <a:xfrm>
            <a:off x="992188" y="1592263"/>
            <a:ext cx="7874000" cy="4337050"/>
          </a:xfrm>
        </p:spPr>
        <p:txBody>
          <a:bodyPr/>
          <a:lstStyle/>
          <a:p>
            <a:pPr eaLnBrk="1" hangingPunct="1"/>
            <a:r>
              <a:rPr lang="en-US" smtClean="0"/>
              <a:t>Write a program using sequential processing to write a text file containing customer details and to read the text file from jBase non-hashed file</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Solution</a:t>
            </a:r>
          </a:p>
        </p:txBody>
      </p:sp>
      <p:sp>
        <p:nvSpPr>
          <p:cNvPr id="66563" name="Rectangle 3"/>
          <p:cNvSpPr>
            <a:spLocks noGrp="1" noChangeArrowheads="1"/>
          </p:cNvSpPr>
          <p:nvPr>
            <p:ph type="body" idx="1"/>
          </p:nvPr>
        </p:nvSpPr>
        <p:spPr>
          <a:xfrm>
            <a:off x="992188" y="1592263"/>
            <a:ext cx="7874000" cy="4337050"/>
          </a:xfrm>
        </p:spPr>
        <p:txBody>
          <a:bodyPr/>
          <a:lstStyle/>
          <a:p>
            <a:pPr eaLnBrk="1" hangingPunct="1"/>
            <a:endParaRPr lang="en-US" smtClean="0"/>
          </a:p>
        </p:txBody>
      </p:sp>
      <p:pic>
        <p:nvPicPr>
          <p:cNvPr id="66564" name="Picture 5"/>
          <p:cNvPicPr>
            <a:picLocks noChangeAspect="1" noChangeArrowheads="1"/>
          </p:cNvPicPr>
          <p:nvPr/>
        </p:nvPicPr>
        <p:blipFill>
          <a:blip r:embed="rId2" cstate="print"/>
          <a:srcRect/>
          <a:stretch>
            <a:fillRect/>
          </a:stretch>
        </p:blipFill>
        <p:spPr bwMode="auto">
          <a:xfrm>
            <a:off x="2263775" y="1573213"/>
            <a:ext cx="4995863" cy="4368800"/>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OPF</a:t>
            </a:r>
          </a:p>
        </p:txBody>
      </p:sp>
      <p:sp>
        <p:nvSpPr>
          <p:cNvPr id="14339" name="Rectangle 3"/>
          <p:cNvSpPr>
            <a:spLocks noGrp="1" noChangeArrowheads="1"/>
          </p:cNvSpPr>
          <p:nvPr>
            <p:ph type="body" idx="1"/>
          </p:nvPr>
        </p:nvSpPr>
        <p:spPr>
          <a:xfrm>
            <a:off x="992188" y="1592263"/>
            <a:ext cx="7874000" cy="4337050"/>
          </a:xfrm>
        </p:spPr>
        <p:txBody>
          <a:bodyPr/>
          <a:lstStyle/>
          <a:p>
            <a:pPr eaLnBrk="1" hangingPunct="1"/>
            <a:r>
              <a:rPr lang="en-US" smtClean="0"/>
              <a:t>Used to open a file for reading/writing purpose</a:t>
            </a:r>
          </a:p>
          <a:p>
            <a:pPr eaLnBrk="1" hangingPunct="1"/>
            <a:r>
              <a:rPr lang="en-US" smtClean="0"/>
              <a:t>Has 2 parameters passed</a:t>
            </a:r>
          </a:p>
          <a:p>
            <a:pPr eaLnBrk="1" hangingPunct="1"/>
            <a:r>
              <a:rPr lang="en-US" smtClean="0"/>
              <a:t>Syntax:</a:t>
            </a:r>
          </a:p>
          <a:p>
            <a:pPr lvl="1" eaLnBrk="1" hangingPunct="1"/>
            <a:r>
              <a:rPr lang="en-US" smtClean="0"/>
              <a:t>CALL OPF(Filename,Filepointer)</a:t>
            </a:r>
          </a:p>
          <a:p>
            <a:pPr lvl="1" eaLnBrk="1" hangingPunct="1"/>
            <a:r>
              <a:rPr lang="en-US" smtClean="0"/>
              <a:t>Where,</a:t>
            </a:r>
          </a:p>
          <a:p>
            <a:pPr lvl="2" eaLnBrk="1" hangingPunct="1"/>
            <a:r>
              <a:rPr lang="en-US" smtClean="0"/>
              <a:t>Filename 	: Name of the file E.g. FBNK.CUSTOMER</a:t>
            </a:r>
          </a:p>
          <a:p>
            <a:pPr lvl="2" eaLnBrk="1" hangingPunct="1"/>
            <a:r>
              <a:rPr lang="en-US" smtClean="0"/>
              <a:t>Filepointer	 : Pointer/Path to the file</a:t>
            </a:r>
          </a:p>
          <a:p>
            <a:pPr eaLnBrk="1" hangingPunct="1">
              <a:buFont typeface="Wingdings 3" pitchFamily="18" charset="2"/>
              <a:buNone/>
            </a:pPr>
            <a:endParaRPr lang="en-US" sz="1800" smtClean="0"/>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Solution (cont..)</a:t>
            </a:r>
          </a:p>
        </p:txBody>
      </p:sp>
      <p:sp>
        <p:nvSpPr>
          <p:cNvPr id="67587" name="Rectangle 3"/>
          <p:cNvSpPr>
            <a:spLocks noGrp="1" noChangeArrowheads="1"/>
          </p:cNvSpPr>
          <p:nvPr>
            <p:ph type="body" idx="1"/>
          </p:nvPr>
        </p:nvSpPr>
        <p:spPr>
          <a:xfrm>
            <a:off x="992188" y="1592263"/>
            <a:ext cx="7874000" cy="4337050"/>
          </a:xfrm>
        </p:spPr>
        <p:txBody>
          <a:bodyPr/>
          <a:lstStyle/>
          <a:p>
            <a:pPr eaLnBrk="1" hangingPunct="1"/>
            <a:r>
              <a:rPr lang="en-US" smtClean="0"/>
              <a:t>Sequential file is created and data is written into the file and read from jBase non-hashed file</a:t>
            </a:r>
          </a:p>
        </p:txBody>
      </p:sp>
      <p:pic>
        <p:nvPicPr>
          <p:cNvPr id="67588" name="Picture 5"/>
          <p:cNvPicPr>
            <a:picLocks noChangeAspect="1" noChangeArrowheads="1"/>
          </p:cNvPicPr>
          <p:nvPr/>
        </p:nvPicPr>
        <p:blipFill>
          <a:blip r:embed="rId2" cstate="print"/>
          <a:srcRect r="45888" b="21954"/>
          <a:stretch>
            <a:fillRect/>
          </a:stretch>
        </p:blipFill>
        <p:spPr bwMode="auto">
          <a:xfrm>
            <a:off x="1674813" y="2933700"/>
            <a:ext cx="2647950" cy="912813"/>
          </a:xfrm>
          <a:prstGeom prst="rect">
            <a:avLst/>
          </a:prstGeom>
          <a:noFill/>
          <a:ln w="19050">
            <a:solidFill>
              <a:schemeClr val="hlink"/>
            </a:solidFill>
            <a:miter lim="800000"/>
            <a:headEnd/>
            <a:tailEnd/>
          </a:ln>
        </p:spPr>
      </p:pic>
      <p:pic>
        <p:nvPicPr>
          <p:cNvPr id="67589" name="Picture 8"/>
          <p:cNvPicPr>
            <a:picLocks noChangeAspect="1" noChangeArrowheads="1"/>
          </p:cNvPicPr>
          <p:nvPr/>
        </p:nvPicPr>
        <p:blipFill>
          <a:blip r:embed="rId3" cstate="print"/>
          <a:srcRect/>
          <a:stretch>
            <a:fillRect/>
          </a:stretch>
        </p:blipFill>
        <p:spPr bwMode="auto">
          <a:xfrm>
            <a:off x="4378325" y="2933700"/>
            <a:ext cx="2776538" cy="912813"/>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Summary</a:t>
            </a:r>
          </a:p>
        </p:txBody>
      </p:sp>
      <p:sp>
        <p:nvSpPr>
          <p:cNvPr id="68611" name="Rectangle 3"/>
          <p:cNvSpPr>
            <a:spLocks noGrp="1" noChangeArrowheads="1"/>
          </p:cNvSpPr>
          <p:nvPr>
            <p:ph type="body" idx="1"/>
          </p:nvPr>
        </p:nvSpPr>
        <p:spPr>
          <a:xfrm>
            <a:off x="992188" y="1592263"/>
            <a:ext cx="7874000" cy="4337050"/>
          </a:xfrm>
        </p:spPr>
        <p:txBody>
          <a:bodyPr/>
          <a:lstStyle/>
          <a:p>
            <a:pPr eaLnBrk="1" hangingPunct="1"/>
            <a:r>
              <a:rPr lang="en-US" smtClean="0"/>
              <a:t>We have learnt the</a:t>
            </a:r>
          </a:p>
          <a:p>
            <a:pPr lvl="1" eaLnBrk="1" hangingPunct="1"/>
            <a:r>
              <a:rPr lang="en-US" smtClean="0"/>
              <a:t>Features of file operations in T24 routines through</a:t>
            </a:r>
          </a:p>
          <a:p>
            <a:pPr lvl="2" eaLnBrk="1" hangingPunct="1"/>
            <a:r>
              <a:rPr lang="en-US" smtClean="0"/>
              <a:t>OPF -&gt; Opens a file for reading/writing purpose</a:t>
            </a:r>
          </a:p>
          <a:p>
            <a:pPr lvl="2" eaLnBrk="1" hangingPunct="1"/>
            <a:r>
              <a:rPr lang="en-US" smtClean="0"/>
              <a:t>F.READ &amp; F.WRITE -&gt; Used to read &amp; write record from &amp; to file that is already opened using OPF, respectively</a:t>
            </a:r>
          </a:p>
          <a:p>
            <a:pPr lvl="2" eaLnBrk="1" hangingPunct="1"/>
            <a:r>
              <a:rPr lang="en-US" smtClean="0"/>
              <a:t>EB.READLIST -&gt; To read a set of records from a file we use this core routine</a:t>
            </a:r>
          </a:p>
          <a:p>
            <a:pPr lvl="2" eaLnBrk="1" hangingPunct="1"/>
            <a:r>
              <a:rPr lang="en-US" smtClean="0"/>
              <a:t>READ &amp; WRITE -&gt; Used to read &amp; write a record from &amp; to a file, respectively</a:t>
            </a:r>
          </a:p>
          <a:p>
            <a:pPr lvl="2" eaLnBrk="1" hangingPunct="1"/>
            <a:endParaRPr lang="en-US" sz="2000" smtClean="0"/>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Summary</a:t>
            </a:r>
          </a:p>
        </p:txBody>
      </p:sp>
      <p:sp>
        <p:nvSpPr>
          <p:cNvPr id="69635" name="Rectangle 3"/>
          <p:cNvSpPr>
            <a:spLocks noGrp="1" noChangeArrowheads="1"/>
          </p:cNvSpPr>
          <p:nvPr>
            <p:ph type="body" idx="1"/>
          </p:nvPr>
        </p:nvSpPr>
        <p:spPr>
          <a:xfrm>
            <a:off x="992188" y="1592263"/>
            <a:ext cx="7874000" cy="4337050"/>
          </a:xfrm>
        </p:spPr>
        <p:txBody>
          <a:bodyPr/>
          <a:lstStyle/>
          <a:p>
            <a:pPr lvl="1" eaLnBrk="1" hangingPunct="1"/>
            <a:r>
              <a:rPr lang="en-US" smtClean="0"/>
              <a:t>Features of sequential file access in T24 routines through</a:t>
            </a:r>
          </a:p>
          <a:p>
            <a:pPr lvl="2" eaLnBrk="1" hangingPunct="1"/>
            <a:r>
              <a:rPr lang="en-US" smtClean="0"/>
              <a:t>OPENSEQ – Opens a file for sequential writing or reading</a:t>
            </a:r>
          </a:p>
          <a:p>
            <a:pPr lvl="2" eaLnBrk="1" hangingPunct="1"/>
            <a:r>
              <a:rPr lang="en-US" smtClean="0"/>
              <a:t>READSEQ – Reads from file opened for sequential access</a:t>
            </a:r>
          </a:p>
          <a:p>
            <a:pPr lvl="2" eaLnBrk="1" hangingPunct="1"/>
            <a:r>
              <a:rPr lang="en-US" smtClean="0"/>
              <a:t>WRITESEQ – Writes data to file opened for sequential access</a:t>
            </a:r>
          </a:p>
          <a:p>
            <a:pPr lvl="1" eaLnBrk="1" hangingPunct="1"/>
            <a:endParaRPr lang="en-US" sz="1800" smtClean="0"/>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OPF</a:t>
            </a:r>
          </a:p>
        </p:txBody>
      </p:sp>
      <p:sp>
        <p:nvSpPr>
          <p:cNvPr id="15363" name="Rectangle 3"/>
          <p:cNvSpPr>
            <a:spLocks noGrp="1" noChangeArrowheads="1"/>
          </p:cNvSpPr>
          <p:nvPr>
            <p:ph type="body" idx="1"/>
          </p:nvPr>
        </p:nvSpPr>
        <p:spPr>
          <a:xfrm>
            <a:off x="992188" y="1592263"/>
            <a:ext cx="7874000" cy="4337050"/>
          </a:xfrm>
        </p:spPr>
        <p:txBody>
          <a:bodyPr/>
          <a:lstStyle/>
          <a:p>
            <a:pPr eaLnBrk="1" hangingPunct="1"/>
            <a:r>
              <a:rPr lang="en-US" smtClean="0"/>
              <a:t>Programming Flow</a:t>
            </a:r>
          </a:p>
          <a:p>
            <a:pPr lvl="1" eaLnBrk="1" hangingPunct="1">
              <a:buFont typeface="Trebuchet MS" pitchFamily="34" charset="0"/>
              <a:buNone/>
            </a:pPr>
            <a:r>
              <a:rPr lang="en-US" smtClean="0"/>
              <a:t>&lt;Initialize variables FN.CUSTOMER,F.CUSTOMER,….&gt;</a:t>
            </a:r>
          </a:p>
          <a:p>
            <a:pPr lvl="1" eaLnBrk="1" hangingPunct="1">
              <a:buFont typeface="Trebuchet MS" pitchFamily="34" charset="0"/>
              <a:buNone/>
            </a:pPr>
            <a:r>
              <a:rPr lang="en-US" smtClean="0"/>
              <a:t>&lt;Open the file using OPF&gt;</a:t>
            </a:r>
          </a:p>
          <a:p>
            <a:pPr lvl="1" eaLnBrk="1" hangingPunct="1">
              <a:buFont typeface="Trebuchet MS" pitchFamily="34" charset="0"/>
              <a:buNone/>
            </a:pPr>
            <a:r>
              <a:rPr lang="en-US" smtClean="0"/>
              <a:t> i.e. CALL OPF(FN.CUSTOMER,F.CUSTOMER)</a:t>
            </a:r>
          </a:p>
          <a:p>
            <a:pPr eaLnBrk="1" hangingPunct="1"/>
            <a:endParaRPr lang="en-US" sz="200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T24 API </a:t>
            </a:r>
            <a:endParaRPr lang="en-US" dirty="0"/>
          </a:p>
        </p:txBody>
      </p:sp>
      <p:sp>
        <p:nvSpPr>
          <p:cNvPr id="3" name="Content Placeholder 2"/>
          <p:cNvSpPr>
            <a:spLocks noGrp="1"/>
          </p:cNvSpPr>
          <p:nvPr>
            <p:ph idx="1"/>
          </p:nvPr>
        </p:nvSpPr>
        <p:spPr/>
        <p:txBody>
          <a:bodyPr/>
          <a:lstStyle/>
          <a:p>
            <a:r>
              <a:rPr lang="en-US" dirty="0" smtClean="0"/>
              <a:t>T24 APIs</a:t>
            </a:r>
          </a:p>
          <a:p>
            <a:pPr lvl="1"/>
            <a:r>
              <a:rPr lang="en-US" dirty="0" smtClean="0"/>
              <a:t>API stands for Application Programming Interface</a:t>
            </a:r>
          </a:p>
          <a:p>
            <a:pPr lvl="1"/>
            <a:r>
              <a:rPr lang="en-US" dirty="0" smtClean="0"/>
              <a:t>Wrappers around jBC commands  </a:t>
            </a:r>
          </a:p>
          <a:p>
            <a:pPr lvl="1"/>
            <a:endParaRPr lang="en-US" sz="900" dirty="0" smtClean="0"/>
          </a:p>
          <a:p>
            <a:pPr lvl="1"/>
            <a:endParaRPr lang="en-US" sz="900" dirty="0" smtClean="0"/>
          </a:p>
          <a:p>
            <a:pPr lvl="1"/>
            <a:endParaRPr lang="en-US" sz="900" dirty="0" smtClean="0"/>
          </a:p>
          <a:p>
            <a:pPr lvl="1"/>
            <a:endParaRPr lang="en-US" sz="900" dirty="0" smtClean="0"/>
          </a:p>
          <a:p>
            <a:pPr lvl="1"/>
            <a:endParaRPr lang="en-US" sz="900" dirty="0" smtClean="0"/>
          </a:p>
          <a:p>
            <a:pPr lvl="1"/>
            <a:endParaRPr lang="en-US" sz="900" dirty="0" smtClean="0"/>
          </a:p>
          <a:p>
            <a:pPr lvl="1"/>
            <a:endParaRPr lang="en-US" sz="900" dirty="0" smtClean="0"/>
          </a:p>
          <a:p>
            <a:pPr lvl="1"/>
            <a:endParaRPr lang="en-US" sz="900" dirty="0" smtClean="0"/>
          </a:p>
          <a:p>
            <a:pPr lvl="1"/>
            <a:endParaRPr lang="en-US" sz="900" dirty="0" smtClean="0"/>
          </a:p>
          <a:p>
            <a:pPr lvl="1"/>
            <a:endParaRPr lang="en-US" sz="900" dirty="0" smtClean="0"/>
          </a:p>
          <a:p>
            <a:pPr lvl="1"/>
            <a:endParaRPr lang="en-US" sz="900" dirty="0" smtClean="0"/>
          </a:p>
          <a:p>
            <a:pPr marL="342900" lvl="1" indent="-342900">
              <a:buClr>
                <a:schemeClr val="accent2"/>
              </a:buClr>
            </a:pPr>
            <a:r>
              <a:rPr lang="en-US" dirty="0" smtClean="0">
                <a:ea typeface="+mn-ea"/>
                <a:cs typeface="+mn-cs"/>
              </a:rPr>
              <a:t>Subroutines</a:t>
            </a:r>
          </a:p>
          <a:p>
            <a:pPr lvl="1"/>
            <a:r>
              <a:rPr lang="en-US" dirty="0" smtClean="0"/>
              <a:t>Executed from within T24 (Not from the </a:t>
            </a:r>
            <a:r>
              <a:rPr lang="en-US" dirty="0" err="1" smtClean="0"/>
              <a:t>jsh</a:t>
            </a:r>
            <a:r>
              <a:rPr lang="en-US" dirty="0" smtClean="0"/>
              <a:t> prompt)</a:t>
            </a:r>
          </a:p>
          <a:p>
            <a:pPr lvl="1"/>
            <a:r>
              <a:rPr lang="en-US" dirty="0" smtClean="0"/>
              <a:t>Can make use of T24 APIs.</a:t>
            </a:r>
          </a:p>
          <a:p>
            <a:pPr marL="523875" lvl="2" indent="-342900">
              <a:buClr>
                <a:schemeClr val="accent2"/>
              </a:buClr>
            </a:pPr>
            <a:endParaRPr lang="en-US" dirty="0" smtClean="0">
              <a:ea typeface="+mn-ea"/>
              <a:cs typeface="+mn-cs"/>
            </a:endParaRPr>
          </a:p>
          <a:p>
            <a:pPr marL="523875" lvl="2" indent="-342900">
              <a:buClr>
                <a:schemeClr val="accent2"/>
              </a:buClr>
            </a:pPr>
            <a:endParaRPr lang="en-US" dirty="0" smtClean="0">
              <a:ea typeface="+mn-ea"/>
              <a:cs typeface="+mn-cs"/>
            </a:endParaRP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7</a:t>
            </a:fld>
            <a:endParaRPr lang="en-US"/>
          </a:p>
        </p:txBody>
      </p:sp>
      <p:grpSp>
        <p:nvGrpSpPr>
          <p:cNvPr id="6" name="Group 7"/>
          <p:cNvGrpSpPr>
            <a:grpSpLocks/>
          </p:cNvGrpSpPr>
          <p:nvPr/>
        </p:nvGrpSpPr>
        <p:grpSpPr bwMode="auto">
          <a:xfrm>
            <a:off x="1955801" y="2358231"/>
            <a:ext cx="2039937" cy="884238"/>
            <a:chOff x="1247" y="1512"/>
            <a:chExt cx="1285" cy="557"/>
          </a:xfrm>
        </p:grpSpPr>
        <p:sp>
          <p:nvSpPr>
            <p:cNvPr id="7" name="AutoShape 4"/>
            <p:cNvSpPr>
              <a:spLocks noChangeArrowheads="1"/>
            </p:cNvSpPr>
            <p:nvPr/>
          </p:nvSpPr>
          <p:spPr bwMode="auto">
            <a:xfrm>
              <a:off x="1247" y="1525"/>
              <a:ext cx="1270" cy="5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76 h 21600"/>
                <a:gd name="T26" fmla="*/ 18437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699FF">
                <a:alpha val="32941"/>
              </a:srgbClr>
            </a:solidFill>
            <a:ln w="9525" algn="ctr">
              <a:solidFill>
                <a:srgbClr val="3855A6"/>
              </a:solidFill>
              <a:round/>
              <a:headEnd/>
              <a:tailEnd/>
            </a:ln>
          </p:spPr>
          <p:txBody>
            <a:bodyPr/>
            <a:lstStyle/>
            <a:p>
              <a:pPr algn="ctr"/>
              <a:endParaRPr lang="en-US" sz="1200" dirty="0">
                <a:solidFill>
                  <a:srgbClr val="005294"/>
                </a:solidFill>
              </a:endParaRPr>
            </a:p>
            <a:p>
              <a:pPr algn="ctr"/>
              <a:r>
                <a:rPr lang="en-US" sz="1200" dirty="0">
                  <a:solidFill>
                    <a:srgbClr val="005294"/>
                  </a:solidFill>
                </a:rPr>
                <a:t>READ</a:t>
              </a:r>
            </a:p>
          </p:txBody>
        </p:sp>
        <p:sp>
          <p:nvSpPr>
            <p:cNvPr id="8" name="Text Box 5"/>
            <p:cNvSpPr txBox="1">
              <a:spLocks noChangeArrowheads="1"/>
            </p:cNvSpPr>
            <p:nvPr/>
          </p:nvSpPr>
          <p:spPr bwMode="auto">
            <a:xfrm>
              <a:off x="1671" y="1512"/>
              <a:ext cx="861" cy="173"/>
            </a:xfrm>
            <a:prstGeom prst="rect">
              <a:avLst/>
            </a:prstGeom>
            <a:noFill/>
            <a:ln w="9525">
              <a:noFill/>
              <a:miter lim="800000"/>
              <a:headEnd/>
              <a:tailEnd/>
            </a:ln>
          </p:spPr>
          <p:txBody>
            <a:bodyPr>
              <a:spAutoFit/>
            </a:bodyPr>
            <a:lstStyle/>
            <a:p>
              <a:pPr>
                <a:spcBef>
                  <a:spcPct val="50000"/>
                </a:spcBef>
              </a:pPr>
              <a:r>
                <a:rPr lang="en-US" sz="1200">
                  <a:solidFill>
                    <a:srgbClr val="3855A6"/>
                  </a:solidFill>
                </a:rPr>
                <a:t>F.READ</a:t>
              </a:r>
            </a:p>
          </p:txBody>
        </p:sp>
      </p:grpSp>
      <p:grpSp>
        <p:nvGrpSpPr>
          <p:cNvPr id="9" name="Group 8"/>
          <p:cNvGrpSpPr>
            <a:grpSpLocks/>
          </p:cNvGrpSpPr>
          <p:nvPr/>
        </p:nvGrpSpPr>
        <p:grpSpPr bwMode="auto">
          <a:xfrm>
            <a:off x="4427538" y="2358231"/>
            <a:ext cx="2039937" cy="884237"/>
            <a:chOff x="1247" y="1512"/>
            <a:chExt cx="1285" cy="557"/>
          </a:xfrm>
        </p:grpSpPr>
        <p:sp>
          <p:nvSpPr>
            <p:cNvPr id="10" name="AutoShape 9"/>
            <p:cNvSpPr>
              <a:spLocks noChangeArrowheads="1"/>
            </p:cNvSpPr>
            <p:nvPr/>
          </p:nvSpPr>
          <p:spPr bwMode="auto">
            <a:xfrm>
              <a:off x="1247" y="1525"/>
              <a:ext cx="1270" cy="5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76 h 21600"/>
                <a:gd name="T26" fmla="*/ 18437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699FF">
                <a:alpha val="32941"/>
              </a:srgbClr>
            </a:solidFill>
            <a:ln w="9525" algn="ctr">
              <a:solidFill>
                <a:srgbClr val="3855A6"/>
              </a:solidFill>
              <a:round/>
              <a:headEnd/>
              <a:tailEnd/>
            </a:ln>
          </p:spPr>
          <p:txBody>
            <a:bodyPr/>
            <a:lstStyle/>
            <a:p>
              <a:pPr algn="ctr"/>
              <a:endParaRPr lang="en-US" sz="1200">
                <a:solidFill>
                  <a:srgbClr val="005294"/>
                </a:solidFill>
              </a:endParaRPr>
            </a:p>
            <a:p>
              <a:pPr algn="ctr"/>
              <a:r>
                <a:rPr lang="en-US" sz="1200">
                  <a:solidFill>
                    <a:srgbClr val="005294"/>
                  </a:solidFill>
                </a:rPr>
                <a:t>OPEN</a:t>
              </a:r>
            </a:p>
          </p:txBody>
        </p:sp>
        <p:sp>
          <p:nvSpPr>
            <p:cNvPr id="11" name="Text Box 10"/>
            <p:cNvSpPr txBox="1">
              <a:spLocks noChangeArrowheads="1"/>
            </p:cNvSpPr>
            <p:nvPr/>
          </p:nvSpPr>
          <p:spPr bwMode="auto">
            <a:xfrm>
              <a:off x="1671" y="1512"/>
              <a:ext cx="861" cy="173"/>
            </a:xfrm>
            <a:prstGeom prst="rect">
              <a:avLst/>
            </a:prstGeom>
            <a:noFill/>
            <a:ln w="9525">
              <a:noFill/>
              <a:miter lim="800000"/>
              <a:headEnd/>
              <a:tailEnd/>
            </a:ln>
          </p:spPr>
          <p:txBody>
            <a:bodyPr>
              <a:spAutoFit/>
            </a:bodyPr>
            <a:lstStyle/>
            <a:p>
              <a:pPr>
                <a:spcBef>
                  <a:spcPct val="50000"/>
                </a:spcBef>
              </a:pPr>
              <a:r>
                <a:rPr lang="en-US" sz="1200">
                  <a:solidFill>
                    <a:srgbClr val="3855A6"/>
                  </a:solidFill>
                </a:rPr>
                <a:t>OPF</a:t>
              </a:r>
            </a:p>
          </p:txBody>
        </p:sp>
      </p:grpSp>
      <p:sp>
        <p:nvSpPr>
          <p:cNvPr id="14" name="Line 13"/>
          <p:cNvSpPr>
            <a:spLocks noChangeShapeType="1"/>
          </p:cNvSpPr>
          <p:nvPr/>
        </p:nvSpPr>
        <p:spPr bwMode="auto">
          <a:xfrm>
            <a:off x="3245033" y="2312273"/>
            <a:ext cx="4103688" cy="0"/>
          </a:xfrm>
          <a:prstGeom prst="line">
            <a:avLst/>
          </a:prstGeom>
          <a:noFill/>
          <a:ln w="9525">
            <a:solidFill>
              <a:schemeClr val="tx1"/>
            </a:solidFill>
            <a:round/>
            <a:headEnd/>
            <a:tailEnd type="triangle" w="med" len="med"/>
          </a:ln>
        </p:spPr>
        <p:txBody>
          <a:bodyPr/>
          <a:lstStyle/>
          <a:p>
            <a:endParaRPr lang="en-US"/>
          </a:p>
        </p:txBody>
      </p:sp>
      <p:sp>
        <p:nvSpPr>
          <p:cNvPr id="15" name="Line 11"/>
          <p:cNvSpPr>
            <a:spLocks noChangeShapeType="1"/>
          </p:cNvSpPr>
          <p:nvPr/>
        </p:nvSpPr>
        <p:spPr bwMode="auto">
          <a:xfrm>
            <a:off x="5757798" y="2494479"/>
            <a:ext cx="1584325" cy="0"/>
          </a:xfrm>
          <a:prstGeom prst="line">
            <a:avLst/>
          </a:prstGeom>
          <a:noFill/>
          <a:ln w="9525">
            <a:solidFill>
              <a:schemeClr val="tx1"/>
            </a:solidFill>
            <a:round/>
            <a:headEnd/>
            <a:tailEnd type="triangle" w="med" len="med"/>
          </a:ln>
        </p:spPr>
        <p:txBody>
          <a:bodyPr/>
          <a:lstStyle/>
          <a:p>
            <a:endParaRPr lang="en-US"/>
          </a:p>
        </p:txBody>
      </p:sp>
      <p:sp>
        <p:nvSpPr>
          <p:cNvPr id="16" name="Line 14"/>
          <p:cNvSpPr>
            <a:spLocks noChangeShapeType="1"/>
          </p:cNvSpPr>
          <p:nvPr/>
        </p:nvSpPr>
        <p:spPr bwMode="auto">
          <a:xfrm>
            <a:off x="5714015" y="2810353"/>
            <a:ext cx="1655763" cy="0"/>
          </a:xfrm>
          <a:prstGeom prst="line">
            <a:avLst/>
          </a:prstGeom>
          <a:noFill/>
          <a:ln w="9525">
            <a:solidFill>
              <a:schemeClr val="tx1"/>
            </a:solidFill>
            <a:round/>
            <a:headEnd/>
            <a:tailEnd type="triangle" w="med" len="med"/>
          </a:ln>
        </p:spPr>
        <p:txBody>
          <a:bodyPr/>
          <a:lstStyle/>
          <a:p>
            <a:endParaRPr lang="en-US"/>
          </a:p>
        </p:txBody>
      </p:sp>
      <p:sp>
        <p:nvSpPr>
          <p:cNvPr id="17" name="AutoShape 17"/>
          <p:cNvSpPr>
            <a:spLocks/>
          </p:cNvSpPr>
          <p:nvPr/>
        </p:nvSpPr>
        <p:spPr bwMode="auto">
          <a:xfrm>
            <a:off x="7380288" y="2332945"/>
            <a:ext cx="71437" cy="574675"/>
          </a:xfrm>
          <a:prstGeom prst="rightBrace">
            <a:avLst>
              <a:gd name="adj1" fmla="val 67038"/>
              <a:gd name="adj2" fmla="val 50000"/>
            </a:avLst>
          </a:prstGeom>
          <a:noFill/>
          <a:ln w="9525">
            <a:solidFill>
              <a:schemeClr val="tx1"/>
            </a:solidFill>
            <a:round/>
            <a:headEnd/>
            <a:tailEnd/>
          </a:ln>
        </p:spPr>
        <p:txBody>
          <a:bodyPr wrap="none" anchor="ctr"/>
          <a:lstStyle/>
          <a:p>
            <a:endParaRPr lang="en-US"/>
          </a:p>
        </p:txBody>
      </p:sp>
      <p:sp>
        <p:nvSpPr>
          <p:cNvPr id="18" name="Line 15"/>
          <p:cNvSpPr>
            <a:spLocks noChangeShapeType="1"/>
          </p:cNvSpPr>
          <p:nvPr/>
        </p:nvSpPr>
        <p:spPr bwMode="auto">
          <a:xfrm>
            <a:off x="3059113" y="2934340"/>
            <a:ext cx="0" cy="649288"/>
          </a:xfrm>
          <a:prstGeom prst="line">
            <a:avLst/>
          </a:prstGeom>
          <a:noFill/>
          <a:ln w="9525">
            <a:solidFill>
              <a:schemeClr val="tx1"/>
            </a:solidFill>
            <a:round/>
            <a:headEnd/>
            <a:tailEnd/>
          </a:ln>
        </p:spPr>
        <p:txBody>
          <a:bodyPr/>
          <a:lstStyle/>
          <a:p>
            <a:endParaRPr lang="en-US"/>
          </a:p>
        </p:txBody>
      </p:sp>
      <p:sp>
        <p:nvSpPr>
          <p:cNvPr id="19" name="Line 16"/>
          <p:cNvSpPr>
            <a:spLocks noChangeShapeType="1"/>
          </p:cNvSpPr>
          <p:nvPr/>
        </p:nvSpPr>
        <p:spPr bwMode="auto">
          <a:xfrm>
            <a:off x="3059113" y="3583628"/>
            <a:ext cx="4321175" cy="0"/>
          </a:xfrm>
          <a:prstGeom prst="line">
            <a:avLst/>
          </a:prstGeom>
          <a:noFill/>
          <a:ln w="9525">
            <a:solidFill>
              <a:schemeClr val="tx1"/>
            </a:solidFill>
            <a:round/>
            <a:headEnd/>
            <a:tailEnd type="triangle" w="med" len="med"/>
          </a:ln>
        </p:spPr>
        <p:txBody>
          <a:bodyPr/>
          <a:lstStyle/>
          <a:p>
            <a:endParaRPr lang="en-US"/>
          </a:p>
        </p:txBody>
      </p:sp>
      <p:sp>
        <p:nvSpPr>
          <p:cNvPr id="20" name="AutoShape 18"/>
          <p:cNvSpPr>
            <a:spLocks/>
          </p:cNvSpPr>
          <p:nvPr/>
        </p:nvSpPr>
        <p:spPr bwMode="auto">
          <a:xfrm>
            <a:off x="7400925" y="3013983"/>
            <a:ext cx="71438" cy="758825"/>
          </a:xfrm>
          <a:prstGeom prst="rightBrace">
            <a:avLst>
              <a:gd name="adj1" fmla="val 88518"/>
              <a:gd name="adj2" fmla="val 50000"/>
            </a:avLst>
          </a:prstGeom>
          <a:noFill/>
          <a:ln w="9525">
            <a:solidFill>
              <a:schemeClr val="tx1"/>
            </a:solidFill>
            <a:round/>
            <a:headEnd/>
            <a:tailEnd/>
          </a:ln>
        </p:spPr>
        <p:txBody>
          <a:bodyPr wrap="none" anchor="ctr"/>
          <a:lstStyle/>
          <a:p>
            <a:endParaRPr lang="en-US"/>
          </a:p>
        </p:txBody>
      </p:sp>
      <p:sp>
        <p:nvSpPr>
          <p:cNvPr id="22" name="Line 12"/>
          <p:cNvSpPr>
            <a:spLocks noChangeShapeType="1"/>
          </p:cNvSpPr>
          <p:nvPr/>
        </p:nvSpPr>
        <p:spPr bwMode="auto">
          <a:xfrm flipV="1">
            <a:off x="3266090" y="2298738"/>
            <a:ext cx="0" cy="215900"/>
          </a:xfrm>
          <a:prstGeom prst="line">
            <a:avLst/>
          </a:prstGeom>
          <a:noFill/>
          <a:ln w="9525">
            <a:solidFill>
              <a:schemeClr val="tx1"/>
            </a:solidFill>
            <a:round/>
            <a:headEnd/>
            <a:tailEnd/>
          </a:ln>
        </p:spPr>
        <p:txBody>
          <a:bodyPr/>
          <a:lstStyle/>
          <a:p>
            <a:endParaRPr lang="en-US"/>
          </a:p>
        </p:txBody>
      </p:sp>
      <p:sp>
        <p:nvSpPr>
          <p:cNvPr id="23" name="Text Box 19"/>
          <p:cNvSpPr txBox="1">
            <a:spLocks noChangeArrowheads="1"/>
          </p:cNvSpPr>
          <p:nvPr/>
        </p:nvSpPr>
        <p:spPr bwMode="auto">
          <a:xfrm>
            <a:off x="7524750" y="2372852"/>
            <a:ext cx="1295400" cy="307777"/>
          </a:xfrm>
          <a:prstGeom prst="rect">
            <a:avLst/>
          </a:prstGeom>
          <a:noFill/>
          <a:ln w="9525">
            <a:noFill/>
            <a:miter lim="800000"/>
            <a:headEnd/>
            <a:tailEnd/>
          </a:ln>
        </p:spPr>
        <p:txBody>
          <a:bodyPr wrap="square">
            <a:spAutoFit/>
          </a:bodyPr>
          <a:lstStyle/>
          <a:p>
            <a:pPr>
              <a:spcBef>
                <a:spcPct val="50000"/>
              </a:spcBef>
            </a:pPr>
            <a:r>
              <a:rPr lang="en-US" sz="1400" dirty="0"/>
              <a:t>T24 </a:t>
            </a:r>
            <a:r>
              <a:rPr lang="en-US" sz="1400" dirty="0" smtClean="0"/>
              <a:t>APIs</a:t>
            </a:r>
            <a:endParaRPr lang="en-US" sz="1400" dirty="0"/>
          </a:p>
        </p:txBody>
      </p:sp>
      <p:sp>
        <p:nvSpPr>
          <p:cNvPr id="24" name="Text Box 20"/>
          <p:cNvSpPr txBox="1">
            <a:spLocks noChangeArrowheads="1"/>
          </p:cNvSpPr>
          <p:nvPr/>
        </p:nvSpPr>
        <p:spPr bwMode="auto">
          <a:xfrm>
            <a:off x="7524750" y="3062928"/>
            <a:ext cx="1619249" cy="307777"/>
          </a:xfrm>
          <a:prstGeom prst="rect">
            <a:avLst/>
          </a:prstGeom>
          <a:noFill/>
          <a:ln w="9525">
            <a:noFill/>
            <a:miter lim="800000"/>
            <a:headEnd/>
            <a:tailEnd/>
          </a:ln>
        </p:spPr>
        <p:txBody>
          <a:bodyPr wrap="square">
            <a:spAutoFit/>
          </a:bodyPr>
          <a:lstStyle/>
          <a:p>
            <a:pPr>
              <a:spcBef>
                <a:spcPct val="50000"/>
              </a:spcBef>
            </a:pPr>
            <a:r>
              <a:rPr lang="en-US" sz="1400" dirty="0" smtClean="0"/>
              <a:t>Jbc Commands</a:t>
            </a:r>
            <a:endParaRPr lang="en-US" sz="1400" dirty="0"/>
          </a:p>
        </p:txBody>
      </p:sp>
      <p:pic>
        <p:nvPicPr>
          <p:cNvPr id="25" name="Picture 24"/>
          <p:cNvPicPr>
            <a:picLocks noChangeAspect="1" noChangeArrowheads="1"/>
          </p:cNvPicPr>
          <p:nvPr/>
        </p:nvPicPr>
        <p:blipFill>
          <a:blip r:embed="rId2" cstate="print"/>
          <a:srcRect/>
          <a:stretch>
            <a:fillRect/>
          </a:stretch>
        </p:blipFill>
        <p:spPr bwMode="auto">
          <a:xfrm>
            <a:off x="2555875" y="4971393"/>
            <a:ext cx="3095625" cy="966952"/>
          </a:xfrm>
          <a:prstGeom prst="rect">
            <a:avLst/>
          </a:prstGeom>
          <a:noFill/>
          <a:ln w="9525">
            <a:solidFill>
              <a:srgbClr val="000099"/>
            </a:solidFill>
            <a:miter lim="800000"/>
            <a:headEnd/>
            <a:tailEnd/>
          </a:ln>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1800" dirty="0" smtClean="0"/>
              <a:t>Internal working of OPF</a:t>
            </a:r>
          </a:p>
        </p:txBody>
      </p:sp>
      <p:sp>
        <p:nvSpPr>
          <p:cNvPr id="65541" name="Text Box 5"/>
          <p:cNvSpPr txBox="1">
            <a:spLocks noChangeArrowheads="1"/>
          </p:cNvSpPr>
          <p:nvPr/>
        </p:nvSpPr>
        <p:spPr bwMode="auto">
          <a:xfrm>
            <a:off x="3071813" y="546538"/>
            <a:ext cx="3457575" cy="48046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dirty="0">
                <a:solidFill>
                  <a:srgbClr val="005294"/>
                </a:solidFill>
              </a:rPr>
              <a:t>What is the mnemonic of the current company?</a:t>
            </a:r>
          </a:p>
        </p:txBody>
      </p:sp>
      <p:sp>
        <p:nvSpPr>
          <p:cNvPr id="65542" name="Text Box 6"/>
          <p:cNvSpPr txBox="1">
            <a:spLocks noChangeArrowheads="1"/>
          </p:cNvSpPr>
          <p:nvPr/>
        </p:nvSpPr>
        <p:spPr bwMode="auto">
          <a:xfrm>
            <a:off x="7164388" y="692150"/>
            <a:ext cx="1511300"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dirty="0">
                <a:solidFill>
                  <a:srgbClr val="005294"/>
                </a:solidFill>
              </a:rPr>
              <a:t>BNK</a:t>
            </a:r>
          </a:p>
        </p:txBody>
      </p:sp>
      <p:sp>
        <p:nvSpPr>
          <p:cNvPr id="65544" name="Text Box 8"/>
          <p:cNvSpPr txBox="1">
            <a:spLocks noChangeArrowheads="1"/>
          </p:cNvSpPr>
          <p:nvPr/>
        </p:nvSpPr>
        <p:spPr bwMode="auto">
          <a:xfrm>
            <a:off x="2986088" y="1981200"/>
            <a:ext cx="3786187" cy="500063"/>
          </a:xfrm>
          <a:prstGeom prst="rect">
            <a:avLst/>
          </a:prstGeom>
          <a:solidFill>
            <a:srgbClr val="6699FF">
              <a:alpha val="32941"/>
            </a:srgbClr>
          </a:solidFill>
          <a:ln w="9525" algn="ctr">
            <a:solidFill>
              <a:srgbClr val="3855A6"/>
            </a:solidFill>
            <a:miter lim="800000"/>
            <a:headEnd/>
            <a:tailEnd/>
          </a:ln>
        </p:spPr>
        <p:txBody>
          <a:bodyPr/>
          <a:lstStyle/>
          <a:p>
            <a:pPr algn="ctr"/>
            <a:r>
              <a:rPr lang="en-US" sz="1200" dirty="0">
                <a:solidFill>
                  <a:srgbClr val="005294"/>
                </a:solidFill>
              </a:rPr>
              <a:t>Read FILE.CONTROL with ID :ACCOUNT</a:t>
            </a:r>
          </a:p>
          <a:p>
            <a:pPr algn="ctr"/>
            <a:r>
              <a:rPr lang="en-US" sz="1200" dirty="0">
                <a:solidFill>
                  <a:srgbClr val="005294"/>
                </a:solidFill>
              </a:rPr>
              <a:t>Obtain file classification</a:t>
            </a:r>
          </a:p>
        </p:txBody>
      </p:sp>
      <p:sp>
        <p:nvSpPr>
          <p:cNvPr id="65545" name="Text Box 9"/>
          <p:cNvSpPr txBox="1">
            <a:spLocks noChangeArrowheads="1"/>
          </p:cNvSpPr>
          <p:nvPr/>
        </p:nvSpPr>
        <p:spPr bwMode="auto">
          <a:xfrm>
            <a:off x="7164388" y="1196975"/>
            <a:ext cx="1511300" cy="287338"/>
          </a:xfrm>
          <a:prstGeom prst="rect">
            <a:avLst/>
          </a:prstGeom>
          <a:solidFill>
            <a:srgbClr val="6699FF">
              <a:alpha val="32941"/>
            </a:srgbClr>
          </a:solidFill>
          <a:ln w="9525" algn="ctr">
            <a:solidFill>
              <a:srgbClr val="FF0000"/>
            </a:solidFill>
            <a:miter lim="800000"/>
            <a:headEnd/>
            <a:tailEnd/>
          </a:ln>
        </p:spPr>
        <p:txBody>
          <a:bodyPr/>
          <a:lstStyle/>
          <a:p>
            <a:pPr algn="ctr"/>
            <a:r>
              <a:rPr lang="en-US" sz="1200">
                <a:solidFill>
                  <a:srgbClr val="FF0000"/>
                </a:solidFill>
              </a:rPr>
              <a:t>FIN</a:t>
            </a:r>
          </a:p>
        </p:txBody>
      </p:sp>
      <p:sp>
        <p:nvSpPr>
          <p:cNvPr id="65546" name="AutoShape 10"/>
          <p:cNvSpPr>
            <a:spLocks noChangeArrowheads="1"/>
          </p:cNvSpPr>
          <p:nvPr/>
        </p:nvSpPr>
        <p:spPr bwMode="auto">
          <a:xfrm>
            <a:off x="3500437" y="2667000"/>
            <a:ext cx="2943225" cy="442913"/>
          </a:xfrm>
          <a:prstGeom prst="flowChartDecision">
            <a:avLst/>
          </a:prstGeom>
          <a:solidFill>
            <a:srgbClr val="6699FF">
              <a:alpha val="32941"/>
            </a:srgbClr>
          </a:solidFill>
          <a:ln w="9525" algn="ctr">
            <a:solidFill>
              <a:srgbClr val="3855A6"/>
            </a:solidFill>
            <a:miter lim="800000"/>
            <a:headEnd/>
            <a:tailEnd/>
          </a:ln>
        </p:spPr>
        <p:txBody>
          <a:bodyPr/>
          <a:lstStyle/>
          <a:p>
            <a:pPr>
              <a:defRPr/>
            </a:pPr>
            <a:r>
              <a:rPr lang="en-US" sz="1050" dirty="0">
                <a:solidFill>
                  <a:srgbClr val="005294"/>
                </a:solidFill>
              </a:rPr>
              <a:t>File classification</a:t>
            </a:r>
            <a:r>
              <a:rPr lang="en-US" sz="1200" dirty="0">
                <a:solidFill>
                  <a:srgbClr val="005294"/>
                </a:solidFill>
              </a:rPr>
              <a:t>?</a:t>
            </a:r>
          </a:p>
        </p:txBody>
      </p:sp>
      <p:sp>
        <p:nvSpPr>
          <p:cNvPr id="65548" name="Text Box 12"/>
          <p:cNvSpPr txBox="1">
            <a:spLocks noChangeArrowheads="1"/>
          </p:cNvSpPr>
          <p:nvPr/>
        </p:nvSpPr>
        <p:spPr bwMode="auto">
          <a:xfrm>
            <a:off x="3419475" y="4089400"/>
            <a:ext cx="3457575" cy="287338"/>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Open the file using the jBASE </a:t>
            </a:r>
            <a:r>
              <a:rPr lang="en-US" sz="1200" b="1">
                <a:solidFill>
                  <a:srgbClr val="FF0000"/>
                </a:solidFill>
              </a:rPr>
              <a:t>OPEN</a:t>
            </a:r>
            <a:r>
              <a:rPr lang="en-US" sz="1200">
                <a:solidFill>
                  <a:srgbClr val="005294"/>
                </a:solidFill>
              </a:rPr>
              <a:t> command</a:t>
            </a:r>
          </a:p>
        </p:txBody>
      </p:sp>
      <p:sp>
        <p:nvSpPr>
          <p:cNvPr id="65550" name="Text Box 14"/>
          <p:cNvSpPr txBox="1">
            <a:spLocks noChangeArrowheads="1"/>
          </p:cNvSpPr>
          <p:nvPr/>
        </p:nvSpPr>
        <p:spPr bwMode="auto">
          <a:xfrm>
            <a:off x="3492500" y="4521200"/>
            <a:ext cx="3097213" cy="430213"/>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Extract path of data file and place it in the file open bucket</a:t>
            </a:r>
          </a:p>
        </p:txBody>
      </p:sp>
      <p:sp>
        <p:nvSpPr>
          <p:cNvPr id="65551" name="Text Box 15"/>
          <p:cNvSpPr txBox="1">
            <a:spLocks noChangeArrowheads="1"/>
          </p:cNvSpPr>
          <p:nvPr/>
        </p:nvSpPr>
        <p:spPr bwMode="auto">
          <a:xfrm>
            <a:off x="6877050" y="4521200"/>
            <a:ext cx="2124075" cy="4318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F.ACC = </a:t>
            </a:r>
            <a:r>
              <a:rPr lang="en-US" sz="1000">
                <a:solidFill>
                  <a:srgbClr val="005294"/>
                </a:solidFill>
              </a:rPr>
              <a:t>../bnk.data/ac/FBNK.ACCOUNT</a:t>
            </a:r>
          </a:p>
        </p:txBody>
      </p:sp>
      <p:pic>
        <p:nvPicPr>
          <p:cNvPr id="65553" name="Picture 17" descr="MCBD05199_0000[1]"/>
          <p:cNvPicPr>
            <a:picLocks noChangeAspect="1" noChangeArrowheads="1"/>
          </p:cNvPicPr>
          <p:nvPr/>
        </p:nvPicPr>
        <p:blipFill>
          <a:blip r:embed="rId3" cstate="print"/>
          <a:srcRect/>
          <a:stretch>
            <a:fillRect/>
          </a:stretch>
        </p:blipFill>
        <p:spPr bwMode="auto">
          <a:xfrm>
            <a:off x="6443663" y="5170488"/>
            <a:ext cx="2700337" cy="1258887"/>
          </a:xfrm>
          <a:prstGeom prst="rect">
            <a:avLst/>
          </a:prstGeom>
          <a:noFill/>
          <a:ln w="9525">
            <a:noFill/>
            <a:miter lim="800000"/>
            <a:headEnd/>
            <a:tailEnd/>
          </a:ln>
        </p:spPr>
      </p:pic>
      <p:sp>
        <p:nvSpPr>
          <p:cNvPr id="65554" name="Text Box 18"/>
          <p:cNvSpPr txBox="1">
            <a:spLocks noChangeArrowheads="1"/>
          </p:cNvSpPr>
          <p:nvPr/>
        </p:nvSpPr>
        <p:spPr bwMode="auto">
          <a:xfrm>
            <a:off x="3419475" y="5386388"/>
            <a:ext cx="2952750" cy="430212"/>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Store file details in memory for future use</a:t>
            </a:r>
          </a:p>
        </p:txBody>
      </p:sp>
      <p:sp>
        <p:nvSpPr>
          <p:cNvPr id="65555" name="Text Box 19"/>
          <p:cNvSpPr txBox="1">
            <a:spLocks noChangeArrowheads="1"/>
          </p:cNvSpPr>
          <p:nvPr/>
        </p:nvSpPr>
        <p:spPr bwMode="auto">
          <a:xfrm>
            <a:off x="6573838" y="5341938"/>
            <a:ext cx="2411412" cy="1092200"/>
          </a:xfrm>
          <a:prstGeom prst="rect">
            <a:avLst/>
          </a:prstGeom>
          <a:solidFill>
            <a:schemeClr val="bg1"/>
          </a:solidFill>
          <a:ln w="9525">
            <a:noFill/>
            <a:miter lim="800000"/>
            <a:headEnd/>
            <a:tailEnd/>
          </a:ln>
        </p:spPr>
        <p:txBody>
          <a:bodyPr>
            <a:spAutoFit/>
          </a:bodyPr>
          <a:lstStyle/>
          <a:p>
            <a:pPr>
              <a:spcBef>
                <a:spcPct val="50000"/>
              </a:spcBef>
            </a:pPr>
            <a:r>
              <a:rPr lang="en-US" sz="1000" dirty="0"/>
              <a:t>File requested : F.ACCOUNT</a:t>
            </a:r>
          </a:p>
          <a:p>
            <a:pPr>
              <a:spcBef>
                <a:spcPct val="50000"/>
              </a:spcBef>
            </a:pPr>
            <a:r>
              <a:rPr lang="en-US" sz="1000" dirty="0"/>
              <a:t>Actual File Name : FBNK.ACCOUNT</a:t>
            </a:r>
          </a:p>
          <a:p>
            <a:pPr>
              <a:spcBef>
                <a:spcPct val="50000"/>
              </a:spcBef>
            </a:pPr>
            <a:r>
              <a:rPr lang="en-US" sz="1000" dirty="0"/>
              <a:t>File Type Bucket: FIN</a:t>
            </a:r>
          </a:p>
          <a:p>
            <a:pPr>
              <a:spcBef>
                <a:spcPct val="50000"/>
              </a:spcBef>
            </a:pPr>
            <a:r>
              <a:rPr lang="en-US" sz="1000" dirty="0"/>
              <a:t>File Open Bucket : ../</a:t>
            </a:r>
            <a:r>
              <a:rPr lang="en-US" sz="1000" dirty="0" err="1"/>
              <a:t>bnk.data</a:t>
            </a:r>
            <a:r>
              <a:rPr lang="en-US" sz="1000" dirty="0"/>
              <a:t>/ac/FBNK.ACCOUNT</a:t>
            </a:r>
          </a:p>
        </p:txBody>
      </p:sp>
      <p:sp>
        <p:nvSpPr>
          <p:cNvPr id="65557" name="Text Box 21"/>
          <p:cNvSpPr txBox="1">
            <a:spLocks noChangeArrowheads="1"/>
          </p:cNvSpPr>
          <p:nvPr/>
        </p:nvSpPr>
        <p:spPr bwMode="auto">
          <a:xfrm>
            <a:off x="28575" y="3297238"/>
            <a:ext cx="2987675" cy="647700"/>
          </a:xfrm>
          <a:prstGeom prst="rect">
            <a:avLst/>
          </a:prstGeom>
          <a:solidFill>
            <a:srgbClr val="6699FF">
              <a:alpha val="32941"/>
            </a:srgbClr>
          </a:solidFill>
          <a:ln w="9525" algn="ctr">
            <a:solidFill>
              <a:srgbClr val="3855A6"/>
            </a:solidFill>
            <a:miter lim="800000"/>
            <a:headEnd/>
            <a:tailEnd/>
          </a:ln>
        </p:spPr>
        <p:txBody>
          <a:bodyPr/>
          <a:lstStyle/>
          <a:p>
            <a:r>
              <a:rPr lang="en-US" sz="1200">
                <a:solidFill>
                  <a:srgbClr val="005294"/>
                </a:solidFill>
              </a:rPr>
              <a:t>COMPANY-EB.COM.FINANCIAL.MNE</a:t>
            </a:r>
            <a:endParaRPr lang="en-US" sz="1000">
              <a:solidFill>
                <a:srgbClr val="005294"/>
              </a:solidFill>
            </a:endParaRPr>
          </a:p>
          <a:p>
            <a:pPr algn="ctr"/>
            <a:r>
              <a:rPr lang="en-US" sz="1200">
                <a:solidFill>
                  <a:srgbClr val="005294"/>
                </a:solidFill>
              </a:rPr>
              <a:t>FN.ACC : FBNK.ACCOUNT</a:t>
            </a:r>
          </a:p>
          <a:p>
            <a:pPr algn="ctr"/>
            <a:r>
              <a:rPr lang="en-US" sz="1200">
                <a:solidFill>
                  <a:srgbClr val="005294"/>
                </a:solidFill>
              </a:rPr>
              <a:t>F.ACC = ‘’</a:t>
            </a:r>
          </a:p>
        </p:txBody>
      </p:sp>
      <p:sp>
        <p:nvSpPr>
          <p:cNvPr id="65558" name="Line 22"/>
          <p:cNvSpPr>
            <a:spLocks noChangeShapeType="1"/>
          </p:cNvSpPr>
          <p:nvPr/>
        </p:nvSpPr>
        <p:spPr bwMode="auto">
          <a:xfrm flipH="1">
            <a:off x="1547813" y="2873375"/>
            <a:ext cx="1944687" cy="0"/>
          </a:xfrm>
          <a:prstGeom prst="line">
            <a:avLst/>
          </a:prstGeom>
          <a:noFill/>
          <a:ln w="9525">
            <a:solidFill>
              <a:srgbClr val="3855A6"/>
            </a:solidFill>
            <a:round/>
            <a:headEnd/>
            <a:tailEnd/>
          </a:ln>
        </p:spPr>
        <p:txBody>
          <a:bodyPr/>
          <a:lstStyle/>
          <a:p>
            <a:endParaRPr lang="en-US"/>
          </a:p>
        </p:txBody>
      </p:sp>
      <p:sp>
        <p:nvSpPr>
          <p:cNvPr id="65559" name="Line 23"/>
          <p:cNvSpPr>
            <a:spLocks noChangeShapeType="1"/>
          </p:cNvSpPr>
          <p:nvPr/>
        </p:nvSpPr>
        <p:spPr bwMode="auto">
          <a:xfrm>
            <a:off x="1547813" y="2873375"/>
            <a:ext cx="0" cy="365125"/>
          </a:xfrm>
          <a:prstGeom prst="line">
            <a:avLst/>
          </a:prstGeom>
          <a:noFill/>
          <a:ln w="9525">
            <a:solidFill>
              <a:srgbClr val="3855A6"/>
            </a:solidFill>
            <a:round/>
            <a:headEnd/>
            <a:tailEnd type="triangle" w="med" len="med"/>
          </a:ln>
        </p:spPr>
        <p:txBody>
          <a:bodyPr/>
          <a:lstStyle/>
          <a:p>
            <a:endParaRPr lang="en-US"/>
          </a:p>
        </p:txBody>
      </p:sp>
      <p:sp>
        <p:nvSpPr>
          <p:cNvPr id="65560" name="Line 24"/>
          <p:cNvSpPr>
            <a:spLocks noChangeShapeType="1"/>
          </p:cNvSpPr>
          <p:nvPr/>
        </p:nvSpPr>
        <p:spPr bwMode="auto">
          <a:xfrm>
            <a:off x="4870450" y="3109913"/>
            <a:ext cx="0" cy="182562"/>
          </a:xfrm>
          <a:prstGeom prst="line">
            <a:avLst/>
          </a:prstGeom>
          <a:noFill/>
          <a:ln w="9525">
            <a:solidFill>
              <a:srgbClr val="3855A6"/>
            </a:solidFill>
            <a:round/>
            <a:headEnd/>
            <a:tailEnd type="triangle" w="med" len="med"/>
          </a:ln>
        </p:spPr>
        <p:txBody>
          <a:bodyPr/>
          <a:lstStyle/>
          <a:p>
            <a:endParaRPr lang="en-US"/>
          </a:p>
        </p:txBody>
      </p:sp>
      <p:sp>
        <p:nvSpPr>
          <p:cNvPr id="65561" name="Text Box 25"/>
          <p:cNvSpPr txBox="1">
            <a:spLocks noChangeArrowheads="1"/>
          </p:cNvSpPr>
          <p:nvPr/>
        </p:nvSpPr>
        <p:spPr bwMode="auto">
          <a:xfrm>
            <a:off x="2427288" y="2260600"/>
            <a:ext cx="865187" cy="304800"/>
          </a:xfrm>
          <a:prstGeom prst="rect">
            <a:avLst/>
          </a:prstGeom>
          <a:noFill/>
          <a:ln w="9525">
            <a:noFill/>
            <a:miter lim="800000"/>
            <a:headEnd/>
            <a:tailEnd/>
          </a:ln>
        </p:spPr>
        <p:txBody>
          <a:bodyPr>
            <a:spAutoFit/>
          </a:bodyPr>
          <a:lstStyle/>
          <a:p>
            <a:pPr>
              <a:spcBef>
                <a:spcPct val="50000"/>
              </a:spcBef>
            </a:pPr>
            <a:r>
              <a:rPr lang="en-US">
                <a:solidFill>
                  <a:srgbClr val="3855A6"/>
                </a:solidFill>
              </a:rPr>
              <a:t>FIN</a:t>
            </a:r>
          </a:p>
        </p:txBody>
      </p:sp>
      <p:sp>
        <p:nvSpPr>
          <p:cNvPr id="14355" name="Slide Number Placeholder 3"/>
          <p:cNvSpPr>
            <a:spLocks noGrp="1"/>
          </p:cNvSpPr>
          <p:nvPr>
            <p:ph type="sldNum" sz="quarter" idx="10"/>
          </p:nvPr>
        </p:nvSpPr>
        <p:spPr>
          <a:noFill/>
        </p:spPr>
        <p:txBody>
          <a:bodyPr/>
          <a:lstStyle/>
          <a:p>
            <a:r>
              <a:rPr lang="en-GB" smtClean="0"/>
              <a:t>Slide </a:t>
            </a:r>
            <a:fld id="{12C73BA3-4392-45BD-83D6-B2068A3CA35B}" type="slidenum">
              <a:rPr lang="en-GB" smtClean="0"/>
              <a:pPr/>
              <a:t>8</a:t>
            </a:fld>
            <a:endParaRPr lang="en-GB" smtClean="0"/>
          </a:p>
        </p:txBody>
      </p:sp>
      <p:sp>
        <p:nvSpPr>
          <p:cNvPr id="2" name="Text Box 21"/>
          <p:cNvSpPr txBox="1">
            <a:spLocks noChangeArrowheads="1"/>
          </p:cNvSpPr>
          <p:nvPr/>
        </p:nvSpPr>
        <p:spPr bwMode="auto">
          <a:xfrm>
            <a:off x="3348038" y="3297238"/>
            <a:ext cx="3744912" cy="647700"/>
          </a:xfrm>
          <a:prstGeom prst="rect">
            <a:avLst/>
          </a:prstGeom>
          <a:solidFill>
            <a:srgbClr val="6699FF">
              <a:alpha val="32941"/>
            </a:srgbClr>
          </a:solidFill>
          <a:ln w="9525" algn="ctr">
            <a:solidFill>
              <a:srgbClr val="3855A6"/>
            </a:solidFill>
            <a:miter lim="800000"/>
            <a:headEnd/>
            <a:tailEnd/>
          </a:ln>
        </p:spPr>
        <p:txBody>
          <a:bodyPr/>
          <a:lstStyle/>
          <a:p>
            <a:r>
              <a:rPr lang="en-US" sz="1200">
                <a:solidFill>
                  <a:srgbClr val="005294"/>
                </a:solidFill>
              </a:rPr>
              <a:t>COMPANY-EB.COM.CUSTOMER.MNEMONIC</a:t>
            </a:r>
            <a:endParaRPr lang="en-US" sz="1000">
              <a:solidFill>
                <a:srgbClr val="005294"/>
              </a:solidFill>
            </a:endParaRPr>
          </a:p>
          <a:p>
            <a:pPr algn="ctr"/>
            <a:r>
              <a:rPr lang="en-US" sz="1200">
                <a:solidFill>
                  <a:srgbClr val="005294"/>
                </a:solidFill>
              </a:rPr>
              <a:t>FN.ACC : FBNK.ACCOUNT</a:t>
            </a:r>
          </a:p>
          <a:p>
            <a:pPr algn="ctr"/>
            <a:r>
              <a:rPr lang="en-US" sz="1200">
                <a:solidFill>
                  <a:srgbClr val="005294"/>
                </a:solidFill>
              </a:rPr>
              <a:t>F.ACC = ‘’ </a:t>
            </a:r>
          </a:p>
        </p:txBody>
      </p:sp>
      <p:sp>
        <p:nvSpPr>
          <p:cNvPr id="3" name="Text Box 25"/>
          <p:cNvSpPr txBox="1">
            <a:spLocks noChangeArrowheads="1"/>
          </p:cNvSpPr>
          <p:nvPr/>
        </p:nvSpPr>
        <p:spPr bwMode="auto">
          <a:xfrm>
            <a:off x="5357813" y="3071813"/>
            <a:ext cx="857250" cy="261937"/>
          </a:xfrm>
          <a:prstGeom prst="rect">
            <a:avLst/>
          </a:prstGeom>
          <a:noFill/>
          <a:ln w="9525">
            <a:noFill/>
            <a:miter lim="800000"/>
            <a:headEnd/>
            <a:tailEnd/>
          </a:ln>
        </p:spPr>
        <p:txBody>
          <a:bodyPr>
            <a:spAutoFit/>
          </a:bodyPr>
          <a:lstStyle/>
          <a:p>
            <a:pPr>
              <a:spcBef>
                <a:spcPct val="50000"/>
              </a:spcBef>
            </a:pPr>
            <a:r>
              <a:rPr lang="en-US" sz="1100">
                <a:solidFill>
                  <a:srgbClr val="3855A6"/>
                </a:solidFill>
              </a:rPr>
              <a:t>CUS</a:t>
            </a:r>
          </a:p>
        </p:txBody>
      </p:sp>
      <p:sp>
        <p:nvSpPr>
          <p:cNvPr id="4" name="Line 22"/>
          <p:cNvSpPr>
            <a:spLocks noChangeShapeType="1"/>
          </p:cNvSpPr>
          <p:nvPr/>
        </p:nvSpPr>
        <p:spPr bwMode="auto">
          <a:xfrm flipH="1">
            <a:off x="6227763" y="2873375"/>
            <a:ext cx="1944687" cy="0"/>
          </a:xfrm>
          <a:prstGeom prst="line">
            <a:avLst/>
          </a:prstGeom>
          <a:noFill/>
          <a:ln w="9525">
            <a:solidFill>
              <a:srgbClr val="3855A6"/>
            </a:solidFill>
            <a:round/>
            <a:headEnd/>
            <a:tailEnd/>
          </a:ln>
        </p:spPr>
        <p:txBody>
          <a:bodyPr/>
          <a:lstStyle/>
          <a:p>
            <a:endParaRPr lang="en-US"/>
          </a:p>
        </p:txBody>
      </p:sp>
      <p:sp>
        <p:nvSpPr>
          <p:cNvPr id="5" name="Text Box 25"/>
          <p:cNvSpPr txBox="1">
            <a:spLocks noChangeArrowheads="1"/>
          </p:cNvSpPr>
          <p:nvPr/>
        </p:nvSpPr>
        <p:spPr bwMode="auto">
          <a:xfrm>
            <a:off x="7307263" y="2260600"/>
            <a:ext cx="865187" cy="304800"/>
          </a:xfrm>
          <a:prstGeom prst="rect">
            <a:avLst/>
          </a:prstGeom>
          <a:noFill/>
          <a:ln w="9525">
            <a:noFill/>
            <a:miter lim="800000"/>
            <a:headEnd/>
            <a:tailEnd/>
          </a:ln>
        </p:spPr>
        <p:txBody>
          <a:bodyPr>
            <a:spAutoFit/>
          </a:bodyPr>
          <a:lstStyle/>
          <a:p>
            <a:pPr>
              <a:spcBef>
                <a:spcPct val="50000"/>
              </a:spcBef>
            </a:pPr>
            <a:r>
              <a:rPr lang="en-US">
                <a:solidFill>
                  <a:srgbClr val="3855A6"/>
                </a:solidFill>
              </a:rPr>
              <a:t>INT</a:t>
            </a:r>
          </a:p>
        </p:txBody>
      </p:sp>
      <p:sp>
        <p:nvSpPr>
          <p:cNvPr id="6" name="Text Box 21"/>
          <p:cNvSpPr txBox="1">
            <a:spLocks noChangeArrowheads="1"/>
          </p:cNvSpPr>
          <p:nvPr/>
        </p:nvSpPr>
        <p:spPr bwMode="auto">
          <a:xfrm>
            <a:off x="7280275" y="3297238"/>
            <a:ext cx="1835150" cy="647700"/>
          </a:xfrm>
          <a:prstGeom prst="rect">
            <a:avLst/>
          </a:prstGeom>
          <a:solidFill>
            <a:srgbClr val="6699FF">
              <a:alpha val="32941"/>
            </a:srgbClr>
          </a:solidFill>
          <a:ln w="9525" algn="ctr">
            <a:solidFill>
              <a:srgbClr val="3855A6"/>
            </a:solidFill>
            <a:miter lim="800000"/>
            <a:headEnd/>
            <a:tailEnd/>
          </a:ln>
        </p:spPr>
        <p:txBody>
          <a:bodyPr/>
          <a:lstStyle/>
          <a:p>
            <a:pPr algn="ctr"/>
            <a:r>
              <a:rPr lang="en-US" sz="1200">
                <a:solidFill>
                  <a:srgbClr val="005294"/>
                </a:solidFill>
              </a:rPr>
              <a:t>No prefix</a:t>
            </a:r>
            <a:endParaRPr lang="en-US" sz="1000">
              <a:solidFill>
                <a:srgbClr val="005294"/>
              </a:solidFill>
            </a:endParaRPr>
          </a:p>
          <a:p>
            <a:pPr algn="ctr"/>
            <a:r>
              <a:rPr lang="en-US" sz="1200">
                <a:solidFill>
                  <a:srgbClr val="005294"/>
                </a:solidFill>
              </a:rPr>
              <a:t>FN.ACC : F.ACCOUNT</a:t>
            </a:r>
          </a:p>
          <a:p>
            <a:pPr algn="ctr"/>
            <a:r>
              <a:rPr lang="en-US" sz="1200">
                <a:solidFill>
                  <a:srgbClr val="005294"/>
                </a:solidFill>
              </a:rPr>
              <a:t>F.ACC = ‘’ </a:t>
            </a:r>
          </a:p>
        </p:txBody>
      </p:sp>
      <p:sp>
        <p:nvSpPr>
          <p:cNvPr id="7" name="Line 24"/>
          <p:cNvSpPr>
            <a:spLocks noChangeShapeType="1"/>
          </p:cNvSpPr>
          <p:nvPr/>
        </p:nvSpPr>
        <p:spPr bwMode="auto">
          <a:xfrm>
            <a:off x="8174038" y="2876550"/>
            <a:ext cx="0" cy="365125"/>
          </a:xfrm>
          <a:prstGeom prst="line">
            <a:avLst/>
          </a:prstGeom>
          <a:noFill/>
          <a:ln w="9525">
            <a:solidFill>
              <a:srgbClr val="3855A6"/>
            </a:solidFill>
            <a:round/>
            <a:headEnd/>
            <a:tailEnd type="triangle" w="med" len="med"/>
          </a:ln>
        </p:spPr>
        <p:txBody>
          <a:bodyPr/>
          <a:lstStyle/>
          <a:p>
            <a:endParaRPr lang="en-US"/>
          </a:p>
        </p:txBody>
      </p:sp>
      <p:pic>
        <p:nvPicPr>
          <p:cNvPr id="11295" name="Picture 31"/>
          <p:cNvPicPr>
            <a:picLocks noChangeAspect="1" noChangeArrowheads="1"/>
          </p:cNvPicPr>
          <p:nvPr/>
        </p:nvPicPr>
        <p:blipFill>
          <a:blip r:embed="rId4" cstate="print"/>
          <a:srcRect/>
          <a:stretch>
            <a:fillRect/>
          </a:stretch>
        </p:blipFill>
        <p:spPr bwMode="auto">
          <a:xfrm>
            <a:off x="57150" y="4089400"/>
            <a:ext cx="3276600" cy="2239963"/>
          </a:xfrm>
          <a:prstGeom prst="rect">
            <a:avLst/>
          </a:prstGeom>
          <a:noFill/>
          <a:ln w="9525">
            <a:solidFill>
              <a:srgbClr val="000099"/>
            </a:solidFill>
            <a:miter lim="800000"/>
            <a:headEnd/>
            <a:tailEnd/>
          </a:ln>
        </p:spPr>
      </p:pic>
      <p:sp>
        <p:nvSpPr>
          <p:cNvPr id="11297" name="Rectangle 33"/>
          <p:cNvSpPr>
            <a:spLocks noChangeArrowheads="1"/>
          </p:cNvSpPr>
          <p:nvPr/>
        </p:nvSpPr>
        <p:spPr bwMode="auto">
          <a:xfrm>
            <a:off x="7164388" y="1196975"/>
            <a:ext cx="1511300" cy="287338"/>
          </a:xfrm>
          <a:prstGeom prst="rect">
            <a:avLst/>
          </a:prstGeom>
          <a:noFill/>
          <a:ln w="9525">
            <a:solidFill>
              <a:srgbClr val="FF0000"/>
            </a:solidFill>
            <a:miter lim="800000"/>
            <a:headEnd/>
            <a:tailEnd/>
          </a:ln>
        </p:spPr>
        <p:txBody>
          <a:bodyPr wrap="none" anchor="ctr"/>
          <a:lstStyle/>
          <a:p>
            <a:endParaRPr lang="en-US"/>
          </a:p>
        </p:txBody>
      </p:sp>
      <p:pic>
        <p:nvPicPr>
          <p:cNvPr id="14364" name="Picture 35"/>
          <p:cNvPicPr>
            <a:picLocks noChangeAspect="1" noChangeArrowheads="1"/>
          </p:cNvPicPr>
          <p:nvPr/>
        </p:nvPicPr>
        <p:blipFill>
          <a:blip r:embed="rId5" cstate="print"/>
          <a:srcRect/>
          <a:stretch>
            <a:fillRect/>
          </a:stretch>
        </p:blipFill>
        <p:spPr bwMode="auto">
          <a:xfrm>
            <a:off x="179388" y="820403"/>
            <a:ext cx="2017712" cy="638175"/>
          </a:xfrm>
          <a:prstGeom prst="rect">
            <a:avLst/>
          </a:prstGeom>
          <a:noFill/>
          <a:ln w="9525">
            <a:solidFill>
              <a:srgbClr val="000099"/>
            </a:solidFill>
            <a:miter lim="800000"/>
            <a:headEnd/>
            <a:tailEnd/>
          </a:ln>
        </p:spPr>
      </p:pic>
      <p:cxnSp>
        <p:nvCxnSpPr>
          <p:cNvPr id="14365" name="Straight Arrow Connector 37"/>
          <p:cNvCxnSpPr>
            <a:cxnSpLocks noChangeShapeType="1"/>
          </p:cNvCxnSpPr>
          <p:nvPr/>
        </p:nvCxnSpPr>
        <p:spPr bwMode="auto">
          <a:xfrm rot="5400000">
            <a:off x="5787232" y="1856581"/>
            <a:ext cx="285750" cy="1587"/>
          </a:xfrm>
          <a:prstGeom prst="straightConnector1">
            <a:avLst/>
          </a:prstGeom>
          <a:noFill/>
          <a:ln w="9525">
            <a:solidFill>
              <a:srgbClr val="3855A6"/>
            </a:solidFill>
            <a:round/>
            <a:headEnd/>
            <a:tailEnd type="triangle" w="med" len="med"/>
          </a:ln>
        </p:spPr>
      </p:cxnSp>
      <p:sp>
        <p:nvSpPr>
          <p:cNvPr id="42" name="TextBox 41"/>
          <p:cNvSpPr txBox="1"/>
          <p:nvPr/>
        </p:nvSpPr>
        <p:spPr>
          <a:xfrm>
            <a:off x="6000750" y="1714500"/>
            <a:ext cx="571500" cy="230188"/>
          </a:xfrm>
          <a:prstGeom prst="rect">
            <a:avLst/>
          </a:prstGeom>
          <a:noFill/>
        </p:spPr>
        <p:txBody>
          <a:bodyPr>
            <a:spAutoFit/>
          </a:bodyPr>
          <a:lstStyle/>
          <a:p>
            <a:pPr>
              <a:defRPr/>
            </a:pPr>
            <a:r>
              <a:rPr lang="en-US" sz="900" dirty="0">
                <a:solidFill>
                  <a:schemeClr val="accent5">
                    <a:lumMod val="25000"/>
                  </a:schemeClr>
                </a:solidFill>
              </a:rPr>
              <a:t>NO</a:t>
            </a:r>
          </a:p>
        </p:txBody>
      </p:sp>
      <p:sp>
        <p:nvSpPr>
          <p:cNvPr id="45" name="AutoShape 10"/>
          <p:cNvSpPr>
            <a:spLocks noChangeArrowheads="1"/>
          </p:cNvSpPr>
          <p:nvPr/>
        </p:nvSpPr>
        <p:spPr bwMode="auto">
          <a:xfrm>
            <a:off x="3481388" y="1123950"/>
            <a:ext cx="2733675" cy="466725"/>
          </a:xfrm>
          <a:prstGeom prst="flowChartDecision">
            <a:avLst/>
          </a:prstGeom>
          <a:solidFill>
            <a:srgbClr val="6699FF">
              <a:alpha val="32941"/>
            </a:srgbClr>
          </a:solidFill>
          <a:ln w="9525" algn="ctr">
            <a:solidFill>
              <a:srgbClr val="3855A6"/>
            </a:solidFill>
            <a:miter lim="800000"/>
            <a:headEnd/>
            <a:tailEnd/>
          </a:ln>
        </p:spPr>
        <p:txBody>
          <a:bodyPr/>
          <a:lstStyle/>
          <a:p>
            <a:endParaRPr lang="en-US" sz="1200">
              <a:solidFill>
                <a:srgbClr val="005294"/>
              </a:solidFill>
            </a:endParaRPr>
          </a:p>
        </p:txBody>
      </p:sp>
      <p:sp>
        <p:nvSpPr>
          <p:cNvPr id="14368" name="TextBox 46"/>
          <p:cNvSpPr txBox="1">
            <a:spLocks noChangeArrowheads="1"/>
          </p:cNvSpPr>
          <p:nvPr/>
        </p:nvSpPr>
        <p:spPr bwMode="auto">
          <a:xfrm>
            <a:off x="3838575" y="1200150"/>
            <a:ext cx="2071688" cy="338138"/>
          </a:xfrm>
          <a:prstGeom prst="rect">
            <a:avLst/>
          </a:prstGeom>
          <a:noFill/>
          <a:ln w="9525">
            <a:noFill/>
            <a:miter lim="800000"/>
            <a:headEnd/>
            <a:tailEnd/>
          </a:ln>
        </p:spPr>
        <p:txBody>
          <a:bodyPr>
            <a:spAutoFit/>
          </a:bodyPr>
          <a:lstStyle/>
          <a:p>
            <a:pPr algn="ctr"/>
            <a:r>
              <a:rPr lang="en-US" sz="800" dirty="0">
                <a:solidFill>
                  <a:srgbClr val="005294"/>
                </a:solidFill>
              </a:rPr>
              <a:t>Checks if file type and file open                           buckets have data</a:t>
            </a:r>
          </a:p>
        </p:txBody>
      </p:sp>
      <p:sp>
        <p:nvSpPr>
          <p:cNvPr id="49" name="Line 23"/>
          <p:cNvSpPr>
            <a:spLocks noChangeShapeType="1"/>
          </p:cNvSpPr>
          <p:nvPr/>
        </p:nvSpPr>
        <p:spPr bwMode="auto">
          <a:xfrm>
            <a:off x="4833938" y="857250"/>
            <a:ext cx="0" cy="274638"/>
          </a:xfrm>
          <a:prstGeom prst="line">
            <a:avLst/>
          </a:prstGeom>
          <a:noFill/>
          <a:ln w="9525">
            <a:solidFill>
              <a:srgbClr val="3855A6"/>
            </a:solidFill>
            <a:round/>
            <a:headEnd/>
            <a:tailEnd type="triangle" w="med" len="med"/>
          </a:ln>
        </p:spPr>
        <p:txBody>
          <a:bodyPr/>
          <a:lstStyle/>
          <a:p>
            <a:endParaRPr lang="en-US"/>
          </a:p>
        </p:txBody>
      </p:sp>
      <p:cxnSp>
        <p:nvCxnSpPr>
          <p:cNvPr id="14370" name="Straight Connector 52"/>
          <p:cNvCxnSpPr>
            <a:cxnSpLocks noChangeShapeType="1"/>
            <a:stCxn id="45" idx="2"/>
          </p:cNvCxnSpPr>
          <p:nvPr/>
        </p:nvCxnSpPr>
        <p:spPr bwMode="auto">
          <a:xfrm rot="16200000" flipH="1">
            <a:off x="4786312" y="1652588"/>
            <a:ext cx="123825" cy="0"/>
          </a:xfrm>
          <a:prstGeom prst="line">
            <a:avLst/>
          </a:prstGeom>
          <a:noFill/>
          <a:ln w="9525">
            <a:solidFill>
              <a:srgbClr val="3855A6"/>
            </a:solidFill>
            <a:round/>
            <a:headEnd/>
            <a:tailEnd/>
          </a:ln>
        </p:spPr>
      </p:cxnSp>
      <p:cxnSp>
        <p:nvCxnSpPr>
          <p:cNvPr id="14371" name="Straight Connector 54"/>
          <p:cNvCxnSpPr>
            <a:cxnSpLocks noChangeShapeType="1"/>
          </p:cNvCxnSpPr>
          <p:nvPr/>
        </p:nvCxnSpPr>
        <p:spPr bwMode="auto">
          <a:xfrm>
            <a:off x="1500188" y="1714500"/>
            <a:ext cx="4429125" cy="1588"/>
          </a:xfrm>
          <a:prstGeom prst="line">
            <a:avLst/>
          </a:prstGeom>
          <a:noFill/>
          <a:ln w="9525">
            <a:solidFill>
              <a:srgbClr val="3855A6"/>
            </a:solidFill>
            <a:round/>
            <a:headEnd/>
            <a:tailEnd/>
          </a:ln>
        </p:spPr>
      </p:cxnSp>
      <p:cxnSp>
        <p:nvCxnSpPr>
          <p:cNvPr id="14372" name="Straight Arrow Connector 58"/>
          <p:cNvCxnSpPr>
            <a:cxnSpLocks noChangeShapeType="1"/>
          </p:cNvCxnSpPr>
          <p:nvPr/>
        </p:nvCxnSpPr>
        <p:spPr bwMode="auto">
          <a:xfrm rot="5400000">
            <a:off x="1392237" y="1820863"/>
            <a:ext cx="214313" cy="1588"/>
          </a:xfrm>
          <a:prstGeom prst="straightConnector1">
            <a:avLst/>
          </a:prstGeom>
          <a:noFill/>
          <a:ln w="9525">
            <a:solidFill>
              <a:srgbClr val="3855A6"/>
            </a:solidFill>
            <a:round/>
            <a:headEnd/>
            <a:tailEnd type="triangle" w="med" len="med"/>
          </a:ln>
        </p:spPr>
      </p:cxnSp>
      <p:sp>
        <p:nvSpPr>
          <p:cNvPr id="60" name="TextBox 59"/>
          <p:cNvSpPr txBox="1"/>
          <p:nvPr/>
        </p:nvSpPr>
        <p:spPr>
          <a:xfrm>
            <a:off x="1519238" y="1719263"/>
            <a:ext cx="571500" cy="230187"/>
          </a:xfrm>
          <a:prstGeom prst="rect">
            <a:avLst/>
          </a:prstGeom>
          <a:noFill/>
        </p:spPr>
        <p:txBody>
          <a:bodyPr>
            <a:spAutoFit/>
          </a:bodyPr>
          <a:lstStyle/>
          <a:p>
            <a:pPr>
              <a:defRPr/>
            </a:pPr>
            <a:r>
              <a:rPr lang="en-US" sz="900" dirty="0">
                <a:solidFill>
                  <a:schemeClr val="accent5">
                    <a:lumMod val="25000"/>
                  </a:schemeClr>
                </a:solidFill>
              </a:rPr>
              <a:t>yes</a:t>
            </a:r>
          </a:p>
        </p:txBody>
      </p:sp>
      <p:sp>
        <p:nvSpPr>
          <p:cNvPr id="61" name="Text Box 8"/>
          <p:cNvSpPr txBox="1">
            <a:spLocks noChangeArrowheads="1"/>
          </p:cNvSpPr>
          <p:nvPr/>
        </p:nvSpPr>
        <p:spPr bwMode="auto">
          <a:xfrm>
            <a:off x="500063" y="1928813"/>
            <a:ext cx="1433512" cy="438150"/>
          </a:xfrm>
          <a:prstGeom prst="rect">
            <a:avLst/>
          </a:prstGeom>
          <a:solidFill>
            <a:srgbClr val="6699FF">
              <a:alpha val="32941"/>
            </a:srgbClr>
          </a:solidFill>
          <a:ln w="9525" algn="ctr">
            <a:solidFill>
              <a:srgbClr val="3855A6"/>
            </a:solidFill>
            <a:miter lim="800000"/>
            <a:headEnd/>
            <a:tailEnd/>
          </a:ln>
        </p:spPr>
        <p:txBody>
          <a:bodyPr/>
          <a:lstStyle/>
          <a:p>
            <a:r>
              <a:rPr lang="en-US" sz="900">
                <a:solidFill>
                  <a:srgbClr val="005294"/>
                </a:solidFill>
              </a:rPr>
              <a:t>Reads the file type and file open from the bucket memory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linds(horizontal)">
                                      <p:cBhvr>
                                        <p:cTn id="11" dur="500"/>
                                        <p:tgtEl>
                                          <p:spTgt spid="6554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5544"/>
                                        </p:tgtEl>
                                        <p:attrNameLst>
                                          <p:attrName>style.visibility</p:attrName>
                                        </p:attrNameLst>
                                      </p:cBhvr>
                                      <p:to>
                                        <p:strVal val="visible"/>
                                      </p:to>
                                    </p:set>
                                    <p:animEffect transition="in" filter="blinds(horizontal)">
                                      <p:cBhvr>
                                        <p:cTn id="15" dur="500"/>
                                        <p:tgtEl>
                                          <p:spTgt spid="6554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5546"/>
                                        </p:tgtEl>
                                        <p:attrNameLst>
                                          <p:attrName>style.visibility</p:attrName>
                                        </p:attrNameLst>
                                      </p:cBhvr>
                                      <p:to>
                                        <p:strVal val="visible"/>
                                      </p:to>
                                    </p:set>
                                    <p:animEffect transition="in" filter="blinds(horizontal)">
                                      <p:cBhvr>
                                        <p:cTn id="20" dur="500"/>
                                        <p:tgtEl>
                                          <p:spTgt spid="65546"/>
                                        </p:tgtEl>
                                      </p:cBhvr>
                                    </p:animEffect>
                                  </p:childTnLst>
                                </p:cTn>
                              </p:par>
                              <p:par>
                                <p:cTn id="21" presetID="3" presetClass="entr" presetSubtype="10" fill="hold" nodeType="withEffect">
                                  <p:stCondLst>
                                    <p:cond delay="0"/>
                                  </p:stCondLst>
                                  <p:childTnLst>
                                    <p:set>
                                      <p:cBhvr>
                                        <p:cTn id="22" dur="1" fill="hold">
                                          <p:stCondLst>
                                            <p:cond delay="0"/>
                                          </p:stCondLst>
                                        </p:cTn>
                                        <p:tgtEl>
                                          <p:spTgt spid="11295"/>
                                        </p:tgtEl>
                                        <p:attrNameLst>
                                          <p:attrName>style.visibility</p:attrName>
                                        </p:attrNameLst>
                                      </p:cBhvr>
                                      <p:to>
                                        <p:strVal val="visible"/>
                                      </p:to>
                                    </p:set>
                                    <p:animEffect transition="in" filter="blinds(horizontal)">
                                      <p:cBhvr>
                                        <p:cTn id="23" dur="500"/>
                                        <p:tgtEl>
                                          <p:spTgt spid="11295"/>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65561"/>
                                        </p:tgtEl>
                                        <p:attrNameLst>
                                          <p:attrName>style.visibility</p:attrName>
                                        </p:attrNameLst>
                                      </p:cBhvr>
                                      <p:to>
                                        <p:strVal val="visible"/>
                                      </p:to>
                                    </p:set>
                                    <p:animEffect transition="in" filter="blinds(horizontal)">
                                      <p:cBhvr>
                                        <p:cTn id="27" dur="500"/>
                                        <p:tgtEl>
                                          <p:spTgt spid="6556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5558"/>
                                        </p:tgtEl>
                                        <p:attrNameLst>
                                          <p:attrName>style.visibility</p:attrName>
                                        </p:attrNameLst>
                                      </p:cBhvr>
                                      <p:to>
                                        <p:strVal val="visible"/>
                                      </p:to>
                                    </p:set>
                                    <p:animEffect transition="in" filter="blinds(horizontal)">
                                      <p:cBhvr>
                                        <p:cTn id="30" dur="500"/>
                                        <p:tgtEl>
                                          <p:spTgt spid="6555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5559"/>
                                        </p:tgtEl>
                                        <p:attrNameLst>
                                          <p:attrName>style.visibility</p:attrName>
                                        </p:attrNameLst>
                                      </p:cBhvr>
                                      <p:to>
                                        <p:strVal val="visible"/>
                                      </p:to>
                                    </p:set>
                                    <p:animEffect transition="in" filter="blinds(horizontal)">
                                      <p:cBhvr>
                                        <p:cTn id="33" dur="500"/>
                                        <p:tgtEl>
                                          <p:spTgt spid="6555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5557"/>
                                        </p:tgtEl>
                                        <p:attrNameLst>
                                          <p:attrName>style.visibility</p:attrName>
                                        </p:attrNameLst>
                                      </p:cBhvr>
                                      <p:to>
                                        <p:strVal val="visible"/>
                                      </p:to>
                                    </p:set>
                                    <p:animEffect transition="in" filter="blinds(horizontal)">
                                      <p:cBhvr>
                                        <p:cTn id="36" dur="500"/>
                                        <p:tgtEl>
                                          <p:spTgt spid="65557"/>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5560"/>
                                        </p:tgtEl>
                                        <p:attrNameLst>
                                          <p:attrName>style.visibility</p:attrName>
                                        </p:attrNameLst>
                                      </p:cBhvr>
                                      <p:to>
                                        <p:strVal val="visible"/>
                                      </p:to>
                                    </p:set>
                                    <p:animEffect transition="in" filter="blinds(horizontal)">
                                      <p:cBhvr>
                                        <p:cTn id="43" dur="500"/>
                                        <p:tgtEl>
                                          <p:spTgt spid="6556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childTnLst>
                          </p:cTn>
                        </p:par>
                        <p:par>
                          <p:cTn id="47" fill="hold">
                            <p:stCondLst>
                              <p:cond delay="1500"/>
                            </p:stCondLst>
                            <p:childTnLst>
                              <p:par>
                                <p:cTn id="48" presetID="3" presetClass="entr" presetSubtype="10"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blinds(horizontal)">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5545"/>
                                        </p:tgtEl>
                                        <p:attrNameLst>
                                          <p:attrName>style.visibility</p:attrName>
                                        </p:attrNameLst>
                                      </p:cBhvr>
                                      <p:to>
                                        <p:strVal val="visible"/>
                                      </p:to>
                                    </p:set>
                                    <p:animEffect transition="in" filter="blinds(horizontal)">
                                      <p:cBhvr>
                                        <p:cTn id="64" dur="500"/>
                                        <p:tgtEl>
                                          <p:spTgt spid="6554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1297"/>
                                        </p:tgtEl>
                                        <p:attrNameLst>
                                          <p:attrName>style.visibility</p:attrName>
                                        </p:attrNameLst>
                                      </p:cBhvr>
                                      <p:to>
                                        <p:strVal val="visible"/>
                                      </p:to>
                                    </p:set>
                                    <p:animEffect transition="in" filter="blinds(horizontal)">
                                      <p:cBhvr>
                                        <p:cTn id="69" dur="500"/>
                                        <p:tgtEl>
                                          <p:spTgt spid="11297"/>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grpId="1" nodeType="clickEffect">
                                  <p:stCondLst>
                                    <p:cond delay="0"/>
                                  </p:stCondLst>
                                  <p:childTnLst>
                                    <p:animMotion origin="layout" path="M 3.61111E-6 2.0629E-6 L -0.54341 0.12604 " pathEditMode="relative" rAng="0" ptsTypes="AA">
                                      <p:cBhvr>
                                        <p:cTn id="73" dur="2000" fill="hold"/>
                                        <p:tgtEl>
                                          <p:spTgt spid="11297"/>
                                        </p:tgtEl>
                                        <p:attrNameLst>
                                          <p:attrName>ppt_x</p:attrName>
                                          <p:attrName>ppt_y</p:attrName>
                                        </p:attrNameLst>
                                      </p:cBhvr>
                                      <p:rCtr x="-272" y="63"/>
                                    </p:animMotion>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5548"/>
                                        </p:tgtEl>
                                        <p:attrNameLst>
                                          <p:attrName>style.visibility</p:attrName>
                                        </p:attrNameLst>
                                      </p:cBhvr>
                                      <p:to>
                                        <p:strVal val="visible"/>
                                      </p:to>
                                    </p:set>
                                    <p:animEffect transition="in" filter="blinds(horizontal)">
                                      <p:cBhvr>
                                        <p:cTn id="78" dur="500"/>
                                        <p:tgtEl>
                                          <p:spTgt spid="65548"/>
                                        </p:tgtEl>
                                      </p:cBhvr>
                                    </p:animEffect>
                                  </p:childTnLst>
                                </p:cTn>
                              </p:par>
                            </p:childTnLst>
                          </p:cTn>
                        </p:par>
                        <p:par>
                          <p:cTn id="79" fill="hold">
                            <p:stCondLst>
                              <p:cond delay="500"/>
                            </p:stCondLst>
                            <p:childTnLst>
                              <p:par>
                                <p:cTn id="80" presetID="3" presetClass="entr" presetSubtype="10" fill="hold" grpId="0" nodeType="afterEffect">
                                  <p:stCondLst>
                                    <p:cond delay="0"/>
                                  </p:stCondLst>
                                  <p:childTnLst>
                                    <p:set>
                                      <p:cBhvr>
                                        <p:cTn id="81" dur="1" fill="hold">
                                          <p:stCondLst>
                                            <p:cond delay="0"/>
                                          </p:stCondLst>
                                        </p:cTn>
                                        <p:tgtEl>
                                          <p:spTgt spid="65550"/>
                                        </p:tgtEl>
                                        <p:attrNameLst>
                                          <p:attrName>style.visibility</p:attrName>
                                        </p:attrNameLst>
                                      </p:cBhvr>
                                      <p:to>
                                        <p:strVal val="visible"/>
                                      </p:to>
                                    </p:set>
                                    <p:animEffect transition="in" filter="blinds(horizontal)">
                                      <p:cBhvr>
                                        <p:cTn id="82" dur="500"/>
                                        <p:tgtEl>
                                          <p:spTgt spid="65550"/>
                                        </p:tgtEl>
                                      </p:cBhvr>
                                    </p:animEffect>
                                  </p:childTnLst>
                                </p:cTn>
                              </p:par>
                            </p:childTnLst>
                          </p:cTn>
                        </p:par>
                        <p:par>
                          <p:cTn id="83" fill="hold">
                            <p:stCondLst>
                              <p:cond delay="1000"/>
                            </p:stCondLst>
                            <p:childTnLst>
                              <p:par>
                                <p:cTn id="84" presetID="3" presetClass="entr" presetSubtype="10" fill="hold" grpId="0" nodeType="afterEffect">
                                  <p:stCondLst>
                                    <p:cond delay="0"/>
                                  </p:stCondLst>
                                  <p:childTnLst>
                                    <p:set>
                                      <p:cBhvr>
                                        <p:cTn id="85" dur="1" fill="hold">
                                          <p:stCondLst>
                                            <p:cond delay="0"/>
                                          </p:stCondLst>
                                        </p:cTn>
                                        <p:tgtEl>
                                          <p:spTgt spid="65551"/>
                                        </p:tgtEl>
                                        <p:attrNameLst>
                                          <p:attrName>style.visibility</p:attrName>
                                        </p:attrNameLst>
                                      </p:cBhvr>
                                      <p:to>
                                        <p:strVal val="visible"/>
                                      </p:to>
                                    </p:set>
                                    <p:animEffect transition="in" filter="blinds(horizontal)">
                                      <p:cBhvr>
                                        <p:cTn id="86" dur="500"/>
                                        <p:tgtEl>
                                          <p:spTgt spid="65551"/>
                                        </p:tgtEl>
                                      </p:cBhvr>
                                    </p:animEffect>
                                  </p:childTnLst>
                                </p:cTn>
                              </p:par>
                            </p:childTnLst>
                          </p:cTn>
                        </p:par>
                        <p:par>
                          <p:cTn id="87" fill="hold">
                            <p:stCondLst>
                              <p:cond delay="1500"/>
                            </p:stCondLst>
                            <p:childTnLst>
                              <p:par>
                                <p:cTn id="88" presetID="3" presetClass="entr" presetSubtype="10" fill="hold" grpId="0" nodeType="afterEffect">
                                  <p:stCondLst>
                                    <p:cond delay="0"/>
                                  </p:stCondLst>
                                  <p:childTnLst>
                                    <p:set>
                                      <p:cBhvr>
                                        <p:cTn id="89" dur="1" fill="hold">
                                          <p:stCondLst>
                                            <p:cond delay="0"/>
                                          </p:stCondLst>
                                        </p:cTn>
                                        <p:tgtEl>
                                          <p:spTgt spid="65554"/>
                                        </p:tgtEl>
                                        <p:attrNameLst>
                                          <p:attrName>style.visibility</p:attrName>
                                        </p:attrNameLst>
                                      </p:cBhvr>
                                      <p:to>
                                        <p:strVal val="visible"/>
                                      </p:to>
                                    </p:set>
                                    <p:animEffect transition="in" filter="blinds(horizontal)">
                                      <p:cBhvr>
                                        <p:cTn id="90" dur="500"/>
                                        <p:tgtEl>
                                          <p:spTgt spid="65554"/>
                                        </p:tgtEl>
                                      </p:cBhvr>
                                    </p:animEffect>
                                  </p:childTnLst>
                                </p:cTn>
                              </p:par>
                              <p:par>
                                <p:cTn id="91" presetID="3" presetClass="entr" presetSubtype="10" fill="hold" nodeType="withEffect">
                                  <p:stCondLst>
                                    <p:cond delay="0"/>
                                  </p:stCondLst>
                                  <p:childTnLst>
                                    <p:set>
                                      <p:cBhvr>
                                        <p:cTn id="92" dur="1" fill="hold">
                                          <p:stCondLst>
                                            <p:cond delay="0"/>
                                          </p:stCondLst>
                                        </p:cTn>
                                        <p:tgtEl>
                                          <p:spTgt spid="65553"/>
                                        </p:tgtEl>
                                        <p:attrNameLst>
                                          <p:attrName>style.visibility</p:attrName>
                                        </p:attrNameLst>
                                      </p:cBhvr>
                                      <p:to>
                                        <p:strVal val="visible"/>
                                      </p:to>
                                    </p:set>
                                    <p:animEffect transition="in" filter="blinds(horizontal)">
                                      <p:cBhvr>
                                        <p:cTn id="93" dur="500"/>
                                        <p:tgtEl>
                                          <p:spTgt spid="6555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5555"/>
                                        </p:tgtEl>
                                        <p:attrNameLst>
                                          <p:attrName>style.visibility</p:attrName>
                                        </p:attrNameLst>
                                      </p:cBhvr>
                                      <p:to>
                                        <p:strVal val="visible"/>
                                      </p:to>
                                    </p:set>
                                    <p:animEffect transition="in" filter="blinds(horizontal)">
                                      <p:cBhvr>
                                        <p:cTn id="96" dur="500"/>
                                        <p:tgtEl>
                                          <p:spTgt spid="65555"/>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blinds(horizontal)">
                                      <p:cBhvr>
                                        <p:cTn id="101" dur="500"/>
                                        <p:tgtEl>
                                          <p:spTgt spid="45"/>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blinds(horizontal)">
                                      <p:cBhvr>
                                        <p:cTn id="104" dur="500"/>
                                        <p:tgtEl>
                                          <p:spTgt spid="49"/>
                                        </p:tgtEl>
                                      </p:cBhvr>
                                    </p:animEffect>
                                  </p:childTnLst>
                                </p:cTn>
                              </p:par>
                            </p:childTnLst>
                          </p:cTn>
                        </p:par>
                        <p:par>
                          <p:cTn id="105" fill="hold">
                            <p:stCondLst>
                              <p:cond delay="500"/>
                            </p:stCondLst>
                            <p:childTnLst>
                              <p:par>
                                <p:cTn id="106" presetID="3" presetClass="entr" presetSubtype="10" fill="hold" grpId="0" nodeType="after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blinds(horizontal)">
                                      <p:cBhvr>
                                        <p:cTn id="10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P spid="65544" grpId="0" animBg="1"/>
      <p:bldP spid="65545" grpId="0" animBg="1"/>
      <p:bldP spid="65546" grpId="0" animBg="1"/>
      <p:bldP spid="65548" grpId="0" animBg="1"/>
      <p:bldP spid="65550" grpId="0" animBg="1"/>
      <p:bldP spid="65551" grpId="0" animBg="1"/>
      <p:bldP spid="65554" grpId="0" animBg="1"/>
      <p:bldP spid="65555" grpId="0" animBg="1"/>
      <p:bldP spid="65557" grpId="0" animBg="1"/>
      <p:bldP spid="65558" grpId="0" animBg="1"/>
      <p:bldP spid="65559" grpId="0" animBg="1"/>
      <p:bldP spid="65560" grpId="0" animBg="1"/>
      <p:bldP spid="65561" grpId="0"/>
      <p:bldP spid="2" grpId="0" animBg="1"/>
      <p:bldP spid="3" grpId="0"/>
      <p:bldP spid="4" grpId="0" animBg="1"/>
      <p:bldP spid="5" grpId="0"/>
      <p:bldP spid="6" grpId="0" animBg="1"/>
      <p:bldP spid="7" grpId="0" animBg="1"/>
      <p:bldP spid="11297" grpId="0" animBg="1"/>
      <p:bldP spid="11297" grpId="1" animBg="1"/>
      <p:bldP spid="45" grpId="0" animBg="1"/>
      <p:bldP spid="49" grpId="0" animBg="1"/>
      <p:bldP spid="61" grpId="0" animBg="1"/>
    </p:bld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4011</TotalTime>
  <Words>2179</Words>
  <Application>Microsoft Office PowerPoint</Application>
  <PresentationFormat>On-screen Show (4:3)</PresentationFormat>
  <Paragraphs>408</Paragraphs>
  <Slides>63</Slides>
  <Notes>15</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Capgemini FS Print</vt:lpstr>
      <vt:lpstr>Infobasic -2</vt:lpstr>
      <vt:lpstr>Objective</vt:lpstr>
      <vt:lpstr>Why File Operations?</vt:lpstr>
      <vt:lpstr>Various File Operation</vt:lpstr>
      <vt:lpstr>File Operations Usage Procedure </vt:lpstr>
      <vt:lpstr>OPF</vt:lpstr>
      <vt:lpstr>OPF</vt:lpstr>
      <vt:lpstr>T24 API </vt:lpstr>
      <vt:lpstr>Internal working of OPF</vt:lpstr>
      <vt:lpstr>Execute the same code again from the same session  </vt:lpstr>
      <vt:lpstr>Login to another company (CO2) and execute the same code</vt:lpstr>
      <vt:lpstr>Login to another company (CO2) and execute the same code</vt:lpstr>
      <vt:lpstr>F.READ</vt:lpstr>
      <vt:lpstr>F.READ</vt:lpstr>
      <vt:lpstr>F.READ</vt:lpstr>
      <vt:lpstr>Internal working of F.READ</vt:lpstr>
      <vt:lpstr>F.WRITE</vt:lpstr>
      <vt:lpstr>F.WRITE</vt:lpstr>
      <vt:lpstr>F.WRITE</vt:lpstr>
      <vt:lpstr>T24 API – F.WRITE</vt:lpstr>
      <vt:lpstr>Example</vt:lpstr>
      <vt:lpstr>Solution</vt:lpstr>
      <vt:lpstr>Solution (cont..)</vt:lpstr>
      <vt:lpstr>Solution (cont..)</vt:lpstr>
      <vt:lpstr>Error Handling</vt:lpstr>
      <vt:lpstr>EB.READLIST</vt:lpstr>
      <vt:lpstr>EB.READLIST</vt:lpstr>
      <vt:lpstr>EB.READLIST</vt:lpstr>
      <vt:lpstr>REMOVE</vt:lpstr>
      <vt:lpstr>REMOVE</vt:lpstr>
      <vt:lpstr>Example</vt:lpstr>
      <vt:lpstr>Solution (cont..)</vt:lpstr>
      <vt:lpstr>Solution (cont..)</vt:lpstr>
      <vt:lpstr>Solution (cont..)</vt:lpstr>
      <vt:lpstr>Solution (cont..)</vt:lpstr>
      <vt:lpstr>READ</vt:lpstr>
      <vt:lpstr>Difference b/w FREAD and READ</vt:lpstr>
      <vt:lpstr>Example</vt:lpstr>
      <vt:lpstr>Solution</vt:lpstr>
      <vt:lpstr>Solution (cont..)</vt:lpstr>
      <vt:lpstr>Solution (cont..)</vt:lpstr>
      <vt:lpstr>WRITE</vt:lpstr>
      <vt:lpstr>Difference b/w FWRITE and WRITE</vt:lpstr>
      <vt:lpstr>Example</vt:lpstr>
      <vt:lpstr>Solution</vt:lpstr>
      <vt:lpstr>Solution (cont..)</vt:lpstr>
      <vt:lpstr>Solution (cont..)</vt:lpstr>
      <vt:lpstr>Sequential File Access Commands</vt:lpstr>
      <vt:lpstr>OPENSEQ</vt:lpstr>
      <vt:lpstr>WRITESEQ</vt:lpstr>
      <vt:lpstr>Example:</vt:lpstr>
      <vt:lpstr>Solution</vt:lpstr>
      <vt:lpstr>Solution (cont..)</vt:lpstr>
      <vt:lpstr>READSEQ</vt:lpstr>
      <vt:lpstr>Example</vt:lpstr>
      <vt:lpstr>Solution</vt:lpstr>
      <vt:lpstr>Solution (cont..)</vt:lpstr>
      <vt:lpstr>Workshop</vt:lpstr>
      <vt:lpstr>Solution</vt:lpstr>
      <vt:lpstr>Solution (cont..)</vt:lpstr>
      <vt:lpstr>Summary</vt:lpstr>
      <vt:lpstr>Summary</vt:lpstr>
      <vt:lpstr>www.capgemini.com/financialservices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Anitha Saroj</cp:lastModifiedBy>
  <cp:revision>375</cp:revision>
  <cp:lastPrinted>2001-10-18T16:19:51Z</cp:lastPrinted>
  <dcterms:created xsi:type="dcterms:W3CDTF">2008-12-19T08:52:11Z</dcterms:created>
  <dcterms:modified xsi:type="dcterms:W3CDTF">2016-09-30T05:17:52Z</dcterms:modified>
</cp:coreProperties>
</file>