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60" r:id="rId4"/>
    <p:sldId id="258" r:id="rId5"/>
    <p:sldId id="268" r:id="rId6"/>
    <p:sldId id="266" r:id="rId7"/>
    <p:sldId id="265" r:id="rId8"/>
    <p:sldId id="267" r:id="rId9"/>
    <p:sldId id="264" r:id="rId10"/>
    <p:sldId id="274" r:id="rId11"/>
    <p:sldId id="261" r:id="rId12"/>
    <p:sldId id="262" r:id="rId13"/>
    <p:sldId id="263" r:id="rId14"/>
    <p:sldId id="275" r:id="rId15"/>
    <p:sldId id="277" r:id="rId16"/>
    <p:sldId id="278" r:id="rId17"/>
    <p:sldId id="279" r:id="rId18"/>
    <p:sldId id="276" r:id="rId19"/>
    <p:sldId id="270" r:id="rId20"/>
    <p:sldId id="271" r:id="rId21"/>
    <p:sldId id="272" r:id="rId22"/>
    <p:sldId id="273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EB17-C3B2-4C4B-A056-CA6C443F08D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3BA0-49B8-4288-9E3A-4F049BEA79E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4682" y="1662238"/>
            <a:ext cx="7423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BASIC MATHS FOR  AI,ML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4425" y="5596235"/>
            <a:ext cx="2919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VIJAY RAJ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0195" y="534378"/>
            <a:ext cx="503809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LINEAR ALG</a:t>
            </a:r>
            <a:r>
              <a:rPr lang="en-I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BRA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2120" y="2134578"/>
            <a:ext cx="52962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Solve Simultaneous equations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2120" y="2902021"/>
            <a:ext cx="39329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Optimization Problem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7328" y="350299"/>
            <a:ext cx="3515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y – 4 x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= 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7328" y="1273629"/>
            <a:ext cx="3672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 y = 2 + 4 x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2557" y="2196959"/>
            <a:ext cx="3007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= 1 + 2 x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54192" y="3120289"/>
            <a:ext cx="2324284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y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914400" indent="-914400" algn="ctr">
              <a:buAutoNum type="arabicPlain"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914400" indent="-914400" algn="ctr">
              <a:buAutoNum type="arabicPlain"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914400" indent="-914400" algn="ctr">
              <a:buAutoNum type="arabicPlain"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20685" y="808265"/>
            <a:ext cx="8165" cy="526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20685" y="6074229"/>
            <a:ext cx="730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257550" y="2996293"/>
            <a:ext cx="1885950" cy="207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4122963" y="4024993"/>
            <a:ext cx="89806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 flipH="1">
            <a:off x="4952998" y="3091543"/>
            <a:ext cx="89806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 flipH="1">
            <a:off x="3212647" y="5021035"/>
            <a:ext cx="89806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354612" y="2787721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41388" y="5865656"/>
            <a:ext cx="513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43500" y="269421"/>
            <a:ext cx="2457450" cy="272687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6" idx="5"/>
          </p:cNvCxnSpPr>
          <p:nvPr/>
        </p:nvCxnSpPr>
        <p:spPr>
          <a:xfrm flipH="1">
            <a:off x="1698171" y="5104658"/>
            <a:ext cx="1527628" cy="16145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5" idx="3"/>
          </p:cNvCxnSpPr>
          <p:nvPr/>
        </p:nvCxnSpPr>
        <p:spPr>
          <a:xfrm>
            <a:off x="5029652" y="3175166"/>
            <a:ext cx="13152" cy="103760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5"/>
          </p:cNvCxnSpPr>
          <p:nvPr/>
        </p:nvCxnSpPr>
        <p:spPr>
          <a:xfrm>
            <a:off x="4136115" y="4108616"/>
            <a:ext cx="906689" cy="143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96893" y="1404257"/>
            <a:ext cx="40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Slope m =    </a:t>
            </a:r>
            <a:r>
              <a:rPr lang="en-IN" dirty="0" err="1" smtClean="0"/>
              <a:t>dy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915396" y="1632857"/>
            <a:ext cx="4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dx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9013368" y="1698171"/>
            <a:ext cx="244928" cy="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89459" y="269153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(3,7)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522887" y="3704646"/>
            <a:ext cx="6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(2,5)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614613" y="4655403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(1,3)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796893" y="2346851"/>
            <a:ext cx="25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 =  y   -   y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794973" y="2968626"/>
            <a:ext cx="43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330743" y="2542531"/>
            <a:ext cx="43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</a:t>
            </a:r>
            <a:endParaRPr lang="en-IN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821507" y="2529641"/>
            <a:ext cx="43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</a:t>
            </a:r>
            <a:endParaRPr lang="en-IN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330743" y="2787721"/>
            <a:ext cx="7091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30743" y="2811627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   - x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8384718" y="2991211"/>
            <a:ext cx="43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968343" y="3693968"/>
            <a:ext cx="10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 = 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6747" y="370506"/>
            <a:ext cx="2510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 = 1 + 2 x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76" y="1146113"/>
            <a:ext cx="1952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 =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 x  + 1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6835" y="2003949"/>
            <a:ext cx="355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 =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x  + 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265964" y="1151164"/>
            <a:ext cx="400050" cy="604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228205" y="1136421"/>
            <a:ext cx="400050" cy="604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894864" y="2343150"/>
            <a:ext cx="473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Slope intercept form of equation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4046" y="2077326"/>
            <a:ext cx="357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f(x) = 2 (x -2)   +  2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3229260" y="158821"/>
            <a:ext cx="3921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Optimization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328" y="3595721"/>
            <a:ext cx="10825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What do you mean by optimizing this function ?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821136" y="1969604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6342" y="1787979"/>
            <a:ext cx="6147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 =  2 x -8 x + 10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4238" y="950284"/>
            <a:ext cx="357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f(x) = 2 (x -2)   +  2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82217" y="83862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271281" y="168025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88002" y="2625674"/>
            <a:ext cx="819743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f(x) </a:t>
            </a:r>
            <a:r>
              <a:rPr lang="en-IN" sz="2800" dirty="0" smtClean="0"/>
              <a:t> =  4 x  - 8</a:t>
            </a:r>
            <a:endParaRPr lang="en-IN" sz="2800" dirty="0" smtClean="0"/>
          </a:p>
          <a:p>
            <a:r>
              <a:rPr lang="en-IN" sz="2800" dirty="0"/>
              <a:t> </a:t>
            </a:r>
            <a:r>
              <a:rPr lang="en-IN" sz="2800" dirty="0" smtClean="0"/>
              <a:t>        </a:t>
            </a:r>
            <a:endParaRPr lang="en-IN" sz="2800" dirty="0" smtClean="0"/>
          </a:p>
          <a:p>
            <a:r>
              <a:rPr lang="en-IN" sz="2800" dirty="0"/>
              <a:t> </a:t>
            </a:r>
            <a:r>
              <a:rPr lang="en-IN" sz="2800" dirty="0" smtClean="0"/>
              <a:t> </a:t>
            </a:r>
            <a:r>
              <a:rPr lang="en-IN" sz="2800" dirty="0"/>
              <a:t>4 x  - </a:t>
            </a:r>
            <a:r>
              <a:rPr lang="en-IN" sz="2800" dirty="0" smtClean="0"/>
              <a:t>8 =  0</a:t>
            </a:r>
            <a:endParaRPr lang="en-IN" sz="2800" dirty="0" smtClean="0"/>
          </a:p>
          <a:p>
            <a:r>
              <a:rPr lang="en-IN" sz="2800" dirty="0"/>
              <a:t> </a:t>
            </a:r>
            <a:r>
              <a:rPr lang="en-IN" sz="2800" dirty="0" smtClean="0"/>
              <a:t> </a:t>
            </a:r>
            <a:endParaRPr lang="en-IN" sz="2800" dirty="0" smtClean="0"/>
          </a:p>
          <a:p>
            <a:r>
              <a:rPr lang="en-IN" sz="2800" dirty="0" smtClean="0"/>
              <a:t>  4 </a:t>
            </a:r>
            <a:r>
              <a:rPr lang="en-IN" sz="2800" dirty="0"/>
              <a:t>x  </a:t>
            </a:r>
            <a:r>
              <a:rPr lang="en-IN" sz="2800" dirty="0" smtClean="0"/>
              <a:t>= 8</a:t>
            </a:r>
            <a:endParaRPr lang="en-IN" sz="2800" dirty="0" smtClean="0"/>
          </a:p>
          <a:p>
            <a:r>
              <a:rPr lang="en-IN" sz="2800" dirty="0"/>
              <a:t> </a:t>
            </a:r>
            <a:endParaRPr lang="en-IN" sz="2800" dirty="0" smtClean="0"/>
          </a:p>
          <a:p>
            <a:r>
              <a:rPr lang="en-IN" sz="2800" dirty="0"/>
              <a:t> </a:t>
            </a:r>
            <a:r>
              <a:rPr lang="en-IN" sz="2800" dirty="0" smtClean="0"/>
              <a:t>  x = 2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Is it a minimum , a maximum or just a inflexion point ?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32238" y="255694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’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8140" y="1219591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f(x</a:t>
            </a:r>
            <a:r>
              <a:rPr lang="en-IN" sz="2800" dirty="0" smtClean="0"/>
              <a:t>)  =  4 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89726" y="111186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’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346851" y="111186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’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58140" y="1850533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The second order derivative is a constant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58140" y="2653393"/>
            <a:ext cx="597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Since it’s a positive value we know that the slope is increasing as it crosses zero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46851" y="3951514"/>
            <a:ext cx="63890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 the optimum x value that minimize the function is 2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3200" dirty="0" smtClean="0"/>
              <a:t>Then what is the minimum value ?</a:t>
            </a:r>
            <a:endParaRPr lang="en-IN" sz="3200" dirty="0"/>
          </a:p>
        </p:txBody>
      </p:sp>
      <p:sp>
        <p:nvSpPr>
          <p:cNvPr id="10" name="Rectangle 9"/>
          <p:cNvSpPr/>
          <p:nvPr/>
        </p:nvSpPr>
        <p:spPr>
          <a:xfrm>
            <a:off x="3884028" y="537023"/>
            <a:ext cx="2159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= 2 </a:t>
            </a:r>
            <a:r>
              <a:rPr lang="en-IN" sz="2800" dirty="0"/>
              <a:t>x -8 x + 10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30509" y="40880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271076" y="508975"/>
            <a:ext cx="748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f(x) 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604158"/>
            <a:ext cx="8343900" cy="57394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199" y="476641"/>
            <a:ext cx="39213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DERIVATIVES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927" y="2144375"/>
            <a:ext cx="71633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Derivative of the function that represent a straight line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8927" y="2893856"/>
            <a:ext cx="63539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Derivative of the function that represent a curve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59329" y="620485"/>
            <a:ext cx="0" cy="444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59329" y="5070021"/>
            <a:ext cx="4555671" cy="2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43252" y="770556"/>
            <a:ext cx="103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(a) = 3a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396470" y="5331278"/>
            <a:ext cx="5184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sz="2000" b="1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441121" y="2971800"/>
            <a:ext cx="24493" cy="215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59327" y="2971799"/>
            <a:ext cx="1306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59503" y="2743200"/>
            <a:ext cx="28576" cy="233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163410" y="2743200"/>
            <a:ext cx="1424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453367" y="2971799"/>
            <a:ext cx="134712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453367" y="2778234"/>
            <a:ext cx="134712" cy="193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88079" y="2778234"/>
            <a:ext cx="0" cy="193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3120" y="770556"/>
            <a:ext cx="5996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= 2                 f(a) = 6</a:t>
            </a:r>
            <a:endParaRPr lang="en-IN" dirty="0" smtClean="0"/>
          </a:p>
          <a:p>
            <a:r>
              <a:rPr lang="en-IN" dirty="0" smtClean="0"/>
              <a:t>a = 2.001         f(a) = 6.003    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Slope  of  f(a) at a= 2   is  3                   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slope= (height /  width ) =  (0.003/ 0.001)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 = 5                 f(a)  = 15</a:t>
            </a:r>
            <a:endParaRPr lang="en-IN" dirty="0" smtClean="0"/>
          </a:p>
          <a:p>
            <a:r>
              <a:rPr lang="en-IN" dirty="0" smtClean="0"/>
              <a:t>a = 5.001         f(a)  =  15.003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Slope  of  f(a) at a= </a:t>
            </a:r>
            <a:r>
              <a:rPr lang="en-IN" dirty="0" smtClean="0"/>
              <a:t>5   </a:t>
            </a:r>
            <a:r>
              <a:rPr lang="en-IN" dirty="0"/>
              <a:t>is  3                    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d   f(a)  = 3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71502" y="2787133"/>
            <a:ext cx="42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58712" y="2558534"/>
            <a:ext cx="87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6.003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196192" y="5070021"/>
            <a:ext cx="2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520723" y="5079971"/>
            <a:ext cx="734786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2.001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534943" y="2690350"/>
            <a:ext cx="7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0.003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34825" y="2980698"/>
            <a:ext cx="7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0.001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18563" y="4288733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</a:t>
            </a:r>
            <a:endParaRPr lang="en-IN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913120" y="4358640"/>
            <a:ext cx="34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159327" y="990600"/>
            <a:ext cx="2536373" cy="4079422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6" y="365125"/>
            <a:ext cx="10036430" cy="1778264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                                                                                                                                                                    </a:t>
            </a:r>
            <a:br>
              <a:rPr lang="en-IN" sz="24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IN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IN" sz="24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IN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IN" sz="24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IN" sz="2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31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</a:t>
            </a:r>
            <a:r>
              <a:rPr lang="en-IN" sz="27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                                                                                                        </a:t>
            </a:r>
            <a:br>
              <a:rPr lang="en-IN" dirty="0" smtClean="0"/>
            </a:br>
            <a:endParaRPr lang="en-IN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426029" y="4923065"/>
            <a:ext cx="3028950" cy="1812471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/>
          <p:cNvSpPr/>
          <p:nvPr/>
        </p:nvSpPr>
        <p:spPr>
          <a:xfrm>
            <a:off x="1426029" y="2544536"/>
            <a:ext cx="3028950" cy="1812471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/>
          <p:cNvSpPr/>
          <p:nvPr/>
        </p:nvSpPr>
        <p:spPr>
          <a:xfrm>
            <a:off x="6604907" y="2544535"/>
            <a:ext cx="3028950" cy="1812471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/>
          <p:cNvSpPr/>
          <p:nvPr/>
        </p:nvSpPr>
        <p:spPr>
          <a:xfrm>
            <a:off x="6604907" y="4964227"/>
            <a:ext cx="3028950" cy="1812471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604907" y="2755531"/>
            <a:ext cx="30289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Derivatives</a:t>
            </a:r>
            <a:endParaRPr lang="en-US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Optimization</a:t>
            </a:r>
            <a:endParaRPr lang="en-IN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6029" y="2850605"/>
            <a:ext cx="30289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Equations</a:t>
            </a:r>
            <a:endParaRPr lang="en-US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</a:t>
            </a:r>
            <a:endParaRPr lang="en-US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Functions</a:t>
            </a:r>
            <a:endParaRPr lang="en-IN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6029" y="5270297"/>
            <a:ext cx="30289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Vectors</a:t>
            </a:r>
            <a:endParaRPr lang="en-US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Matrices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04907" y="5270297"/>
            <a:ext cx="302894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Statistics</a:t>
            </a:r>
            <a:endParaRPr lang="en-US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Probability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22" y="569042"/>
            <a:ext cx="3148693" cy="1574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58901" y="1455420"/>
            <a:ext cx="5079" cy="380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5273040"/>
            <a:ext cx="39700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flipV="1">
            <a:off x="-289560" y="1158240"/>
            <a:ext cx="3619500" cy="4107180"/>
          </a:xfrm>
          <a:prstGeom prst="arc">
            <a:avLst>
              <a:gd name="adj1" fmla="val 1424345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640332" y="2842498"/>
            <a:ext cx="103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(a) = 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86398" y="2753975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5433060" y="51190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 = 2</a:t>
            </a:r>
            <a:r>
              <a:rPr lang="en-IN" dirty="0" smtClean="0"/>
              <a:t>                 f(a</a:t>
            </a:r>
            <a:r>
              <a:rPr lang="en-IN" dirty="0"/>
              <a:t>) = </a:t>
            </a:r>
            <a:r>
              <a:rPr lang="en-IN" dirty="0" smtClean="0"/>
              <a:t>4</a:t>
            </a:r>
            <a:endParaRPr lang="en-IN" dirty="0"/>
          </a:p>
          <a:p>
            <a:r>
              <a:rPr lang="en-IN" dirty="0"/>
              <a:t>a = 2.001         f(a) = </a:t>
            </a:r>
            <a:r>
              <a:rPr lang="en-IN" dirty="0" smtClean="0"/>
              <a:t>4.004001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Slope  of  f(a) at a= </a:t>
            </a:r>
            <a:r>
              <a:rPr lang="en-IN" dirty="0" smtClean="0"/>
              <a:t>2   </a:t>
            </a:r>
            <a:r>
              <a:rPr lang="en-IN" dirty="0"/>
              <a:t>is  </a:t>
            </a:r>
            <a:r>
              <a:rPr lang="en-IN" dirty="0" smtClean="0"/>
              <a:t>4                    </a:t>
            </a:r>
            <a:endParaRPr lang="en-IN" dirty="0"/>
          </a:p>
          <a:p>
            <a:endParaRPr lang="en-IN" dirty="0"/>
          </a:p>
          <a:p>
            <a:r>
              <a:rPr lang="en-IN" dirty="0"/>
              <a:t>slope= (height /  width ) =  (</a:t>
            </a:r>
            <a:r>
              <a:rPr lang="en-IN" dirty="0" smtClean="0"/>
              <a:t>0.004/ </a:t>
            </a:r>
            <a:r>
              <a:rPr lang="en-IN" dirty="0"/>
              <a:t>0.001)</a:t>
            </a:r>
            <a:endParaRPr lang="en-IN" dirty="0"/>
          </a:p>
          <a:p>
            <a:endParaRPr lang="en-IN" dirty="0"/>
          </a:p>
          <a:p>
            <a:r>
              <a:rPr lang="en-IN" dirty="0"/>
              <a:t>a = 5                 f(a)  = </a:t>
            </a:r>
            <a:r>
              <a:rPr lang="en-IN" dirty="0" smtClean="0"/>
              <a:t>25</a:t>
            </a:r>
            <a:endParaRPr lang="en-IN" dirty="0"/>
          </a:p>
          <a:p>
            <a:r>
              <a:rPr lang="en-IN" dirty="0"/>
              <a:t>a = 5.001         f(a)  =  </a:t>
            </a:r>
            <a:r>
              <a:rPr lang="en-IN" dirty="0" smtClean="0"/>
              <a:t>25.01001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Slope  of  f(a) at a= 5   is  </a:t>
            </a:r>
            <a:r>
              <a:rPr lang="en-IN" dirty="0" smtClean="0"/>
              <a:t>10</a:t>
            </a:r>
            <a:endParaRPr lang="en-IN" dirty="0" smtClean="0"/>
          </a:p>
          <a:p>
            <a:r>
              <a:rPr lang="en-IN" dirty="0" smtClean="0"/>
              <a:t>     </a:t>
            </a:r>
            <a:endParaRPr lang="en-IN" dirty="0" smtClean="0"/>
          </a:p>
          <a:p>
            <a:r>
              <a:rPr lang="en-IN" dirty="0"/>
              <a:t>slope= (height /  width ) =  (</a:t>
            </a:r>
            <a:r>
              <a:rPr lang="en-IN" dirty="0" smtClean="0"/>
              <a:t>0.01001/ </a:t>
            </a:r>
            <a:r>
              <a:rPr lang="en-IN" dirty="0"/>
              <a:t>0.001)</a:t>
            </a:r>
            <a:endParaRPr lang="en-IN" dirty="0"/>
          </a:p>
          <a:p>
            <a:r>
              <a:rPr lang="en-IN" dirty="0" smtClean="0"/>
              <a:t>              </a:t>
            </a:r>
            <a:endParaRPr lang="en-IN" dirty="0"/>
          </a:p>
          <a:p>
            <a:endParaRPr lang="en-IN" dirty="0"/>
          </a:p>
          <a:p>
            <a:r>
              <a:rPr lang="en-IN" dirty="0"/>
              <a:t>d   f(a)  = d   a</a:t>
            </a:r>
            <a:r>
              <a:rPr lang="en-IN" dirty="0" smtClean="0"/>
              <a:t>  </a:t>
            </a:r>
            <a:r>
              <a:rPr lang="en-IN" dirty="0"/>
              <a:t>= </a:t>
            </a:r>
            <a:r>
              <a:rPr lang="en-IN" dirty="0" smtClean="0"/>
              <a:t>  2 * a</a:t>
            </a:r>
            <a:endParaRPr lang="en-IN" dirty="0"/>
          </a:p>
          <a:p>
            <a:r>
              <a:rPr lang="en-IN" dirty="0" smtClean="0"/>
              <a:t>da            </a:t>
            </a:r>
            <a:r>
              <a:rPr lang="en-IN" dirty="0" err="1" smtClean="0"/>
              <a:t>da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    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433060" y="4945380"/>
            <a:ext cx="350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9678" y="4514195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</a:t>
            </a:r>
            <a:endParaRPr lang="en-IN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319158" y="4945380"/>
            <a:ext cx="350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49880" y="4587240"/>
            <a:ext cx="3048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061641" y="4243090"/>
            <a:ext cx="26058" cy="106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63980" y="4587240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333500" y="4243090"/>
            <a:ext cx="1741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31172" y="521877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2.001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588052" y="522705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2 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1069914" y="43811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338469" y="4007971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4.004001 </a:t>
            </a:r>
            <a:endParaRPr lang="en-IN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872740" y="4251367"/>
            <a:ext cx="201930" cy="335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65120" y="4587241"/>
            <a:ext cx="213360" cy="7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074670" y="4234814"/>
            <a:ext cx="3810" cy="360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251325" y="5596890"/>
            <a:ext cx="295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b="1" dirty="0" smtClean="0">
                <a:sym typeface="+mn-ea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8814" y="550706"/>
            <a:ext cx="3327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Probability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6517" y="2237015"/>
            <a:ext cx="827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What role do you think probability has to play in AI ?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46332" y="3657600"/>
            <a:ext cx="89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Can you name a ML model out there based on probability ? </a:t>
            </a:r>
            <a:endParaRPr lang="en-I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5807" y="2730571"/>
            <a:ext cx="735602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3" y="1123270"/>
            <a:ext cx="9456667" cy="5653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1790" y="1255649"/>
            <a:ext cx="8294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Machine learning is about predicting the future based on the past.</a:t>
            </a:r>
            <a:endParaRPr lang="en-US" sz="2400" dirty="0"/>
          </a:p>
          <a:p>
            <a:r>
              <a:rPr lang="tr-TR" sz="2400" dirty="0">
                <a:solidFill>
                  <a:schemeClr val="tx2"/>
                </a:solidFill>
              </a:rPr>
              <a:t>					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8561" y="41627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3799" y="4655447"/>
            <a:ext cx="1336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  <a:endParaRPr lang="en-US" sz="2800" dirty="0"/>
          </a:p>
          <a:p>
            <a:pPr algn="ctr"/>
            <a:r>
              <a:rPr lang="en-US" sz="2800" dirty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3172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4035794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47460" y="4706780"/>
            <a:ext cx="1334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  <a:endParaRPr lang="en-US" sz="2400" dirty="0"/>
          </a:p>
          <a:p>
            <a:r>
              <a:rPr lang="en-US" sz="2400" dirty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3269" y="3541890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past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3302010" y="4852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00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9445047" y="3974257"/>
            <a:ext cx="121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8009953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1619" y="4714559"/>
            <a:ext cx="1334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  <a:endParaRPr lang="en-US" sz="2400" dirty="0"/>
          </a:p>
          <a:p>
            <a:r>
              <a:rPr lang="en-US" sz="2400" dirty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0994" y="3541890"/>
            <a:ext cx="96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918934" y="41627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61466" y="4655447"/>
            <a:ext cx="1201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Testing</a:t>
            </a:r>
            <a:endParaRPr lang="en-US" sz="2800" dirty="0"/>
          </a:p>
          <a:p>
            <a:pPr algn="ctr"/>
            <a:r>
              <a:rPr lang="en-US" sz="2800" dirty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7301251" y="486695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9683270" y="4852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739" y="1914143"/>
            <a:ext cx="1036681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 YOU NEED TO BE REALLY GOOD 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MATHS ?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9835" y="2322357"/>
            <a:ext cx="63653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WHY WORRY ABOUT 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MATHS 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607" y="599692"/>
            <a:ext cx="11797393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Choose right algorithms for the problem</a:t>
            </a:r>
            <a:endParaRPr lang="en-US" sz="36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Troubleshoot poor/ambiguous results</a:t>
            </a: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Recognize Under/over fitting</a:t>
            </a:r>
            <a:endParaRPr lang="en-US" sz="36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Make good choice on parameter setting ,validation strategies</a:t>
            </a: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Incorporating algorithms into more complex pipelines</a:t>
            </a: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28900" y="906235"/>
            <a:ext cx="1992086" cy="1910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190014" y="906235"/>
            <a:ext cx="1992086" cy="1910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628900" y="4569278"/>
            <a:ext cx="1992086" cy="1910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190014" y="4569277"/>
            <a:ext cx="1992086" cy="1910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624183" y="1569068"/>
            <a:ext cx="200152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</a:t>
            </a:r>
            <a:r>
              <a:rPr lang="en-I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ISTICS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0063" y="5294156"/>
            <a:ext cx="19297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3401" y="4985889"/>
            <a:ext cx="1845310" cy="1076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LINEAR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ALG</a:t>
            </a:r>
            <a:r>
              <a:rPr lang="en-I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BRA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5660" y="1569068"/>
            <a:ext cx="24207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PROBABILITY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6400" y="436407"/>
            <a:ext cx="3228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STATISTICS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9152" y="2743271"/>
            <a:ext cx="63880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Extract useful information from data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8770" y="3636280"/>
            <a:ext cx="45562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Compare /  Interpret data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4467" y="1960359"/>
            <a:ext cx="45466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It’s the core of everything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WPS Presentation</Application>
  <PresentationFormat>Widescreen</PresentationFormat>
  <Paragraphs>271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Aldhabi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RAJ</dc:creator>
  <cp:lastModifiedBy>P S V</cp:lastModifiedBy>
  <cp:revision>104</cp:revision>
  <dcterms:created xsi:type="dcterms:W3CDTF">2018-10-29T18:31:00Z</dcterms:created>
  <dcterms:modified xsi:type="dcterms:W3CDTF">2018-11-05T00:32:46Z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