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C40E375-CF20-4224-A9FE-CF3AE4F2B16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138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07CF28-DEC8-4B9C-9453-FE3DCA0A6952}"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0E375-CF20-4224-A9FE-CF3AE4F2B16D}" type="slidenum">
              <a:rPr lang="en-IN" smtClean="0"/>
              <a:t>‹#›</a:t>
            </a:fld>
            <a:endParaRPr lang="en-IN"/>
          </a:p>
        </p:txBody>
      </p:sp>
    </p:spTree>
    <p:extLst>
      <p:ext uri="{BB962C8B-B14F-4D97-AF65-F5344CB8AC3E}">
        <p14:creationId xmlns:p14="http://schemas.microsoft.com/office/powerpoint/2010/main" val="115557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0E375-CF20-4224-A9FE-CF3AE4F2B16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159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0E375-CF20-4224-A9FE-CF3AE4F2B16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729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0E375-CF20-4224-A9FE-CF3AE4F2B16D}" type="slidenum">
              <a:rPr lang="en-IN" smtClean="0"/>
              <a:t>‹#›</a:t>
            </a:fld>
            <a:endParaRPr lang="en-IN"/>
          </a:p>
        </p:txBody>
      </p:sp>
    </p:spTree>
    <p:extLst>
      <p:ext uri="{BB962C8B-B14F-4D97-AF65-F5344CB8AC3E}">
        <p14:creationId xmlns:p14="http://schemas.microsoft.com/office/powerpoint/2010/main" val="792935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0E375-CF20-4224-A9FE-CF3AE4F2B16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535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0E375-CF20-4224-A9FE-CF3AE4F2B16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31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0E375-CF20-4224-A9FE-CF3AE4F2B16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265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0E375-CF20-4224-A9FE-CF3AE4F2B16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007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0E375-CF20-4224-A9FE-CF3AE4F2B16D}" type="slidenum">
              <a:rPr lang="en-IN" smtClean="0"/>
              <a:t>‹#›</a:t>
            </a:fld>
            <a:endParaRPr lang="en-IN"/>
          </a:p>
        </p:txBody>
      </p:sp>
    </p:spTree>
    <p:extLst>
      <p:ext uri="{BB962C8B-B14F-4D97-AF65-F5344CB8AC3E}">
        <p14:creationId xmlns:p14="http://schemas.microsoft.com/office/powerpoint/2010/main" val="253568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07CF28-DEC8-4B9C-9453-FE3DCA0A6952}"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0E375-CF20-4224-A9FE-CF3AE4F2B16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35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07CF28-DEC8-4B9C-9453-FE3DCA0A6952}"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0E375-CF20-4224-A9FE-CF3AE4F2B16D}" type="slidenum">
              <a:rPr lang="en-IN" smtClean="0"/>
              <a:t>‹#›</a:t>
            </a:fld>
            <a:endParaRPr lang="en-IN"/>
          </a:p>
        </p:txBody>
      </p:sp>
    </p:spTree>
    <p:extLst>
      <p:ext uri="{BB962C8B-B14F-4D97-AF65-F5344CB8AC3E}">
        <p14:creationId xmlns:p14="http://schemas.microsoft.com/office/powerpoint/2010/main" val="152528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07CF28-DEC8-4B9C-9453-FE3DCA0A6952}" type="datetimeFigureOut">
              <a:rPr lang="en-IN" smtClean="0"/>
              <a:t>17-11-2021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0E375-CF20-4224-A9FE-CF3AE4F2B16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809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07CF28-DEC8-4B9C-9453-FE3DCA0A6952}" type="datetimeFigureOut">
              <a:rPr lang="en-IN" smtClean="0"/>
              <a:t>17-11-2021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0E375-CF20-4224-A9FE-CF3AE4F2B16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62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7CF28-DEC8-4B9C-9453-FE3DCA0A6952}" type="datetimeFigureOut">
              <a:rPr lang="en-IN" smtClean="0"/>
              <a:t>17-11-2021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40E375-CF20-4224-A9FE-CF3AE4F2B16D}" type="slidenum">
              <a:rPr lang="en-IN" smtClean="0"/>
              <a:t>‹#›</a:t>
            </a:fld>
            <a:endParaRPr lang="en-IN"/>
          </a:p>
        </p:txBody>
      </p:sp>
    </p:spTree>
    <p:extLst>
      <p:ext uri="{BB962C8B-B14F-4D97-AF65-F5344CB8AC3E}">
        <p14:creationId xmlns:p14="http://schemas.microsoft.com/office/powerpoint/2010/main" val="362696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07CF28-DEC8-4B9C-9453-FE3DCA0A6952}"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0E375-CF20-4224-A9FE-CF3AE4F2B16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01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07CF28-DEC8-4B9C-9453-FE3DCA0A6952}"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0E375-CF20-4224-A9FE-CF3AE4F2B16D}" type="slidenum">
              <a:rPr lang="en-IN" smtClean="0"/>
              <a:t>‹#›</a:t>
            </a:fld>
            <a:endParaRPr lang="en-IN"/>
          </a:p>
        </p:txBody>
      </p:sp>
    </p:spTree>
    <p:extLst>
      <p:ext uri="{BB962C8B-B14F-4D97-AF65-F5344CB8AC3E}">
        <p14:creationId xmlns:p14="http://schemas.microsoft.com/office/powerpoint/2010/main" val="295514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07CF28-DEC8-4B9C-9453-FE3DCA0A6952}" type="datetimeFigureOut">
              <a:rPr lang="en-IN" smtClean="0"/>
              <a:t>17-11-2021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40E375-CF20-4224-A9FE-CF3AE4F2B16D}" type="slidenum">
              <a:rPr lang="en-IN" smtClean="0"/>
              <a:t>‹#›</a:t>
            </a:fld>
            <a:endParaRPr lang="en-IN"/>
          </a:p>
        </p:txBody>
      </p:sp>
    </p:spTree>
    <p:extLst>
      <p:ext uri="{BB962C8B-B14F-4D97-AF65-F5344CB8AC3E}">
        <p14:creationId xmlns:p14="http://schemas.microsoft.com/office/powerpoint/2010/main" val="933621019"/>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9D73-A7E9-4A4A-AD85-20DB61EE67EC}"/>
              </a:ext>
            </a:extLst>
          </p:cNvPr>
          <p:cNvSpPr>
            <a:spLocks noGrp="1"/>
          </p:cNvSpPr>
          <p:nvPr>
            <p:ph type="ctrTitle"/>
          </p:nvPr>
        </p:nvSpPr>
        <p:spPr/>
        <p:txBody>
          <a:bodyPr/>
          <a:lstStyle/>
          <a:p>
            <a:r>
              <a:rPr lang="en-US" dirty="0"/>
              <a:t>PLAGARISM CHECKER</a:t>
            </a:r>
            <a:endParaRPr lang="en-IN" dirty="0"/>
          </a:p>
        </p:txBody>
      </p:sp>
      <p:sp>
        <p:nvSpPr>
          <p:cNvPr id="3" name="Subtitle 2">
            <a:extLst>
              <a:ext uri="{FF2B5EF4-FFF2-40B4-BE49-F238E27FC236}">
                <a16:creationId xmlns:a16="http://schemas.microsoft.com/office/drawing/2014/main" id="{BF160A54-D688-461F-801F-B776DEA8865C}"/>
              </a:ext>
            </a:extLst>
          </p:cNvPr>
          <p:cNvSpPr>
            <a:spLocks noGrp="1"/>
          </p:cNvSpPr>
          <p:nvPr>
            <p:ph type="subTitle" idx="1"/>
          </p:nvPr>
        </p:nvSpPr>
        <p:spPr>
          <a:xfrm>
            <a:off x="5965792" y="3808519"/>
            <a:ext cx="4027503" cy="1564689"/>
          </a:xfrm>
        </p:spPr>
        <p:txBody>
          <a:bodyPr/>
          <a:lstStyle/>
          <a:p>
            <a:r>
              <a:rPr lang="en-US" dirty="0"/>
              <a:t>Presented by</a:t>
            </a:r>
          </a:p>
          <a:p>
            <a:pPr>
              <a:spcBef>
                <a:spcPts val="0"/>
              </a:spcBef>
            </a:pPr>
            <a:r>
              <a:rPr lang="en-US" dirty="0"/>
              <a:t>	</a:t>
            </a:r>
            <a:r>
              <a:rPr lang="en-US" sz="1400" dirty="0">
                <a:latin typeface="Calibri" panose="020F0502020204030204" pitchFamily="34" charset="0"/>
                <a:cs typeface="Calibri" panose="020F0502020204030204" pitchFamily="34" charset="0"/>
              </a:rPr>
              <a:t>Aswathy Devi M L</a:t>
            </a:r>
          </a:p>
          <a:p>
            <a:pPr>
              <a:spcBef>
                <a:spcPts val="0"/>
              </a:spcBef>
            </a:pPr>
            <a:r>
              <a:rPr lang="en-US" sz="1400" dirty="0">
                <a:latin typeface="Calibri" panose="020F0502020204030204" pitchFamily="34" charset="0"/>
                <a:cs typeface="Calibri" panose="020F0502020204030204" pitchFamily="34" charset="0"/>
              </a:rPr>
              <a:t>       MCT19MCA001</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723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28490-8077-45E4-9ED5-73F117465D7A}"/>
              </a:ext>
            </a:extLst>
          </p:cNvPr>
          <p:cNvSpPr txBox="1"/>
          <p:nvPr/>
        </p:nvSpPr>
        <p:spPr>
          <a:xfrm>
            <a:off x="1775534" y="800782"/>
            <a:ext cx="6853561" cy="461665"/>
          </a:xfrm>
          <a:prstGeom prst="rect">
            <a:avLst/>
          </a:prstGeom>
          <a:noFill/>
        </p:spPr>
        <p:txBody>
          <a:bodyPr wrap="square" rtlCol="0">
            <a:spAutoFit/>
          </a:bodyPr>
          <a:lstStyle/>
          <a:p>
            <a:r>
              <a:rPr lang="en-US" sz="2400" b="1" dirty="0"/>
              <a:t>ABSTRACT</a:t>
            </a:r>
            <a:endParaRPr lang="en-IN" sz="2400" b="1" dirty="0"/>
          </a:p>
        </p:txBody>
      </p:sp>
      <p:sp>
        <p:nvSpPr>
          <p:cNvPr id="4" name="TextBox 3">
            <a:extLst>
              <a:ext uri="{FF2B5EF4-FFF2-40B4-BE49-F238E27FC236}">
                <a16:creationId xmlns:a16="http://schemas.microsoft.com/office/drawing/2014/main" id="{9EE0D8C0-2834-43D2-963A-C34E0D4DD193}"/>
              </a:ext>
            </a:extLst>
          </p:cNvPr>
          <p:cNvSpPr txBox="1"/>
          <p:nvPr/>
        </p:nvSpPr>
        <p:spPr>
          <a:xfrm>
            <a:off x="2225336" y="1582340"/>
            <a:ext cx="7741328" cy="4801314"/>
          </a:xfrm>
          <a:prstGeom prst="rect">
            <a:avLst/>
          </a:prstGeom>
          <a:noFill/>
        </p:spPr>
        <p:txBody>
          <a:bodyPr wrap="square" rtlCol="0">
            <a:spAutoFit/>
          </a:bodyPr>
          <a:lstStyle/>
          <a:p>
            <a:pPr marL="285750" indent="-285750" algn="l">
              <a:buFont typeface="Arial" panose="020B0604020202020204" pitchFamily="34" charset="0"/>
              <a:buChar char="•"/>
            </a:pPr>
            <a:r>
              <a:rPr lang="en-US" dirty="0"/>
              <a:t>Plagiarism is known as illegal use of words or sentences or the whole context from Wikipedia, journals, paper publications, paper presentation, books, research articles, lab assignments or any other source of online sites.</a:t>
            </a:r>
            <a:endParaRPr lang="en-US" dirty="0">
              <a:solidFill>
                <a:srgbClr val="000000"/>
              </a:solidFill>
              <a:latin typeface="ff6"/>
            </a:endParaRPr>
          </a:p>
          <a:p>
            <a:pPr marL="285750" indent="-285750" algn="l">
              <a:buFont typeface="Arial" panose="020B0604020202020204" pitchFamily="34" charset="0"/>
              <a:buChar char="•"/>
            </a:pPr>
            <a:r>
              <a:rPr lang="en-US" b="0" i="0" dirty="0">
                <a:solidFill>
                  <a:srgbClr val="000000"/>
                </a:solidFill>
                <a:effectLst/>
                <a:latin typeface="ff6"/>
              </a:rPr>
              <a:t>Human based plagiarism checker is difficult, not accurate, and   time-consuming process. </a:t>
            </a:r>
          </a:p>
          <a:p>
            <a:pPr marL="285750" indent="-285750" algn="l">
              <a:buFont typeface="Arial" panose="020B0604020202020204" pitchFamily="34" charset="0"/>
              <a:buChar char="•"/>
            </a:pPr>
            <a:r>
              <a:rPr lang="en-US" dirty="0"/>
              <a:t>Still the accuracy of the plagiarism software is not very perfect in the coding domain as it can be modified and changed easily. So we can use machine learning to overcome this problem.</a:t>
            </a:r>
            <a:endParaRPr lang="en-US" dirty="0">
              <a:solidFill>
                <a:srgbClr val="000000"/>
              </a:solidFill>
              <a:latin typeface="ff6"/>
            </a:endParaRPr>
          </a:p>
          <a:p>
            <a:pPr marL="285750" indent="-285750" algn="l">
              <a:buFont typeface="Arial" panose="020B0604020202020204" pitchFamily="34" charset="0"/>
              <a:buChar char="•"/>
            </a:pPr>
            <a:r>
              <a:rPr lang="en-US" dirty="0"/>
              <a:t>Machine learning is the area of artificial intelligence that uses logical techniques, so the system gains self-learning ability. It is used to design algorithms based on data trends and historical relationships between data.</a:t>
            </a:r>
          </a:p>
          <a:p>
            <a:pPr marL="285750" indent="-285750" algn="l">
              <a:buFont typeface="Arial" panose="020B0604020202020204" pitchFamily="34" charset="0"/>
              <a:buChar char="•"/>
            </a:pPr>
            <a:r>
              <a:rPr lang="en-US" dirty="0"/>
              <a:t>In order to overcome this problem, we incorporated the plagiarism checker tool inbuilt in the coding site eliminating the need of third party plagiarism checker tool. Also we use several algorithm techniques with help of machine learning to detect plagiarism more accurately. </a:t>
            </a:r>
            <a:endParaRPr lang="en-US" b="0" i="0" dirty="0">
              <a:solidFill>
                <a:srgbClr val="000000"/>
              </a:solidFill>
              <a:effectLst/>
              <a:latin typeface="ff6"/>
            </a:endParaRPr>
          </a:p>
          <a:p>
            <a:pPr marL="285750" indent="-285750" algn="l">
              <a:buFont typeface="Arial" panose="020B0604020202020204" pitchFamily="34" charset="0"/>
              <a:buChar char="•"/>
            </a:pPr>
            <a:endParaRPr lang="en-US" b="0" i="0" dirty="0">
              <a:solidFill>
                <a:srgbClr val="000000"/>
              </a:solidFill>
              <a:effectLst/>
              <a:latin typeface="ff6"/>
            </a:endParaRP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71294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9AB79-6179-4954-B915-CCFB67E3415F}"/>
              </a:ext>
            </a:extLst>
          </p:cNvPr>
          <p:cNvSpPr txBox="1"/>
          <p:nvPr/>
        </p:nvSpPr>
        <p:spPr>
          <a:xfrm>
            <a:off x="-1278383" y="1207363"/>
            <a:ext cx="7954392" cy="646331"/>
          </a:xfrm>
          <a:prstGeom prst="rect">
            <a:avLst/>
          </a:prstGeom>
          <a:noFill/>
        </p:spPr>
        <p:txBody>
          <a:bodyPr wrap="square" rtlCol="0">
            <a:spAutoFit/>
          </a:bodyPr>
          <a:lstStyle/>
          <a:p>
            <a:pPr algn="ctr"/>
            <a:r>
              <a:rPr lang="en-US" b="1" dirty="0"/>
              <a:t>SYSTEM REQUIREMENTS</a:t>
            </a:r>
          </a:p>
          <a:p>
            <a:endParaRPr lang="en-IN" dirty="0"/>
          </a:p>
        </p:txBody>
      </p:sp>
      <p:sp>
        <p:nvSpPr>
          <p:cNvPr id="3" name="TextBox 2">
            <a:extLst>
              <a:ext uri="{FF2B5EF4-FFF2-40B4-BE49-F238E27FC236}">
                <a16:creationId xmlns:a16="http://schemas.microsoft.com/office/drawing/2014/main" id="{40FB196E-09CA-4A54-94CA-717833B1BEDA}"/>
              </a:ext>
            </a:extLst>
          </p:cNvPr>
          <p:cNvSpPr txBox="1"/>
          <p:nvPr/>
        </p:nvSpPr>
        <p:spPr>
          <a:xfrm>
            <a:off x="798991" y="1853694"/>
            <a:ext cx="7590408" cy="2257028"/>
          </a:xfrm>
          <a:prstGeom prst="rect">
            <a:avLst/>
          </a:prstGeom>
          <a:noFill/>
        </p:spPr>
        <p:txBody>
          <a:bodyPr wrap="square" rtlCol="0">
            <a:spAutoFit/>
          </a:bodyPr>
          <a:lstStyle/>
          <a:p>
            <a:pPr marL="582930" indent="-285750" algn="just">
              <a:spcBef>
                <a:spcPts val="795"/>
              </a:spcBef>
              <a:spcAft>
                <a:spcPts val="0"/>
              </a:spcAft>
              <a:buFont typeface="Wingdings" panose="05000000000000000000" pitchFamily="2" charset="2"/>
              <a:buChar char="ü"/>
              <a:tabLst>
                <a:tab pos="1917700" algn="l"/>
                <a:tab pos="2548255" algn="l"/>
              </a:tabLst>
            </a:pPr>
            <a:r>
              <a:rPr lang="en-US" sz="1600" dirty="0">
                <a:effectLst/>
                <a:ea typeface="Times New Roman" panose="02020603050405020304" pitchFamily="18" charset="0"/>
              </a:rPr>
              <a:t>Operating</a:t>
            </a:r>
            <a:r>
              <a:rPr lang="en-US" sz="1600" spc="-25" dirty="0">
                <a:effectLst/>
                <a:ea typeface="Times New Roman" panose="02020603050405020304" pitchFamily="18" charset="0"/>
              </a:rPr>
              <a:t> </a:t>
            </a:r>
            <a:r>
              <a:rPr lang="en-US" sz="1600" dirty="0">
                <a:effectLst/>
                <a:ea typeface="Times New Roman" panose="02020603050405020304" pitchFamily="18" charset="0"/>
              </a:rPr>
              <a:t>System	-	Windows</a:t>
            </a:r>
            <a:r>
              <a:rPr lang="en-US" sz="1600" spc="5" dirty="0">
                <a:effectLst/>
                <a:ea typeface="Times New Roman" panose="02020603050405020304" pitchFamily="18" charset="0"/>
              </a:rPr>
              <a:t> </a:t>
            </a:r>
            <a:r>
              <a:rPr lang="en-US" sz="1600" dirty="0">
                <a:effectLst/>
                <a:ea typeface="Times New Roman" panose="02020603050405020304" pitchFamily="18" charset="0"/>
              </a:rPr>
              <a:t>10</a:t>
            </a:r>
          </a:p>
          <a:p>
            <a:pPr marL="582930" indent="-285750" algn="just">
              <a:spcBef>
                <a:spcPts val="795"/>
              </a:spcBef>
              <a:spcAft>
                <a:spcPts val="0"/>
              </a:spcAft>
              <a:buFont typeface="Wingdings" panose="05000000000000000000" pitchFamily="2" charset="2"/>
              <a:buChar char="ü"/>
              <a:tabLst>
                <a:tab pos="1917700" algn="l"/>
                <a:tab pos="2548255" algn="l"/>
              </a:tabLst>
            </a:pPr>
            <a:r>
              <a:rPr lang="en-US" sz="1600" dirty="0">
                <a:effectLst/>
                <a:ea typeface="Times New Roman" panose="02020603050405020304" pitchFamily="18" charset="0"/>
              </a:rPr>
              <a:t>Script		-	Python</a:t>
            </a:r>
          </a:p>
          <a:p>
            <a:pPr marL="582930" indent="-285750" algn="just">
              <a:spcBef>
                <a:spcPts val="795"/>
              </a:spcBef>
              <a:spcAft>
                <a:spcPts val="0"/>
              </a:spcAft>
              <a:buFont typeface="Wingdings" panose="05000000000000000000" pitchFamily="2" charset="2"/>
              <a:buChar char="ü"/>
              <a:tabLst>
                <a:tab pos="1917700" algn="l"/>
                <a:tab pos="2548255" algn="l"/>
              </a:tabLst>
            </a:pPr>
            <a:r>
              <a:rPr lang="en-US" sz="1600" dirty="0">
                <a:ea typeface="Times New Roman" panose="02020603050405020304" pitchFamily="18" charset="0"/>
              </a:rPr>
              <a:t>Interpreter		-	Python 3.10.0</a:t>
            </a:r>
            <a:endParaRPr lang="en-IN" sz="1600" dirty="0">
              <a:effectLst/>
              <a:ea typeface="Times New Roman" panose="02020603050405020304" pitchFamily="18" charset="0"/>
            </a:endParaRPr>
          </a:p>
          <a:p>
            <a:pPr marL="582930" indent="-285750" algn="just">
              <a:spcBef>
                <a:spcPts val="805"/>
              </a:spcBef>
              <a:spcAft>
                <a:spcPts val="0"/>
              </a:spcAft>
              <a:buFont typeface="Wingdings" panose="05000000000000000000" pitchFamily="2" charset="2"/>
              <a:buChar char="ü"/>
              <a:tabLst>
                <a:tab pos="1917700" algn="l"/>
                <a:tab pos="2548255" algn="l"/>
              </a:tabLst>
            </a:pPr>
            <a:r>
              <a:rPr lang="en-US" sz="1600" dirty="0">
                <a:effectLst/>
                <a:ea typeface="Times New Roman" panose="02020603050405020304" pitchFamily="18" charset="0"/>
              </a:rPr>
              <a:t>IDE		-	PyCharm</a:t>
            </a:r>
            <a:endParaRPr lang="en-IN" sz="1600" dirty="0">
              <a:ea typeface="Times New Roman" panose="02020603050405020304" pitchFamily="18" charset="0"/>
            </a:endParaRPr>
          </a:p>
          <a:p>
            <a:pPr marL="582930" indent="-285750" algn="just">
              <a:spcBef>
                <a:spcPts val="805"/>
              </a:spcBef>
              <a:spcAft>
                <a:spcPts val="0"/>
              </a:spcAft>
              <a:buFont typeface="Wingdings" panose="05000000000000000000" pitchFamily="2" charset="2"/>
              <a:buChar char="ü"/>
              <a:tabLst>
                <a:tab pos="1917700" algn="l"/>
                <a:tab pos="2548255" algn="l"/>
              </a:tabLst>
            </a:pPr>
            <a:r>
              <a:rPr lang="en-US" sz="1600" dirty="0">
                <a:effectLst/>
                <a:ea typeface="Times New Roman" panose="02020603050405020304" pitchFamily="18" charset="0"/>
              </a:rPr>
              <a:t>Frameworks		-	Flask</a:t>
            </a:r>
            <a:r>
              <a:rPr lang="en-US" sz="1600" spc="-5" dirty="0">
                <a:effectLst/>
                <a:ea typeface="Times New Roman" panose="02020603050405020304" pitchFamily="18" charset="0"/>
              </a:rPr>
              <a:t> </a:t>
            </a:r>
            <a:r>
              <a:rPr lang="en-US" sz="1600" dirty="0">
                <a:effectLst/>
                <a:ea typeface="Times New Roman" panose="02020603050405020304" pitchFamily="18" charset="0"/>
              </a:rPr>
              <a:t>(For</a:t>
            </a:r>
            <a:r>
              <a:rPr lang="en-US" sz="1600" spc="-5" dirty="0">
                <a:effectLst/>
                <a:ea typeface="Times New Roman" panose="02020603050405020304" pitchFamily="18" charset="0"/>
              </a:rPr>
              <a:t> </a:t>
            </a:r>
            <a:r>
              <a:rPr lang="en-US" sz="1600" dirty="0">
                <a:effectLst/>
                <a:ea typeface="Times New Roman" panose="02020603050405020304" pitchFamily="18" charset="0"/>
              </a:rPr>
              <a:t>Web</a:t>
            </a:r>
            <a:r>
              <a:rPr lang="en-US" sz="1600" spc="-5" dirty="0">
                <a:effectLst/>
                <a:ea typeface="Times New Roman" panose="02020603050405020304" pitchFamily="18" charset="0"/>
              </a:rPr>
              <a:t> </a:t>
            </a:r>
            <a:r>
              <a:rPr lang="en-US" sz="1600" dirty="0">
                <a:effectLst/>
                <a:ea typeface="Times New Roman" panose="02020603050405020304" pitchFamily="18" charset="0"/>
              </a:rPr>
              <a:t>Deployment)</a:t>
            </a:r>
            <a:endParaRPr lang="en-IN" sz="1600" dirty="0">
              <a:effectLst/>
              <a:ea typeface="Times New Roman" panose="02020603050405020304" pitchFamily="18" charset="0"/>
            </a:endParaRPr>
          </a:p>
          <a:p>
            <a:endParaRPr lang="en-US" sz="1600" dirty="0"/>
          </a:p>
          <a:p>
            <a:endParaRPr lang="en-IN" dirty="0"/>
          </a:p>
        </p:txBody>
      </p:sp>
      <p:sp>
        <p:nvSpPr>
          <p:cNvPr id="5" name="TextBox 4">
            <a:extLst>
              <a:ext uri="{FF2B5EF4-FFF2-40B4-BE49-F238E27FC236}">
                <a16:creationId xmlns:a16="http://schemas.microsoft.com/office/drawing/2014/main" id="{FAF51310-042E-41CB-993E-7ED5E9719C5A}"/>
              </a:ext>
            </a:extLst>
          </p:cNvPr>
          <p:cNvSpPr txBox="1"/>
          <p:nvPr/>
        </p:nvSpPr>
        <p:spPr>
          <a:xfrm>
            <a:off x="6764784" y="1223353"/>
            <a:ext cx="4589756" cy="369332"/>
          </a:xfrm>
          <a:prstGeom prst="rect">
            <a:avLst/>
          </a:prstGeom>
          <a:noFill/>
        </p:spPr>
        <p:txBody>
          <a:bodyPr wrap="square" rtlCol="0">
            <a:spAutoFit/>
          </a:bodyPr>
          <a:lstStyle/>
          <a:p>
            <a:r>
              <a:rPr lang="en-US" b="1" dirty="0"/>
              <a:t>HARDWARE REQUIREMENTS</a:t>
            </a:r>
            <a:endParaRPr lang="en-IN" b="1" dirty="0"/>
          </a:p>
        </p:txBody>
      </p:sp>
      <p:sp>
        <p:nvSpPr>
          <p:cNvPr id="8" name="TextBox 7">
            <a:extLst>
              <a:ext uri="{FF2B5EF4-FFF2-40B4-BE49-F238E27FC236}">
                <a16:creationId xmlns:a16="http://schemas.microsoft.com/office/drawing/2014/main" id="{435C7D39-B6E7-4A64-AE27-86988EDEAF76}"/>
              </a:ext>
            </a:extLst>
          </p:cNvPr>
          <p:cNvSpPr txBox="1"/>
          <p:nvPr/>
        </p:nvSpPr>
        <p:spPr>
          <a:xfrm>
            <a:off x="6880194" y="1853694"/>
            <a:ext cx="4048218" cy="1200329"/>
          </a:xfrm>
          <a:prstGeom prst="rect">
            <a:avLst/>
          </a:prstGeom>
          <a:noFill/>
        </p:spPr>
        <p:txBody>
          <a:bodyPr wrap="square" rtlCol="0">
            <a:spAutoFit/>
          </a:bodyPr>
          <a:lstStyle/>
          <a:p>
            <a:pPr marL="285750" indent="-285750" algn="l" rtl="0" eaLnBrk="1" fontAlgn="t" latinLnBrk="0" hangingPunct="1">
              <a:spcBef>
                <a:spcPts val="0"/>
              </a:spcBef>
              <a:spcAft>
                <a:spcPts val="0"/>
              </a:spcAft>
              <a:buFont typeface="Wingdings" panose="05000000000000000000" pitchFamily="2" charset="2"/>
              <a:buChar char="v"/>
            </a:pPr>
            <a:r>
              <a:rPr lang="en-US" sz="1800" i="0" u="none" strike="noStrike" kern="1200" dirty="0">
                <a:effectLst/>
                <a:latin typeface="Calibri" panose="020F0502020204030204" pitchFamily="34" charset="0"/>
                <a:cs typeface="Calibri" panose="020F0502020204030204" pitchFamily="34" charset="0"/>
              </a:rPr>
              <a:t>Speed 		: 	2 GHz and above</a:t>
            </a:r>
            <a:endParaRPr lang="en-IN" sz="1800" i="0" u="none" strike="noStrike" dirty="0">
              <a:effectLst/>
              <a:latin typeface="Calibri" panose="020F0502020204030204" pitchFamily="34" charset="0"/>
              <a:cs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v"/>
            </a:pPr>
            <a:r>
              <a:rPr lang="en-US" sz="1800" b="0" i="0" u="none" strike="noStrike" kern="1200" dirty="0">
                <a:effectLst/>
                <a:latin typeface="Calibri" panose="020F0502020204030204" pitchFamily="34" charset="0"/>
                <a:cs typeface="Calibri" panose="020F0502020204030204" pitchFamily="34" charset="0"/>
              </a:rPr>
              <a:t>RAM 		:         8.00 GB</a:t>
            </a:r>
          </a:p>
          <a:p>
            <a:pPr marL="285750" indent="-285750" algn="l" rtl="0" eaLnBrk="1" fontAlgn="t" latinLnBrk="0" hangingPunct="1">
              <a:spcBef>
                <a:spcPts val="0"/>
              </a:spcBef>
              <a:spcAft>
                <a:spcPts val="0"/>
              </a:spcAft>
              <a:buFont typeface="Wingdings" panose="05000000000000000000" pitchFamily="2" charset="2"/>
              <a:buChar char="v"/>
            </a:pPr>
            <a:r>
              <a:rPr lang="en-US" dirty="0">
                <a:latin typeface="Calibri" panose="020F0502020204030204" pitchFamily="34" charset="0"/>
                <a:cs typeface="Calibri" panose="020F0502020204030204" pitchFamily="34" charset="0"/>
              </a:rPr>
              <a:t>Processor	:	AMD Ryzen 3 3250U</a:t>
            </a:r>
            <a:endParaRPr lang="en-IN" sz="1800" b="0" i="0" u="none" strike="noStrike"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38786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011794-3737-4862-A56C-60EF070FC1E2}"/>
              </a:ext>
            </a:extLst>
          </p:cNvPr>
          <p:cNvSpPr txBox="1"/>
          <p:nvPr/>
        </p:nvSpPr>
        <p:spPr>
          <a:xfrm>
            <a:off x="2112885" y="1109709"/>
            <a:ext cx="3799643" cy="369332"/>
          </a:xfrm>
          <a:prstGeom prst="rect">
            <a:avLst/>
          </a:prstGeom>
          <a:noFill/>
        </p:spPr>
        <p:txBody>
          <a:bodyPr wrap="square" rtlCol="0">
            <a:spAutoFit/>
          </a:bodyPr>
          <a:lstStyle/>
          <a:p>
            <a:r>
              <a:rPr lang="en-US" b="1" dirty="0"/>
              <a:t>SOFTWARE REQUIREMENTS</a:t>
            </a:r>
            <a:endParaRPr lang="en-IN" b="1" dirty="0"/>
          </a:p>
        </p:txBody>
      </p:sp>
      <p:sp>
        <p:nvSpPr>
          <p:cNvPr id="9" name="TextBox 8">
            <a:extLst>
              <a:ext uri="{FF2B5EF4-FFF2-40B4-BE49-F238E27FC236}">
                <a16:creationId xmlns:a16="http://schemas.microsoft.com/office/drawing/2014/main" id="{05266076-7A96-4A60-8788-4FF26E815AC0}"/>
              </a:ext>
            </a:extLst>
          </p:cNvPr>
          <p:cNvSpPr txBox="1"/>
          <p:nvPr/>
        </p:nvSpPr>
        <p:spPr>
          <a:xfrm>
            <a:off x="1833238" y="1837678"/>
            <a:ext cx="8158579" cy="4031873"/>
          </a:xfrm>
          <a:prstGeom prst="rect">
            <a:avLst/>
          </a:prstGeom>
          <a:noFill/>
        </p:spPr>
        <p:txBody>
          <a:bodyPr wrap="square" rtlCol="0">
            <a:spAutoFit/>
          </a:bodyPr>
          <a:lstStyle/>
          <a:p>
            <a:pPr marL="342900" indent="-342900" algn="just">
              <a:buFont typeface="+mj-lt"/>
              <a:buAutoNum type="arabicPeriod"/>
            </a:pPr>
            <a:r>
              <a:rPr lang="en-US" b="1" u="sng" dirty="0"/>
              <a:t>Flask: </a:t>
            </a:r>
            <a:r>
              <a:rPr lang="en-US" dirty="0">
                <a:latin typeface="Calibri" panose="020F0502020204030204" pitchFamily="34" charset="0"/>
                <a:cs typeface="Calibri" panose="020F0502020204030204" pitchFamily="34" charset="0"/>
              </a:rPr>
              <a:t>Flask is a web application framework written in Python. Web Application Framework or simply Web Framework represents a collection of libraries and modules that enables a web application developer to write applications without having to bother about low-level details such as protocols, thread, management etc.</a:t>
            </a:r>
          </a:p>
          <a:p>
            <a:pPr marL="342900" indent="-342900" algn="just">
              <a:buFont typeface="+mj-lt"/>
              <a:buAutoNum type="arabicPeriod"/>
            </a:pPr>
            <a:r>
              <a:rPr lang="en-US" b="1" u="sng" dirty="0"/>
              <a:t>Requests: </a:t>
            </a:r>
            <a:r>
              <a:rPr lang="en-US" dirty="0">
                <a:latin typeface="Calibri" panose="020F0502020204030204" pitchFamily="34" charset="0"/>
                <a:cs typeface="Calibri" panose="020F0502020204030204" pitchFamily="34" charset="0"/>
              </a:rPr>
              <a:t>The requests module allow you to send HTTP requests using python</a:t>
            </a:r>
            <a:r>
              <a:rPr lang="en-US" dirty="0"/>
              <a:t>.</a:t>
            </a:r>
          </a:p>
          <a:p>
            <a:pPr marL="342900" indent="-342900" algn="just">
              <a:buFont typeface="+mj-lt"/>
              <a:buAutoNum type="arabicPeriod"/>
            </a:pPr>
            <a:r>
              <a:rPr lang="en-US" b="1" u="sng" dirty="0"/>
              <a:t>SequenceMatcher:</a:t>
            </a:r>
            <a:r>
              <a:rPr lang="en-US" b="1" dirty="0"/>
              <a:t>  </a:t>
            </a:r>
            <a:r>
              <a:rPr lang="en-US" sz="1600" b="0" i="0" dirty="0">
                <a:solidFill>
                  <a:srgbClr val="202124"/>
                </a:solidFill>
                <a:effectLst/>
                <a:latin typeface="Calibri" panose="020F0502020204030204" pitchFamily="34" charset="0"/>
                <a:cs typeface="Calibri" panose="020F0502020204030204" pitchFamily="34" charset="0"/>
              </a:rPr>
              <a:t>SequenceMatcher is a </a:t>
            </a:r>
            <a:r>
              <a:rPr lang="en-US" sz="1600" i="0" dirty="0">
                <a:solidFill>
                  <a:srgbClr val="202124"/>
                </a:solidFill>
                <a:effectLst/>
                <a:latin typeface="Calibri" panose="020F0502020204030204" pitchFamily="34" charset="0"/>
                <a:cs typeface="Calibri" panose="020F0502020204030204" pitchFamily="34" charset="0"/>
              </a:rPr>
              <a:t>class</a:t>
            </a:r>
            <a:r>
              <a:rPr lang="en-US" sz="1600" b="0" i="0" dirty="0">
                <a:solidFill>
                  <a:srgbClr val="202124"/>
                </a:solidFill>
                <a:effectLst/>
                <a:latin typeface="Calibri" panose="020F0502020204030204" pitchFamily="34" charset="0"/>
                <a:cs typeface="Calibri" panose="020F0502020204030204" pitchFamily="34" charset="0"/>
              </a:rPr>
              <a:t> that is available in the difflib Python package. The difflib module provides classes and functions for comparing sequences. It can be used to compare files and can produce information about file differences in various formats. This class can be used to compare two input sequences or strings.</a:t>
            </a:r>
          </a:p>
          <a:p>
            <a:pPr marL="342900" indent="-342900" algn="just">
              <a:buFont typeface="+mj-lt"/>
              <a:buAutoNum type="arabicPeriod"/>
            </a:pPr>
            <a:r>
              <a:rPr lang="en-US" sz="1600" b="1" u="sng" dirty="0">
                <a:solidFill>
                  <a:srgbClr val="202124"/>
                </a:solidFill>
                <a:latin typeface="Calibri" panose="020F0502020204030204" pitchFamily="34" charset="0"/>
                <a:cs typeface="Calibri" panose="020F0502020204030204" pitchFamily="34" charset="0"/>
              </a:rPr>
              <a:t>Pandas: </a:t>
            </a:r>
            <a:r>
              <a:rPr lang="en-US" sz="1600" b="0" i="0" dirty="0">
                <a:solidFill>
                  <a:srgbClr val="202124"/>
                </a:solidFill>
                <a:effectLst/>
                <a:latin typeface="Calibri" panose="020F0502020204030204" pitchFamily="34" charset="0"/>
                <a:cs typeface="Calibri" panose="020F0502020204030204" pitchFamily="34" charset="0"/>
              </a:rPr>
              <a:t>Pandas is a common Python tool for data manipulation and analysis.</a:t>
            </a:r>
          </a:p>
          <a:p>
            <a:pPr marL="342900" indent="-342900" algn="just">
              <a:buFont typeface="+mj-lt"/>
              <a:buAutoNum type="arabicPeriod"/>
            </a:pPr>
            <a:r>
              <a:rPr lang="en-US" sz="1600" b="1" u="sng" dirty="0" err="1">
                <a:solidFill>
                  <a:srgbClr val="202124"/>
                </a:solidFill>
                <a:latin typeface="Calibri" panose="020F0502020204030204" pitchFamily="34" charset="0"/>
                <a:cs typeface="Calibri" panose="020F0502020204030204" pitchFamily="34" charset="0"/>
              </a:rPr>
              <a:t>Render_template</a:t>
            </a:r>
            <a:r>
              <a:rPr lang="en-US" sz="1600" b="1" u="sng" dirty="0">
                <a:solidFill>
                  <a:srgbClr val="202124"/>
                </a:solidFill>
                <a:latin typeface="Calibri" panose="020F0502020204030204" pitchFamily="34" charset="0"/>
                <a:cs typeface="Calibri" panose="020F0502020204030204" pitchFamily="34" charset="0"/>
              </a:rPr>
              <a:t>: </a:t>
            </a:r>
            <a:r>
              <a:rPr lang="en-US" sz="1600" b="0" i="0" dirty="0">
                <a:solidFill>
                  <a:srgbClr val="202124"/>
                </a:solidFill>
                <a:effectLst/>
                <a:latin typeface="Calibri" panose="020F0502020204030204" pitchFamily="34" charset="0"/>
                <a:cs typeface="Calibri" panose="020F0502020204030204" pitchFamily="34" charset="0"/>
              </a:rPr>
              <a:t>render template is </a:t>
            </a:r>
            <a:r>
              <a:rPr lang="en-US" sz="1600" i="0" dirty="0">
                <a:solidFill>
                  <a:srgbClr val="202124"/>
                </a:solidFill>
                <a:effectLst/>
                <a:latin typeface="Calibri" panose="020F0502020204030204" pitchFamily="34" charset="0"/>
                <a:cs typeface="Calibri" panose="020F0502020204030204" pitchFamily="34" charset="0"/>
              </a:rPr>
              <a:t>a Flask function from the flask. templating package</a:t>
            </a:r>
            <a:r>
              <a:rPr lang="en-US" sz="1600" b="0" i="0" dirty="0">
                <a:solidFill>
                  <a:srgbClr val="202124"/>
                </a:solidFill>
                <a:effectLst/>
                <a:latin typeface="Calibri" panose="020F0502020204030204" pitchFamily="34" charset="0"/>
                <a:cs typeface="Calibri" panose="020F0502020204030204" pitchFamily="34" charset="0"/>
              </a:rPr>
              <a:t>. render_template is used to generate output from a template file based on the Jinja2 engine that is found in the application's templates folder.</a:t>
            </a:r>
            <a:endParaRPr lang="en-US" sz="1600" b="1" u="sng" dirty="0">
              <a:latin typeface="Calibri" panose="020F0502020204030204" pitchFamily="34" charset="0"/>
              <a:cs typeface="Calibri" panose="020F0502020204030204" pitchFamily="34" charset="0"/>
            </a:endParaRPr>
          </a:p>
          <a:p>
            <a:pPr marL="342900" indent="-342900">
              <a:buFont typeface="+mj-lt"/>
              <a:buAutoNum type="arabicPeriod"/>
            </a:pPr>
            <a:endParaRPr lang="en-US" b="1" u="sng" dirty="0"/>
          </a:p>
        </p:txBody>
      </p:sp>
    </p:spTree>
    <p:extLst>
      <p:ext uri="{BB962C8B-B14F-4D97-AF65-F5344CB8AC3E}">
        <p14:creationId xmlns:p14="http://schemas.microsoft.com/office/powerpoint/2010/main" val="16738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4E21944-FCA6-4F84-ACB9-7E44060DDEF0}"/>
              </a:ext>
            </a:extLst>
          </p:cNvPr>
          <p:cNvGraphicFramePr>
            <a:graphicFrameLocks noGrp="1"/>
          </p:cNvGraphicFramePr>
          <p:nvPr>
            <p:extLst>
              <p:ext uri="{D42A27DB-BD31-4B8C-83A1-F6EECF244321}">
                <p14:modId xmlns:p14="http://schemas.microsoft.com/office/powerpoint/2010/main" val="4098452150"/>
              </p:ext>
            </p:extLst>
          </p:nvPr>
        </p:nvGraphicFramePr>
        <p:xfrm>
          <a:off x="1660124" y="1313895"/>
          <a:ext cx="8895426" cy="3888420"/>
        </p:xfrm>
        <a:graphic>
          <a:graphicData uri="http://schemas.openxmlformats.org/drawingml/2006/table">
            <a:tbl>
              <a:tblPr/>
              <a:tblGrid>
                <a:gridCol w="8895426">
                  <a:extLst>
                    <a:ext uri="{9D8B030D-6E8A-4147-A177-3AD203B41FA5}">
                      <a16:colId xmlns:a16="http://schemas.microsoft.com/office/drawing/2014/main" val="4017508110"/>
                    </a:ext>
                  </a:extLst>
                </a:gridCol>
              </a:tblGrid>
              <a:tr h="388842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69997059"/>
                  </a:ext>
                </a:extLst>
              </a:tr>
            </a:tbl>
          </a:graphicData>
        </a:graphic>
      </p:graphicFrame>
      <p:cxnSp>
        <p:nvCxnSpPr>
          <p:cNvPr id="5" name="Straight Connector 4">
            <a:extLst>
              <a:ext uri="{FF2B5EF4-FFF2-40B4-BE49-F238E27FC236}">
                <a16:creationId xmlns:a16="http://schemas.microsoft.com/office/drawing/2014/main" id="{A98F7839-1D8C-42DA-9A3C-F3B6DB3F90AD}"/>
              </a:ext>
            </a:extLst>
          </p:cNvPr>
          <p:cNvCxnSpPr>
            <a:cxnSpLocks/>
          </p:cNvCxnSpPr>
          <p:nvPr/>
        </p:nvCxnSpPr>
        <p:spPr>
          <a:xfrm flipH="1">
            <a:off x="1660125" y="2210540"/>
            <a:ext cx="88717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BD1DF7-26D9-4C5B-AC1D-AD632A7066AA}"/>
              </a:ext>
            </a:extLst>
          </p:cNvPr>
          <p:cNvCxnSpPr>
            <a:cxnSpLocks/>
          </p:cNvCxnSpPr>
          <p:nvPr/>
        </p:nvCxnSpPr>
        <p:spPr>
          <a:xfrm flipH="1">
            <a:off x="1683799" y="3179686"/>
            <a:ext cx="88717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F315F0F-E0A5-40F4-9592-B810284DACB1}"/>
              </a:ext>
            </a:extLst>
          </p:cNvPr>
          <p:cNvCxnSpPr>
            <a:cxnSpLocks/>
          </p:cNvCxnSpPr>
          <p:nvPr/>
        </p:nvCxnSpPr>
        <p:spPr>
          <a:xfrm flipH="1">
            <a:off x="1660124" y="4193219"/>
            <a:ext cx="88717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086A34-7006-4F6A-970F-DEA6BBF4E6BA}"/>
              </a:ext>
            </a:extLst>
          </p:cNvPr>
          <p:cNvCxnSpPr>
            <a:cxnSpLocks/>
          </p:cNvCxnSpPr>
          <p:nvPr/>
        </p:nvCxnSpPr>
        <p:spPr>
          <a:xfrm>
            <a:off x="2467992" y="1313895"/>
            <a:ext cx="0" cy="3888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C6F1CE-65F0-4C2C-A522-8DEB94329FF5}"/>
              </a:ext>
            </a:extLst>
          </p:cNvPr>
          <p:cNvCxnSpPr>
            <a:cxnSpLocks/>
          </p:cNvCxnSpPr>
          <p:nvPr/>
        </p:nvCxnSpPr>
        <p:spPr>
          <a:xfrm>
            <a:off x="4262762" y="1313895"/>
            <a:ext cx="0" cy="3888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C53BF72-71C7-4728-BD73-143C8CD9A6A1}"/>
              </a:ext>
            </a:extLst>
          </p:cNvPr>
          <p:cNvCxnSpPr/>
          <p:nvPr/>
        </p:nvCxnSpPr>
        <p:spPr>
          <a:xfrm>
            <a:off x="5690587" y="1313895"/>
            <a:ext cx="0" cy="3888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39C8A6-E33A-4F36-AB4D-F50097631A29}"/>
              </a:ext>
            </a:extLst>
          </p:cNvPr>
          <p:cNvCxnSpPr/>
          <p:nvPr/>
        </p:nvCxnSpPr>
        <p:spPr>
          <a:xfrm>
            <a:off x="7264894" y="1313895"/>
            <a:ext cx="0" cy="388842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887D7E3-9BF1-4DE2-81A6-E46329EFEBA4}"/>
              </a:ext>
            </a:extLst>
          </p:cNvPr>
          <p:cNvSpPr txBox="1"/>
          <p:nvPr/>
        </p:nvSpPr>
        <p:spPr>
          <a:xfrm>
            <a:off x="1757779" y="1526959"/>
            <a:ext cx="585925" cy="369332"/>
          </a:xfrm>
          <a:prstGeom prst="rect">
            <a:avLst/>
          </a:prstGeom>
          <a:noFill/>
        </p:spPr>
        <p:txBody>
          <a:bodyPr wrap="square" rtlCol="0">
            <a:spAutoFit/>
          </a:bodyPr>
          <a:lstStyle/>
          <a:p>
            <a:r>
              <a:rPr lang="en-US" dirty="0"/>
              <a:t>ID</a:t>
            </a:r>
            <a:endParaRPr lang="en-IN" dirty="0"/>
          </a:p>
        </p:txBody>
      </p:sp>
      <p:sp>
        <p:nvSpPr>
          <p:cNvPr id="20" name="TextBox 19">
            <a:extLst>
              <a:ext uri="{FF2B5EF4-FFF2-40B4-BE49-F238E27FC236}">
                <a16:creationId xmlns:a16="http://schemas.microsoft.com/office/drawing/2014/main" id="{D6DE546A-DEF9-4879-B1FD-24966B1750D4}"/>
              </a:ext>
            </a:extLst>
          </p:cNvPr>
          <p:cNvSpPr txBox="1"/>
          <p:nvPr/>
        </p:nvSpPr>
        <p:spPr>
          <a:xfrm>
            <a:off x="2592281" y="1402672"/>
            <a:ext cx="1670480" cy="646331"/>
          </a:xfrm>
          <a:prstGeom prst="rect">
            <a:avLst/>
          </a:prstGeom>
          <a:noFill/>
        </p:spPr>
        <p:txBody>
          <a:bodyPr wrap="square" rtlCol="0">
            <a:spAutoFit/>
          </a:bodyPr>
          <a:lstStyle/>
          <a:p>
            <a:r>
              <a:rPr lang="en-US" dirty="0"/>
              <a:t>USER STORIES</a:t>
            </a:r>
            <a:endParaRPr lang="en-IN" dirty="0"/>
          </a:p>
        </p:txBody>
      </p:sp>
      <p:sp>
        <p:nvSpPr>
          <p:cNvPr id="21" name="TextBox 20">
            <a:extLst>
              <a:ext uri="{FF2B5EF4-FFF2-40B4-BE49-F238E27FC236}">
                <a16:creationId xmlns:a16="http://schemas.microsoft.com/office/drawing/2014/main" id="{2F39D8F1-85B3-438C-8A9B-2D0676D46FE3}"/>
              </a:ext>
            </a:extLst>
          </p:cNvPr>
          <p:cNvSpPr txBox="1"/>
          <p:nvPr/>
        </p:nvSpPr>
        <p:spPr>
          <a:xfrm>
            <a:off x="4387049" y="1402672"/>
            <a:ext cx="1303534" cy="369332"/>
          </a:xfrm>
          <a:prstGeom prst="rect">
            <a:avLst/>
          </a:prstGeom>
          <a:noFill/>
        </p:spPr>
        <p:txBody>
          <a:bodyPr wrap="square" rtlCol="0">
            <a:spAutoFit/>
          </a:bodyPr>
          <a:lstStyle/>
          <a:p>
            <a:r>
              <a:rPr lang="en-US" dirty="0"/>
              <a:t>PRIORITY</a:t>
            </a:r>
            <a:endParaRPr lang="en-IN" dirty="0"/>
          </a:p>
        </p:txBody>
      </p:sp>
      <p:sp>
        <p:nvSpPr>
          <p:cNvPr id="22" name="TextBox 21">
            <a:extLst>
              <a:ext uri="{FF2B5EF4-FFF2-40B4-BE49-F238E27FC236}">
                <a16:creationId xmlns:a16="http://schemas.microsoft.com/office/drawing/2014/main" id="{56CDB5D8-EAE7-4261-934F-C60E1667E482}"/>
              </a:ext>
            </a:extLst>
          </p:cNvPr>
          <p:cNvSpPr txBox="1"/>
          <p:nvPr/>
        </p:nvSpPr>
        <p:spPr>
          <a:xfrm>
            <a:off x="5837067" y="1402672"/>
            <a:ext cx="1404152" cy="1015663"/>
          </a:xfrm>
          <a:prstGeom prst="rect">
            <a:avLst/>
          </a:prstGeom>
          <a:noFill/>
        </p:spPr>
        <p:txBody>
          <a:bodyPr wrap="square" rtlCol="0">
            <a:spAutoFit/>
          </a:bodyPr>
          <a:lstStyle/>
          <a:p>
            <a:r>
              <a:rPr lang="en-IN" sz="1400" dirty="0">
                <a:effectLst/>
              </a:rPr>
              <a:t>COMMENTS FROM SCRUM MASTER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281C1EBC-C478-46FA-BF0E-48C2EF1766F9}"/>
              </a:ext>
            </a:extLst>
          </p:cNvPr>
          <p:cNvSpPr txBox="1"/>
          <p:nvPr/>
        </p:nvSpPr>
        <p:spPr>
          <a:xfrm>
            <a:off x="7395099" y="1402672"/>
            <a:ext cx="3039122" cy="923330"/>
          </a:xfrm>
          <a:prstGeom prst="rect">
            <a:avLst/>
          </a:prstGeom>
          <a:noFill/>
        </p:spPr>
        <p:txBody>
          <a:bodyPr wrap="square" rtlCol="0">
            <a:spAutoFit/>
          </a:bodyPr>
          <a:lstStyle/>
          <a:p>
            <a:r>
              <a:rPr lang="en-IN" sz="1800" dirty="0">
                <a:effectLst/>
              </a:rPr>
              <a:t>COMMENTS FROM PRODUCT OWNER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4" name="TextBox 23">
            <a:extLst>
              <a:ext uri="{FF2B5EF4-FFF2-40B4-BE49-F238E27FC236}">
                <a16:creationId xmlns:a16="http://schemas.microsoft.com/office/drawing/2014/main" id="{95E6ED2C-7B6C-48D6-AF64-681C4FA54700}"/>
              </a:ext>
            </a:extLst>
          </p:cNvPr>
          <p:cNvSpPr txBox="1"/>
          <p:nvPr/>
        </p:nvSpPr>
        <p:spPr>
          <a:xfrm>
            <a:off x="1757779" y="2418335"/>
            <a:ext cx="563734" cy="369332"/>
          </a:xfrm>
          <a:prstGeom prst="rect">
            <a:avLst/>
          </a:prstGeom>
          <a:noFill/>
        </p:spPr>
        <p:txBody>
          <a:bodyPr wrap="square" rtlCol="0">
            <a:spAutoFit/>
          </a:bodyPr>
          <a:lstStyle/>
          <a:p>
            <a:r>
              <a:rPr lang="en-US" dirty="0"/>
              <a:t>1</a:t>
            </a:r>
            <a:endParaRPr lang="en-IN" dirty="0"/>
          </a:p>
        </p:txBody>
      </p:sp>
      <p:sp>
        <p:nvSpPr>
          <p:cNvPr id="25" name="TextBox 24">
            <a:extLst>
              <a:ext uri="{FF2B5EF4-FFF2-40B4-BE49-F238E27FC236}">
                <a16:creationId xmlns:a16="http://schemas.microsoft.com/office/drawing/2014/main" id="{19C3B592-AB4F-4D3C-BCB7-DD7879586814}"/>
              </a:ext>
            </a:extLst>
          </p:cNvPr>
          <p:cNvSpPr txBox="1"/>
          <p:nvPr/>
        </p:nvSpPr>
        <p:spPr>
          <a:xfrm>
            <a:off x="1757778" y="3429000"/>
            <a:ext cx="642154" cy="369332"/>
          </a:xfrm>
          <a:prstGeom prst="rect">
            <a:avLst/>
          </a:prstGeom>
          <a:noFill/>
        </p:spPr>
        <p:txBody>
          <a:bodyPr wrap="square" rtlCol="0">
            <a:spAutoFit/>
          </a:bodyPr>
          <a:lstStyle/>
          <a:p>
            <a:r>
              <a:rPr lang="en-US" dirty="0"/>
              <a:t>2</a:t>
            </a:r>
            <a:endParaRPr lang="en-IN" dirty="0"/>
          </a:p>
        </p:txBody>
      </p:sp>
      <p:sp>
        <p:nvSpPr>
          <p:cNvPr id="26" name="TextBox 25">
            <a:extLst>
              <a:ext uri="{FF2B5EF4-FFF2-40B4-BE49-F238E27FC236}">
                <a16:creationId xmlns:a16="http://schemas.microsoft.com/office/drawing/2014/main" id="{EDB1E43B-FCB1-4AA0-986F-5D7B20D40BF1}"/>
              </a:ext>
            </a:extLst>
          </p:cNvPr>
          <p:cNvSpPr txBox="1"/>
          <p:nvPr/>
        </p:nvSpPr>
        <p:spPr>
          <a:xfrm>
            <a:off x="2592280" y="2372078"/>
            <a:ext cx="1552111" cy="307777"/>
          </a:xfrm>
          <a:prstGeom prst="rect">
            <a:avLst/>
          </a:prstGeom>
          <a:noFill/>
        </p:spPr>
        <p:txBody>
          <a:bodyPr wrap="square" rtlCol="0">
            <a:spAutoFit/>
          </a:bodyPr>
          <a:lstStyle/>
          <a:p>
            <a:r>
              <a:rPr lang="en-US" sz="1400" dirty="0"/>
              <a:t>Problem Definition</a:t>
            </a:r>
          </a:p>
        </p:txBody>
      </p:sp>
      <p:sp>
        <p:nvSpPr>
          <p:cNvPr id="28" name="TextBox 27">
            <a:extLst>
              <a:ext uri="{FF2B5EF4-FFF2-40B4-BE49-F238E27FC236}">
                <a16:creationId xmlns:a16="http://schemas.microsoft.com/office/drawing/2014/main" id="{16F67871-0155-4EE0-945F-441BEBB6298C}"/>
              </a:ext>
            </a:extLst>
          </p:cNvPr>
          <p:cNvSpPr txBox="1"/>
          <p:nvPr/>
        </p:nvSpPr>
        <p:spPr>
          <a:xfrm>
            <a:off x="2592280" y="3311371"/>
            <a:ext cx="1450015" cy="615553"/>
          </a:xfrm>
          <a:prstGeom prst="rect">
            <a:avLst/>
          </a:prstGeom>
          <a:noFill/>
        </p:spPr>
        <p:txBody>
          <a:bodyPr wrap="square" rtlCol="0">
            <a:spAutoFit/>
          </a:bodyPr>
          <a:lstStyle/>
          <a:p>
            <a:r>
              <a:rPr lang="en-IN" sz="1600" dirty="0">
                <a:effectLst/>
              </a:rPr>
              <a:t>Data Collection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9" name="TextBox 28">
            <a:extLst>
              <a:ext uri="{FF2B5EF4-FFF2-40B4-BE49-F238E27FC236}">
                <a16:creationId xmlns:a16="http://schemas.microsoft.com/office/drawing/2014/main" id="{FACB5CB9-C39C-454B-85CC-0CF2AA09F6A7}"/>
              </a:ext>
            </a:extLst>
          </p:cNvPr>
          <p:cNvSpPr txBox="1"/>
          <p:nvPr/>
        </p:nvSpPr>
        <p:spPr>
          <a:xfrm>
            <a:off x="1819922" y="4394447"/>
            <a:ext cx="580010" cy="369332"/>
          </a:xfrm>
          <a:prstGeom prst="rect">
            <a:avLst/>
          </a:prstGeom>
          <a:noFill/>
        </p:spPr>
        <p:txBody>
          <a:bodyPr wrap="square" rtlCol="0">
            <a:spAutoFit/>
          </a:bodyPr>
          <a:lstStyle/>
          <a:p>
            <a:r>
              <a:rPr lang="en-US" dirty="0"/>
              <a:t>3</a:t>
            </a:r>
            <a:endParaRPr lang="en-IN" dirty="0"/>
          </a:p>
        </p:txBody>
      </p:sp>
      <p:sp>
        <p:nvSpPr>
          <p:cNvPr id="30" name="TextBox 29">
            <a:extLst>
              <a:ext uri="{FF2B5EF4-FFF2-40B4-BE49-F238E27FC236}">
                <a16:creationId xmlns:a16="http://schemas.microsoft.com/office/drawing/2014/main" id="{AA9964F4-14BC-45AE-921F-5C9D4EAE57C4}"/>
              </a:ext>
            </a:extLst>
          </p:cNvPr>
          <p:cNvSpPr txBox="1"/>
          <p:nvPr/>
        </p:nvSpPr>
        <p:spPr>
          <a:xfrm>
            <a:off x="2530136" y="4509856"/>
            <a:ext cx="1614255" cy="646331"/>
          </a:xfrm>
          <a:prstGeom prst="rect">
            <a:avLst/>
          </a:prstGeom>
          <a:noFill/>
        </p:spPr>
        <p:txBody>
          <a:bodyPr wrap="square" rtlCol="0">
            <a:spAutoFit/>
          </a:bodyPr>
          <a:lstStyle/>
          <a:p>
            <a:pPr algn="r"/>
            <a:r>
              <a:rPr lang="en-IN" dirty="0">
                <a:effectLst/>
              </a:rPr>
              <a:t>Requirement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r"/>
            <a:endParaRPr lang="en-IN" dirty="0"/>
          </a:p>
        </p:txBody>
      </p:sp>
      <p:sp>
        <p:nvSpPr>
          <p:cNvPr id="31" name="TextBox 30">
            <a:extLst>
              <a:ext uri="{FF2B5EF4-FFF2-40B4-BE49-F238E27FC236}">
                <a16:creationId xmlns:a16="http://schemas.microsoft.com/office/drawing/2014/main" id="{F8A78833-BE82-479F-893A-50AFA77A30DC}"/>
              </a:ext>
            </a:extLst>
          </p:cNvPr>
          <p:cNvSpPr txBox="1"/>
          <p:nvPr/>
        </p:nvSpPr>
        <p:spPr>
          <a:xfrm>
            <a:off x="7729492" y="4236102"/>
            <a:ext cx="22194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Python 3.10.0</a:t>
            </a:r>
          </a:p>
          <a:p>
            <a:pPr marL="285750" indent="-285750">
              <a:buFont typeface="Arial" panose="020B0604020202020204" pitchFamily="34" charset="0"/>
              <a:buChar char="•"/>
            </a:pPr>
            <a:r>
              <a:rPr lang="en-US" dirty="0"/>
              <a:t>PyCharm</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9DE92986-6144-461B-80E4-5BFC9854E8B0}"/>
              </a:ext>
            </a:extLst>
          </p:cNvPr>
          <p:cNvSpPr txBox="1"/>
          <p:nvPr/>
        </p:nvSpPr>
        <p:spPr>
          <a:xfrm>
            <a:off x="4372995" y="2335911"/>
            <a:ext cx="1077894" cy="369332"/>
          </a:xfrm>
          <a:prstGeom prst="rect">
            <a:avLst/>
          </a:prstGeom>
          <a:noFill/>
        </p:spPr>
        <p:txBody>
          <a:bodyPr wrap="square" rtlCol="0">
            <a:spAutoFit/>
          </a:bodyPr>
          <a:lstStyle/>
          <a:p>
            <a:r>
              <a:rPr lang="en-US" dirty="0"/>
              <a:t>Very high</a:t>
            </a:r>
            <a:endParaRPr lang="en-IN" dirty="0"/>
          </a:p>
        </p:txBody>
      </p:sp>
      <p:sp>
        <p:nvSpPr>
          <p:cNvPr id="4" name="TextBox 3">
            <a:extLst>
              <a:ext uri="{FF2B5EF4-FFF2-40B4-BE49-F238E27FC236}">
                <a16:creationId xmlns:a16="http://schemas.microsoft.com/office/drawing/2014/main" id="{BC036612-D707-4638-85C5-0694DA88FC42}"/>
              </a:ext>
            </a:extLst>
          </p:cNvPr>
          <p:cNvSpPr txBox="1"/>
          <p:nvPr/>
        </p:nvSpPr>
        <p:spPr>
          <a:xfrm>
            <a:off x="4456590" y="3429000"/>
            <a:ext cx="843378" cy="369332"/>
          </a:xfrm>
          <a:prstGeom prst="rect">
            <a:avLst/>
          </a:prstGeom>
          <a:noFill/>
        </p:spPr>
        <p:txBody>
          <a:bodyPr wrap="square" rtlCol="0">
            <a:spAutoFit/>
          </a:bodyPr>
          <a:lstStyle/>
          <a:p>
            <a:r>
              <a:rPr lang="en-US" dirty="0"/>
              <a:t>High</a:t>
            </a:r>
            <a:endParaRPr lang="en-IN" dirty="0"/>
          </a:p>
        </p:txBody>
      </p:sp>
      <p:sp>
        <p:nvSpPr>
          <p:cNvPr id="6" name="TextBox 5">
            <a:extLst>
              <a:ext uri="{FF2B5EF4-FFF2-40B4-BE49-F238E27FC236}">
                <a16:creationId xmlns:a16="http://schemas.microsoft.com/office/drawing/2014/main" id="{9640CAD3-4B20-4857-AB02-03B28DE10FBD}"/>
              </a:ext>
            </a:extLst>
          </p:cNvPr>
          <p:cNvSpPr txBox="1"/>
          <p:nvPr/>
        </p:nvSpPr>
        <p:spPr>
          <a:xfrm>
            <a:off x="4580878" y="4394447"/>
            <a:ext cx="991337" cy="369332"/>
          </a:xfrm>
          <a:prstGeom prst="rect">
            <a:avLst/>
          </a:prstGeom>
          <a:noFill/>
        </p:spPr>
        <p:txBody>
          <a:bodyPr wrap="square" rtlCol="0">
            <a:spAutoFit/>
          </a:bodyPr>
          <a:lstStyle/>
          <a:p>
            <a:r>
              <a:rPr lang="en-US" dirty="0"/>
              <a:t>high</a:t>
            </a:r>
            <a:endParaRPr lang="en-IN" dirty="0"/>
          </a:p>
        </p:txBody>
      </p:sp>
    </p:spTree>
    <p:extLst>
      <p:ext uri="{BB962C8B-B14F-4D97-AF65-F5344CB8AC3E}">
        <p14:creationId xmlns:p14="http://schemas.microsoft.com/office/powerpoint/2010/main" val="352913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CCB31B8-FF91-4C71-923D-31BA359DC220}"/>
              </a:ext>
            </a:extLst>
          </p:cNvPr>
          <p:cNvGraphicFramePr>
            <a:graphicFrameLocks noGrp="1"/>
          </p:cNvGraphicFramePr>
          <p:nvPr>
            <p:extLst>
              <p:ext uri="{D42A27DB-BD31-4B8C-83A1-F6EECF244321}">
                <p14:modId xmlns:p14="http://schemas.microsoft.com/office/powerpoint/2010/main" val="1885233242"/>
              </p:ext>
            </p:extLst>
          </p:nvPr>
        </p:nvGraphicFramePr>
        <p:xfrm>
          <a:off x="1961965" y="1553592"/>
          <a:ext cx="8194089" cy="3790765"/>
        </p:xfrm>
        <a:graphic>
          <a:graphicData uri="http://schemas.openxmlformats.org/drawingml/2006/table">
            <a:tbl>
              <a:tblPr/>
              <a:tblGrid>
                <a:gridCol w="8194089">
                  <a:extLst>
                    <a:ext uri="{9D8B030D-6E8A-4147-A177-3AD203B41FA5}">
                      <a16:colId xmlns:a16="http://schemas.microsoft.com/office/drawing/2014/main" val="1759022007"/>
                    </a:ext>
                  </a:extLst>
                </a:gridCol>
              </a:tblGrid>
              <a:tr h="379076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28066620"/>
                  </a:ext>
                </a:extLst>
              </a:tr>
            </a:tbl>
          </a:graphicData>
        </a:graphic>
      </p:graphicFrame>
      <p:cxnSp>
        <p:nvCxnSpPr>
          <p:cNvPr id="5" name="Straight Connector 4">
            <a:extLst>
              <a:ext uri="{FF2B5EF4-FFF2-40B4-BE49-F238E27FC236}">
                <a16:creationId xmlns:a16="http://schemas.microsoft.com/office/drawing/2014/main" id="{89275CA9-74B1-43EF-A4FA-3004FAEC85ED}"/>
              </a:ext>
            </a:extLst>
          </p:cNvPr>
          <p:cNvCxnSpPr/>
          <p:nvPr/>
        </p:nvCxnSpPr>
        <p:spPr>
          <a:xfrm>
            <a:off x="1961965" y="2361460"/>
            <a:ext cx="81940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561C71-7DF1-42FD-B9F1-831FA5202773}"/>
              </a:ext>
            </a:extLst>
          </p:cNvPr>
          <p:cNvCxnSpPr/>
          <p:nvPr/>
        </p:nvCxnSpPr>
        <p:spPr>
          <a:xfrm>
            <a:off x="2902998" y="1553592"/>
            <a:ext cx="0" cy="379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6E8DE1A-7175-4A8A-91A5-BDB74FC40D5B}"/>
              </a:ext>
            </a:extLst>
          </p:cNvPr>
          <p:cNvCxnSpPr/>
          <p:nvPr/>
        </p:nvCxnSpPr>
        <p:spPr>
          <a:xfrm>
            <a:off x="4909351" y="1553592"/>
            <a:ext cx="0" cy="379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2C6039-15E9-4A49-894C-589ED1EE22B8}"/>
              </a:ext>
            </a:extLst>
          </p:cNvPr>
          <p:cNvCxnSpPr>
            <a:cxnSpLocks/>
          </p:cNvCxnSpPr>
          <p:nvPr/>
        </p:nvCxnSpPr>
        <p:spPr>
          <a:xfrm>
            <a:off x="5948039" y="1553592"/>
            <a:ext cx="0" cy="379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03EF17-217D-42FA-AC84-85373A9CA10D}"/>
              </a:ext>
            </a:extLst>
          </p:cNvPr>
          <p:cNvCxnSpPr/>
          <p:nvPr/>
        </p:nvCxnSpPr>
        <p:spPr>
          <a:xfrm>
            <a:off x="7112493" y="1553592"/>
            <a:ext cx="0" cy="379076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065AD76-E229-43DE-9F9A-FDB39B4CC046}"/>
              </a:ext>
            </a:extLst>
          </p:cNvPr>
          <p:cNvSpPr txBox="1"/>
          <p:nvPr/>
        </p:nvSpPr>
        <p:spPr>
          <a:xfrm>
            <a:off x="2130641" y="1766656"/>
            <a:ext cx="665824" cy="369332"/>
          </a:xfrm>
          <a:prstGeom prst="rect">
            <a:avLst/>
          </a:prstGeom>
          <a:noFill/>
        </p:spPr>
        <p:txBody>
          <a:bodyPr wrap="square" rtlCol="0">
            <a:spAutoFit/>
          </a:bodyPr>
          <a:lstStyle/>
          <a:p>
            <a:r>
              <a:rPr lang="en-US" dirty="0"/>
              <a:t>4</a:t>
            </a:r>
            <a:endParaRPr lang="en-IN" dirty="0"/>
          </a:p>
        </p:txBody>
      </p:sp>
      <p:sp>
        <p:nvSpPr>
          <p:cNvPr id="17" name="TextBox 16">
            <a:extLst>
              <a:ext uri="{FF2B5EF4-FFF2-40B4-BE49-F238E27FC236}">
                <a16:creationId xmlns:a16="http://schemas.microsoft.com/office/drawing/2014/main" id="{F0B35343-C998-4C31-B51B-D269704F9D3E}"/>
              </a:ext>
            </a:extLst>
          </p:cNvPr>
          <p:cNvSpPr txBox="1"/>
          <p:nvPr/>
        </p:nvSpPr>
        <p:spPr>
          <a:xfrm>
            <a:off x="2965141" y="1766656"/>
            <a:ext cx="1837674" cy="369327"/>
          </a:xfrm>
          <a:prstGeom prst="rect">
            <a:avLst/>
          </a:prstGeom>
          <a:noFill/>
        </p:spPr>
        <p:txBody>
          <a:bodyPr wrap="square" rtlCol="0">
            <a:spAutoFit/>
          </a:bodyPr>
          <a:lstStyle/>
          <a:p>
            <a:r>
              <a:rPr lang="en-US" dirty="0"/>
              <a:t>DATABASE</a:t>
            </a:r>
            <a:endParaRPr lang="en-IN" dirty="0"/>
          </a:p>
        </p:txBody>
      </p:sp>
      <p:sp>
        <p:nvSpPr>
          <p:cNvPr id="19" name="TextBox 18">
            <a:extLst>
              <a:ext uri="{FF2B5EF4-FFF2-40B4-BE49-F238E27FC236}">
                <a16:creationId xmlns:a16="http://schemas.microsoft.com/office/drawing/2014/main" id="{3752316E-0C19-44CD-B8A4-4F95754DD136}"/>
              </a:ext>
            </a:extLst>
          </p:cNvPr>
          <p:cNvSpPr txBox="1"/>
          <p:nvPr/>
        </p:nvSpPr>
        <p:spPr>
          <a:xfrm>
            <a:off x="7341833" y="1766656"/>
            <a:ext cx="2521257" cy="369332"/>
          </a:xfrm>
          <a:prstGeom prst="rect">
            <a:avLst/>
          </a:prstGeom>
          <a:noFill/>
        </p:spPr>
        <p:txBody>
          <a:bodyPr wrap="square" rtlCol="0">
            <a:spAutoFit/>
          </a:bodyPr>
          <a:lstStyle/>
          <a:p>
            <a:r>
              <a:rPr lang="en-US" dirty="0"/>
              <a:t>   Sqlite3</a:t>
            </a:r>
            <a:endParaRPr lang="en-IN" dirty="0"/>
          </a:p>
        </p:txBody>
      </p:sp>
      <p:sp>
        <p:nvSpPr>
          <p:cNvPr id="21" name="TextBox 20">
            <a:extLst>
              <a:ext uri="{FF2B5EF4-FFF2-40B4-BE49-F238E27FC236}">
                <a16:creationId xmlns:a16="http://schemas.microsoft.com/office/drawing/2014/main" id="{28613248-B7FD-40FE-812D-8C1886423ECE}"/>
              </a:ext>
            </a:extLst>
          </p:cNvPr>
          <p:cNvSpPr txBox="1"/>
          <p:nvPr/>
        </p:nvSpPr>
        <p:spPr>
          <a:xfrm>
            <a:off x="2130641" y="2663301"/>
            <a:ext cx="665822" cy="369332"/>
          </a:xfrm>
          <a:prstGeom prst="rect">
            <a:avLst/>
          </a:prstGeom>
          <a:noFill/>
        </p:spPr>
        <p:txBody>
          <a:bodyPr wrap="square" rtlCol="0">
            <a:spAutoFit/>
          </a:bodyPr>
          <a:lstStyle/>
          <a:p>
            <a:r>
              <a:rPr lang="en-US" dirty="0"/>
              <a:t>5</a:t>
            </a:r>
            <a:endParaRPr lang="en-IN" dirty="0"/>
          </a:p>
        </p:txBody>
      </p:sp>
      <p:sp>
        <p:nvSpPr>
          <p:cNvPr id="22" name="TextBox 21">
            <a:extLst>
              <a:ext uri="{FF2B5EF4-FFF2-40B4-BE49-F238E27FC236}">
                <a16:creationId xmlns:a16="http://schemas.microsoft.com/office/drawing/2014/main" id="{D6B2E2F4-AC37-4A32-9886-3CAAB7C07B10}"/>
              </a:ext>
            </a:extLst>
          </p:cNvPr>
          <p:cNvSpPr txBox="1"/>
          <p:nvPr/>
        </p:nvSpPr>
        <p:spPr>
          <a:xfrm>
            <a:off x="2965141" y="2503503"/>
            <a:ext cx="1818444" cy="677108"/>
          </a:xfrm>
          <a:prstGeom prst="rect">
            <a:avLst/>
          </a:prstGeom>
          <a:noFill/>
        </p:spPr>
        <p:txBody>
          <a:bodyPr wrap="square" rtlCol="0">
            <a:spAutoFit/>
          </a:bodyPr>
          <a:lstStyle/>
          <a:p>
            <a:r>
              <a:rPr lang="en-IN" sz="2000" dirty="0">
                <a:effectLst/>
              </a:rPr>
              <a:t>Evaluation</a:t>
            </a:r>
          </a:p>
          <a:p>
            <a:endParaRPr lang="en-IN" dirty="0"/>
          </a:p>
        </p:txBody>
      </p:sp>
      <p:cxnSp>
        <p:nvCxnSpPr>
          <p:cNvPr id="24" name="Straight Connector 23">
            <a:extLst>
              <a:ext uri="{FF2B5EF4-FFF2-40B4-BE49-F238E27FC236}">
                <a16:creationId xmlns:a16="http://schemas.microsoft.com/office/drawing/2014/main" id="{B431F2D0-A48E-47BB-8E68-407D4C6E7AE8}"/>
              </a:ext>
            </a:extLst>
          </p:cNvPr>
          <p:cNvCxnSpPr/>
          <p:nvPr/>
        </p:nvCxnSpPr>
        <p:spPr>
          <a:xfrm>
            <a:off x="1961965" y="3355759"/>
            <a:ext cx="819408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DE6FE1-3586-42A7-B011-43D3E6A5D32A}"/>
              </a:ext>
            </a:extLst>
          </p:cNvPr>
          <p:cNvSpPr txBox="1"/>
          <p:nvPr/>
        </p:nvSpPr>
        <p:spPr>
          <a:xfrm>
            <a:off x="2130641" y="3666478"/>
            <a:ext cx="665819" cy="369332"/>
          </a:xfrm>
          <a:prstGeom prst="rect">
            <a:avLst/>
          </a:prstGeom>
          <a:noFill/>
        </p:spPr>
        <p:txBody>
          <a:bodyPr wrap="square" rtlCol="0">
            <a:spAutoFit/>
          </a:bodyPr>
          <a:lstStyle/>
          <a:p>
            <a:r>
              <a:rPr lang="en-US" dirty="0"/>
              <a:t>6</a:t>
            </a:r>
            <a:endParaRPr lang="en-IN" dirty="0"/>
          </a:p>
        </p:txBody>
      </p:sp>
      <p:sp>
        <p:nvSpPr>
          <p:cNvPr id="26" name="TextBox 25">
            <a:extLst>
              <a:ext uri="{FF2B5EF4-FFF2-40B4-BE49-F238E27FC236}">
                <a16:creationId xmlns:a16="http://schemas.microsoft.com/office/drawing/2014/main" id="{ECAC096C-A201-4487-B4BE-DF87F496935E}"/>
              </a:ext>
            </a:extLst>
          </p:cNvPr>
          <p:cNvSpPr txBox="1"/>
          <p:nvPr/>
        </p:nvSpPr>
        <p:spPr>
          <a:xfrm>
            <a:off x="2965141" y="3542190"/>
            <a:ext cx="1818444" cy="646331"/>
          </a:xfrm>
          <a:prstGeom prst="rect">
            <a:avLst/>
          </a:prstGeom>
          <a:noFill/>
        </p:spPr>
        <p:txBody>
          <a:bodyPr wrap="square" rtlCol="0">
            <a:spAutoFit/>
          </a:bodyPr>
          <a:lstStyle/>
          <a:p>
            <a:r>
              <a:rPr lang="en-IN" sz="1800" dirty="0">
                <a:effectLst/>
              </a:rPr>
              <a:t>UI Creation</a:t>
            </a:r>
          </a:p>
          <a:p>
            <a:endParaRPr lang="en-IN" dirty="0"/>
          </a:p>
        </p:txBody>
      </p:sp>
      <p:cxnSp>
        <p:nvCxnSpPr>
          <p:cNvPr id="27" name="Straight Connector 26">
            <a:extLst>
              <a:ext uri="{FF2B5EF4-FFF2-40B4-BE49-F238E27FC236}">
                <a16:creationId xmlns:a16="http://schemas.microsoft.com/office/drawing/2014/main" id="{D57162A0-BC3C-44AD-8E9A-BEBB03777A39}"/>
              </a:ext>
            </a:extLst>
          </p:cNvPr>
          <p:cNvCxnSpPr/>
          <p:nvPr/>
        </p:nvCxnSpPr>
        <p:spPr>
          <a:xfrm>
            <a:off x="1961965" y="4360415"/>
            <a:ext cx="8194089"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0EB4C2F-D3EF-4283-B71B-3E9E3BD943D7}"/>
              </a:ext>
            </a:extLst>
          </p:cNvPr>
          <p:cNvSpPr txBox="1"/>
          <p:nvPr/>
        </p:nvSpPr>
        <p:spPr>
          <a:xfrm>
            <a:off x="2130641" y="4554245"/>
            <a:ext cx="461637" cy="369332"/>
          </a:xfrm>
          <a:prstGeom prst="rect">
            <a:avLst/>
          </a:prstGeom>
          <a:noFill/>
        </p:spPr>
        <p:txBody>
          <a:bodyPr wrap="square" rtlCol="0">
            <a:spAutoFit/>
          </a:bodyPr>
          <a:lstStyle/>
          <a:p>
            <a:r>
              <a:rPr lang="en-US" dirty="0"/>
              <a:t>7</a:t>
            </a:r>
            <a:endParaRPr lang="en-IN" dirty="0"/>
          </a:p>
        </p:txBody>
      </p:sp>
      <p:sp>
        <p:nvSpPr>
          <p:cNvPr id="29" name="TextBox 28">
            <a:extLst>
              <a:ext uri="{FF2B5EF4-FFF2-40B4-BE49-F238E27FC236}">
                <a16:creationId xmlns:a16="http://schemas.microsoft.com/office/drawing/2014/main" id="{B43BDC2F-C29D-499D-A562-981941575AED}"/>
              </a:ext>
            </a:extLst>
          </p:cNvPr>
          <p:cNvSpPr txBox="1"/>
          <p:nvPr/>
        </p:nvSpPr>
        <p:spPr>
          <a:xfrm>
            <a:off x="3045041" y="4554245"/>
            <a:ext cx="1757773" cy="369332"/>
          </a:xfrm>
          <a:prstGeom prst="rect">
            <a:avLst/>
          </a:prstGeom>
          <a:noFill/>
        </p:spPr>
        <p:txBody>
          <a:bodyPr wrap="square" rtlCol="0">
            <a:spAutoFit/>
          </a:bodyPr>
          <a:lstStyle/>
          <a:p>
            <a:r>
              <a:rPr lang="en-US" dirty="0"/>
              <a:t>Documentation</a:t>
            </a:r>
            <a:endParaRPr lang="en-IN" dirty="0"/>
          </a:p>
        </p:txBody>
      </p:sp>
      <p:sp>
        <p:nvSpPr>
          <p:cNvPr id="2" name="TextBox 1">
            <a:extLst>
              <a:ext uri="{FF2B5EF4-FFF2-40B4-BE49-F238E27FC236}">
                <a16:creationId xmlns:a16="http://schemas.microsoft.com/office/drawing/2014/main" id="{A2951628-38B9-4CB0-AB23-AF72576FCD5D}"/>
              </a:ext>
            </a:extLst>
          </p:cNvPr>
          <p:cNvSpPr txBox="1"/>
          <p:nvPr/>
        </p:nvSpPr>
        <p:spPr>
          <a:xfrm>
            <a:off x="5042517" y="2663301"/>
            <a:ext cx="779755" cy="369332"/>
          </a:xfrm>
          <a:prstGeom prst="rect">
            <a:avLst/>
          </a:prstGeom>
          <a:noFill/>
        </p:spPr>
        <p:txBody>
          <a:bodyPr wrap="square" rtlCol="0">
            <a:spAutoFit/>
          </a:bodyPr>
          <a:lstStyle/>
          <a:p>
            <a:r>
              <a:rPr lang="en-US" dirty="0"/>
              <a:t>high</a:t>
            </a:r>
            <a:endParaRPr lang="en-IN" dirty="0"/>
          </a:p>
        </p:txBody>
      </p:sp>
      <p:sp>
        <p:nvSpPr>
          <p:cNvPr id="4" name="TextBox 3">
            <a:extLst>
              <a:ext uri="{FF2B5EF4-FFF2-40B4-BE49-F238E27FC236}">
                <a16:creationId xmlns:a16="http://schemas.microsoft.com/office/drawing/2014/main" id="{459E3D8D-7545-49D9-8D66-CE625C5DE498}"/>
              </a:ext>
            </a:extLst>
          </p:cNvPr>
          <p:cNvSpPr txBox="1"/>
          <p:nvPr/>
        </p:nvSpPr>
        <p:spPr>
          <a:xfrm>
            <a:off x="5122416" y="3666478"/>
            <a:ext cx="699853" cy="369332"/>
          </a:xfrm>
          <a:prstGeom prst="rect">
            <a:avLst/>
          </a:prstGeom>
          <a:noFill/>
        </p:spPr>
        <p:txBody>
          <a:bodyPr wrap="square" rtlCol="0">
            <a:spAutoFit/>
          </a:bodyPr>
          <a:lstStyle/>
          <a:p>
            <a:r>
              <a:rPr lang="en-US" dirty="0"/>
              <a:t>high</a:t>
            </a:r>
            <a:endParaRPr lang="en-IN" dirty="0"/>
          </a:p>
        </p:txBody>
      </p:sp>
      <p:sp>
        <p:nvSpPr>
          <p:cNvPr id="6" name="TextBox 5">
            <a:extLst>
              <a:ext uri="{FF2B5EF4-FFF2-40B4-BE49-F238E27FC236}">
                <a16:creationId xmlns:a16="http://schemas.microsoft.com/office/drawing/2014/main" id="{27128621-6084-4845-AAEC-14541DC27770}"/>
              </a:ext>
            </a:extLst>
          </p:cNvPr>
          <p:cNvSpPr txBox="1"/>
          <p:nvPr/>
        </p:nvSpPr>
        <p:spPr>
          <a:xfrm>
            <a:off x="5042517" y="4554245"/>
            <a:ext cx="779752" cy="369328"/>
          </a:xfrm>
          <a:prstGeom prst="rect">
            <a:avLst/>
          </a:prstGeom>
          <a:noFill/>
        </p:spPr>
        <p:txBody>
          <a:bodyPr wrap="square" rtlCol="0">
            <a:spAutoFit/>
          </a:bodyPr>
          <a:lstStyle/>
          <a:p>
            <a:r>
              <a:rPr lang="en-US" dirty="0"/>
              <a:t>high</a:t>
            </a:r>
            <a:endParaRPr lang="en-IN" dirty="0"/>
          </a:p>
        </p:txBody>
      </p:sp>
    </p:spTree>
    <p:extLst>
      <p:ext uri="{BB962C8B-B14F-4D97-AF65-F5344CB8AC3E}">
        <p14:creationId xmlns:p14="http://schemas.microsoft.com/office/powerpoint/2010/main" val="38518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7D1CFC8-8CB3-424E-8BD4-DF120F91EC87}"/>
              </a:ext>
            </a:extLst>
          </p:cNvPr>
          <p:cNvGraphicFramePr>
            <a:graphicFrameLocks noGrp="1"/>
          </p:cNvGraphicFramePr>
          <p:nvPr>
            <p:extLst>
              <p:ext uri="{D42A27DB-BD31-4B8C-83A1-F6EECF244321}">
                <p14:modId xmlns:p14="http://schemas.microsoft.com/office/powerpoint/2010/main" val="3463626998"/>
              </p:ext>
            </p:extLst>
          </p:nvPr>
        </p:nvGraphicFramePr>
        <p:xfrm>
          <a:off x="1473693" y="1296140"/>
          <a:ext cx="8629095" cy="4136994"/>
        </p:xfrm>
        <a:graphic>
          <a:graphicData uri="http://schemas.openxmlformats.org/drawingml/2006/table">
            <a:tbl>
              <a:tblPr/>
              <a:tblGrid>
                <a:gridCol w="8629095">
                  <a:extLst>
                    <a:ext uri="{9D8B030D-6E8A-4147-A177-3AD203B41FA5}">
                      <a16:colId xmlns:a16="http://schemas.microsoft.com/office/drawing/2014/main" val="3082375696"/>
                    </a:ext>
                  </a:extLst>
                </a:gridCol>
              </a:tblGrid>
              <a:tr h="413699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75597650"/>
                  </a:ext>
                </a:extLst>
              </a:tr>
            </a:tbl>
          </a:graphicData>
        </a:graphic>
      </p:graphicFrame>
      <p:sp>
        <p:nvSpPr>
          <p:cNvPr id="4" name="TextBox 3">
            <a:extLst>
              <a:ext uri="{FF2B5EF4-FFF2-40B4-BE49-F238E27FC236}">
                <a16:creationId xmlns:a16="http://schemas.microsoft.com/office/drawing/2014/main" id="{F53388A3-4ECA-4E6F-B18A-56A92BE2F598}"/>
              </a:ext>
            </a:extLst>
          </p:cNvPr>
          <p:cNvSpPr txBox="1"/>
          <p:nvPr/>
        </p:nvSpPr>
        <p:spPr>
          <a:xfrm>
            <a:off x="1402671" y="765245"/>
            <a:ext cx="4820575" cy="369332"/>
          </a:xfrm>
          <a:prstGeom prst="rect">
            <a:avLst/>
          </a:prstGeom>
          <a:noFill/>
        </p:spPr>
        <p:txBody>
          <a:bodyPr wrap="square" rtlCol="0">
            <a:spAutoFit/>
          </a:bodyPr>
          <a:lstStyle/>
          <a:p>
            <a:r>
              <a:rPr lang="en-US" b="1" dirty="0"/>
              <a:t>SPRINT BACKLOG</a:t>
            </a:r>
            <a:endParaRPr lang="en-IN" b="1" dirty="0"/>
          </a:p>
        </p:txBody>
      </p:sp>
      <p:cxnSp>
        <p:nvCxnSpPr>
          <p:cNvPr id="7" name="Straight Connector 6">
            <a:extLst>
              <a:ext uri="{FF2B5EF4-FFF2-40B4-BE49-F238E27FC236}">
                <a16:creationId xmlns:a16="http://schemas.microsoft.com/office/drawing/2014/main" id="{F32B3735-5546-428D-9567-67A1874C96F0}"/>
              </a:ext>
            </a:extLst>
          </p:cNvPr>
          <p:cNvCxnSpPr>
            <a:cxnSpLocks/>
          </p:cNvCxnSpPr>
          <p:nvPr/>
        </p:nvCxnSpPr>
        <p:spPr>
          <a:xfrm>
            <a:off x="1473693" y="2082696"/>
            <a:ext cx="86290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DB66465-DC93-4E2D-8B40-84B2886BAB1D}"/>
              </a:ext>
            </a:extLst>
          </p:cNvPr>
          <p:cNvCxnSpPr/>
          <p:nvPr/>
        </p:nvCxnSpPr>
        <p:spPr>
          <a:xfrm>
            <a:off x="3542190" y="1296140"/>
            <a:ext cx="0" cy="4136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050D2C-DAC6-4306-8C39-EA3880A25B9A}"/>
              </a:ext>
            </a:extLst>
          </p:cNvPr>
          <p:cNvCxnSpPr/>
          <p:nvPr/>
        </p:nvCxnSpPr>
        <p:spPr>
          <a:xfrm>
            <a:off x="5461247" y="1296140"/>
            <a:ext cx="0" cy="4136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742D75F-98B4-4238-B31B-94D256D7AC21}"/>
              </a:ext>
            </a:extLst>
          </p:cNvPr>
          <p:cNvCxnSpPr/>
          <p:nvPr/>
        </p:nvCxnSpPr>
        <p:spPr>
          <a:xfrm>
            <a:off x="7796074" y="1251751"/>
            <a:ext cx="0" cy="413699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FBD9B30-2511-400B-9DF6-09CE309FE85C}"/>
              </a:ext>
            </a:extLst>
          </p:cNvPr>
          <p:cNvSpPr txBox="1"/>
          <p:nvPr/>
        </p:nvSpPr>
        <p:spPr>
          <a:xfrm>
            <a:off x="1580225" y="1544715"/>
            <a:ext cx="1546196" cy="646331"/>
          </a:xfrm>
          <a:prstGeom prst="rect">
            <a:avLst/>
          </a:prstGeom>
          <a:noFill/>
        </p:spPr>
        <p:txBody>
          <a:bodyPr wrap="square" rtlCol="0">
            <a:spAutoFit/>
          </a:bodyPr>
          <a:lstStyle/>
          <a:p>
            <a:r>
              <a:rPr lang="en-IN" sz="1800" dirty="0">
                <a:effectLst/>
              </a:rPr>
              <a:t>USER STORY</a:t>
            </a:r>
            <a:endParaRPr lang="en-IN" sz="1800" dirty="0">
              <a:effectLst/>
              <a:latin typeface="+mj-lt"/>
              <a:ea typeface="Calibri" panose="020F0502020204030204" pitchFamily="34" charset="0"/>
              <a:cs typeface="Times New Roman" panose="02020603050405020304" pitchFamily="18" charset="0"/>
            </a:endParaRPr>
          </a:p>
          <a:p>
            <a:endParaRPr lang="en-IN" dirty="0"/>
          </a:p>
        </p:txBody>
      </p:sp>
      <p:sp>
        <p:nvSpPr>
          <p:cNvPr id="16" name="TextBox 15">
            <a:extLst>
              <a:ext uri="{FF2B5EF4-FFF2-40B4-BE49-F238E27FC236}">
                <a16:creationId xmlns:a16="http://schemas.microsoft.com/office/drawing/2014/main" id="{7E55E4F5-E4D7-4F35-81B8-1C932B865FEC}"/>
              </a:ext>
            </a:extLst>
          </p:cNvPr>
          <p:cNvSpPr txBox="1"/>
          <p:nvPr/>
        </p:nvSpPr>
        <p:spPr>
          <a:xfrm>
            <a:off x="3623572" y="1424866"/>
            <a:ext cx="1756296" cy="646331"/>
          </a:xfrm>
          <a:prstGeom prst="rect">
            <a:avLst/>
          </a:prstGeom>
          <a:noFill/>
        </p:spPr>
        <p:txBody>
          <a:bodyPr wrap="square" rtlCol="0">
            <a:spAutoFit/>
          </a:bodyPr>
          <a:lstStyle/>
          <a:p>
            <a:r>
              <a:rPr lang="en-IN" sz="1800" dirty="0">
                <a:effectLst/>
              </a:rPr>
              <a:t>NOT STARTED</a:t>
            </a:r>
            <a:endParaRPr lang="en-IN" sz="1800" dirty="0">
              <a:effectLst/>
              <a:latin typeface="+mj-lt"/>
              <a:ea typeface="Calibri" panose="020F0502020204030204" pitchFamily="34" charset="0"/>
              <a:cs typeface="Times New Roman" panose="02020603050405020304" pitchFamily="18" charset="0"/>
            </a:endParaRPr>
          </a:p>
          <a:p>
            <a:endParaRPr lang="en-IN" dirty="0"/>
          </a:p>
        </p:txBody>
      </p:sp>
      <p:sp>
        <p:nvSpPr>
          <p:cNvPr id="17" name="TextBox 16">
            <a:extLst>
              <a:ext uri="{FF2B5EF4-FFF2-40B4-BE49-F238E27FC236}">
                <a16:creationId xmlns:a16="http://schemas.microsoft.com/office/drawing/2014/main" id="{C5966687-0721-4891-956C-68C07DE96D15}"/>
              </a:ext>
            </a:extLst>
          </p:cNvPr>
          <p:cNvSpPr txBox="1"/>
          <p:nvPr/>
        </p:nvSpPr>
        <p:spPr>
          <a:xfrm>
            <a:off x="5594413" y="1544715"/>
            <a:ext cx="2111400" cy="376418"/>
          </a:xfrm>
          <a:prstGeom prst="rect">
            <a:avLst/>
          </a:prstGeom>
          <a:noFill/>
        </p:spPr>
        <p:txBody>
          <a:bodyPr wrap="square" rtlCol="0">
            <a:spAutoFit/>
          </a:bodyPr>
          <a:lstStyle/>
          <a:p>
            <a:pPr algn="ctr">
              <a:lnSpc>
                <a:spcPct val="106000"/>
              </a:lnSpc>
              <a:spcAft>
                <a:spcPts val="800"/>
              </a:spcAft>
            </a:pPr>
            <a:r>
              <a:rPr lang="en-IN" sz="1800" dirty="0">
                <a:effectLst/>
              </a:rPr>
              <a:t>IN PROGRESS</a:t>
            </a:r>
            <a:endParaRPr lang="en-IN" sz="1800" dirty="0">
              <a:effectLst/>
              <a:latin typeface="+mj-lt"/>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C2958AF3-25D4-47E6-B25E-D476111B8ABB}"/>
              </a:ext>
            </a:extLst>
          </p:cNvPr>
          <p:cNvSpPr txBox="1"/>
          <p:nvPr/>
        </p:nvSpPr>
        <p:spPr>
          <a:xfrm>
            <a:off x="7989903" y="1469255"/>
            <a:ext cx="1793289" cy="369332"/>
          </a:xfrm>
          <a:prstGeom prst="rect">
            <a:avLst/>
          </a:prstGeom>
          <a:noFill/>
        </p:spPr>
        <p:txBody>
          <a:bodyPr wrap="square" rtlCol="0">
            <a:spAutoFit/>
          </a:bodyPr>
          <a:lstStyle/>
          <a:p>
            <a:r>
              <a:rPr lang="en-US" dirty="0"/>
              <a:t>COMPLETE</a:t>
            </a:r>
            <a:endParaRPr lang="en-IN" dirty="0"/>
          </a:p>
        </p:txBody>
      </p:sp>
      <p:sp>
        <p:nvSpPr>
          <p:cNvPr id="20" name="TextBox 19">
            <a:extLst>
              <a:ext uri="{FF2B5EF4-FFF2-40B4-BE49-F238E27FC236}">
                <a16:creationId xmlns:a16="http://schemas.microsoft.com/office/drawing/2014/main" id="{B0FD6772-677A-4345-8AAD-960D199C88F2}"/>
              </a:ext>
            </a:extLst>
          </p:cNvPr>
          <p:cNvSpPr txBox="1"/>
          <p:nvPr/>
        </p:nvSpPr>
        <p:spPr>
          <a:xfrm>
            <a:off x="1664559" y="2222922"/>
            <a:ext cx="1768137" cy="400110"/>
          </a:xfrm>
          <a:prstGeom prst="rect">
            <a:avLst/>
          </a:prstGeom>
          <a:noFill/>
        </p:spPr>
        <p:txBody>
          <a:bodyPr wrap="square" rtlCol="0">
            <a:spAutoFit/>
          </a:bodyPr>
          <a:lstStyle/>
          <a:p>
            <a:r>
              <a:rPr lang="en-US" sz="2000" dirty="0"/>
              <a:t>Data collection</a:t>
            </a:r>
            <a:endParaRPr lang="en-IN" sz="2000" dirty="0"/>
          </a:p>
        </p:txBody>
      </p:sp>
      <p:cxnSp>
        <p:nvCxnSpPr>
          <p:cNvPr id="21" name="Straight Connector 20">
            <a:extLst>
              <a:ext uri="{FF2B5EF4-FFF2-40B4-BE49-F238E27FC236}">
                <a16:creationId xmlns:a16="http://schemas.microsoft.com/office/drawing/2014/main" id="{7F977122-787E-401A-A01A-12DA1B3EC44E}"/>
              </a:ext>
            </a:extLst>
          </p:cNvPr>
          <p:cNvCxnSpPr>
            <a:cxnSpLocks/>
          </p:cNvCxnSpPr>
          <p:nvPr/>
        </p:nvCxnSpPr>
        <p:spPr>
          <a:xfrm>
            <a:off x="1476654" y="2856533"/>
            <a:ext cx="862909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D9AF5-9949-4861-BDE2-6F94B5FFFCEE}"/>
              </a:ext>
            </a:extLst>
          </p:cNvPr>
          <p:cNvSpPr txBox="1"/>
          <p:nvPr/>
        </p:nvSpPr>
        <p:spPr>
          <a:xfrm>
            <a:off x="1580225" y="3053918"/>
            <a:ext cx="1704512" cy="646331"/>
          </a:xfrm>
          <a:prstGeom prst="rect">
            <a:avLst/>
          </a:prstGeom>
          <a:noFill/>
        </p:spPr>
        <p:txBody>
          <a:bodyPr wrap="square" rtlCol="0">
            <a:spAutoFit/>
          </a:bodyPr>
          <a:lstStyle/>
          <a:p>
            <a:r>
              <a:rPr lang="en-IN" dirty="0">
                <a:effectLst/>
              </a:rPr>
              <a:t>Data Preparation</a:t>
            </a:r>
          </a:p>
          <a:p>
            <a:endParaRPr lang="en-IN" dirty="0"/>
          </a:p>
        </p:txBody>
      </p:sp>
      <p:cxnSp>
        <p:nvCxnSpPr>
          <p:cNvPr id="24" name="Straight Connector 23">
            <a:extLst>
              <a:ext uri="{FF2B5EF4-FFF2-40B4-BE49-F238E27FC236}">
                <a16:creationId xmlns:a16="http://schemas.microsoft.com/office/drawing/2014/main" id="{8689F2CA-8D26-438C-B68A-68F4EAF92F51}"/>
              </a:ext>
            </a:extLst>
          </p:cNvPr>
          <p:cNvCxnSpPr/>
          <p:nvPr/>
        </p:nvCxnSpPr>
        <p:spPr>
          <a:xfrm>
            <a:off x="1473693" y="3700249"/>
            <a:ext cx="862909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1361E11-711E-451A-AF2A-FD2A2F9C635D}"/>
              </a:ext>
            </a:extLst>
          </p:cNvPr>
          <p:cNvSpPr txBox="1"/>
          <p:nvPr/>
        </p:nvSpPr>
        <p:spPr>
          <a:xfrm>
            <a:off x="1664559" y="4001467"/>
            <a:ext cx="1487012" cy="646331"/>
          </a:xfrm>
          <a:prstGeom prst="rect">
            <a:avLst/>
          </a:prstGeom>
          <a:noFill/>
        </p:spPr>
        <p:txBody>
          <a:bodyPr wrap="square" rtlCol="0">
            <a:spAutoFit/>
          </a:bodyPr>
          <a:lstStyle/>
          <a:p>
            <a:r>
              <a:rPr lang="en-IN" sz="1800" dirty="0">
                <a:effectLst/>
              </a:rPr>
              <a:t>UI Design</a:t>
            </a:r>
          </a:p>
          <a:p>
            <a:endParaRPr lang="en-IN" dirty="0"/>
          </a:p>
        </p:txBody>
      </p:sp>
      <p:cxnSp>
        <p:nvCxnSpPr>
          <p:cNvPr id="27" name="Straight Connector 26">
            <a:extLst>
              <a:ext uri="{FF2B5EF4-FFF2-40B4-BE49-F238E27FC236}">
                <a16:creationId xmlns:a16="http://schemas.microsoft.com/office/drawing/2014/main" id="{EB446E3F-2DEE-465E-A919-82970F72E9C4}"/>
              </a:ext>
            </a:extLst>
          </p:cNvPr>
          <p:cNvCxnSpPr>
            <a:cxnSpLocks/>
          </p:cNvCxnSpPr>
          <p:nvPr/>
        </p:nvCxnSpPr>
        <p:spPr>
          <a:xfrm flipV="1">
            <a:off x="1470732" y="4483223"/>
            <a:ext cx="8596546" cy="3020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DAA5753-F358-49FE-97BA-733B16FD40DC}"/>
              </a:ext>
            </a:extLst>
          </p:cNvPr>
          <p:cNvSpPr txBox="1"/>
          <p:nvPr/>
        </p:nvSpPr>
        <p:spPr>
          <a:xfrm>
            <a:off x="1679361" y="4716126"/>
            <a:ext cx="1667519" cy="369332"/>
          </a:xfrm>
          <a:prstGeom prst="rect">
            <a:avLst/>
          </a:prstGeom>
          <a:noFill/>
        </p:spPr>
        <p:txBody>
          <a:bodyPr wrap="square" rtlCol="0">
            <a:spAutoFit/>
          </a:bodyPr>
          <a:lstStyle/>
          <a:p>
            <a:r>
              <a:rPr lang="en-US" dirty="0"/>
              <a:t>Documentation</a:t>
            </a:r>
            <a:endParaRPr lang="en-IN" dirty="0"/>
          </a:p>
        </p:txBody>
      </p:sp>
      <p:sp>
        <p:nvSpPr>
          <p:cNvPr id="31" name="TextBox 30">
            <a:extLst>
              <a:ext uri="{FF2B5EF4-FFF2-40B4-BE49-F238E27FC236}">
                <a16:creationId xmlns:a16="http://schemas.microsoft.com/office/drawing/2014/main" id="{D83C5D0B-DA10-472F-BC5B-7086DCE7B755}"/>
              </a:ext>
            </a:extLst>
          </p:cNvPr>
          <p:cNvSpPr txBox="1"/>
          <p:nvPr/>
        </p:nvSpPr>
        <p:spPr>
          <a:xfrm>
            <a:off x="5780844" y="2289517"/>
            <a:ext cx="1821400" cy="369332"/>
          </a:xfrm>
          <a:prstGeom prst="rect">
            <a:avLst/>
          </a:prstGeom>
          <a:noFill/>
        </p:spPr>
        <p:txBody>
          <a:bodyPr wrap="square" rtlCol="0">
            <a:spAutoFit/>
          </a:bodyPr>
          <a:lstStyle/>
          <a:p>
            <a:r>
              <a:rPr lang="en-US" dirty="0"/>
              <a:t>In Progress</a:t>
            </a:r>
            <a:endParaRPr lang="en-IN" dirty="0"/>
          </a:p>
        </p:txBody>
      </p:sp>
      <p:sp>
        <p:nvSpPr>
          <p:cNvPr id="32" name="TextBox 31">
            <a:extLst>
              <a:ext uri="{FF2B5EF4-FFF2-40B4-BE49-F238E27FC236}">
                <a16:creationId xmlns:a16="http://schemas.microsoft.com/office/drawing/2014/main" id="{A06FB507-CD07-4065-8292-67FBD2398781}"/>
              </a:ext>
            </a:extLst>
          </p:cNvPr>
          <p:cNvSpPr txBox="1"/>
          <p:nvPr/>
        </p:nvSpPr>
        <p:spPr>
          <a:xfrm>
            <a:off x="5699464" y="3888419"/>
            <a:ext cx="1784412" cy="369332"/>
          </a:xfrm>
          <a:prstGeom prst="rect">
            <a:avLst/>
          </a:prstGeom>
          <a:noFill/>
        </p:spPr>
        <p:txBody>
          <a:bodyPr wrap="square" rtlCol="0">
            <a:spAutoFit/>
          </a:bodyPr>
          <a:lstStyle/>
          <a:p>
            <a:r>
              <a:rPr lang="en-US" dirty="0"/>
              <a:t>  In Progress</a:t>
            </a:r>
            <a:endParaRPr lang="en-IN" dirty="0"/>
          </a:p>
        </p:txBody>
      </p:sp>
    </p:spTree>
    <p:extLst>
      <p:ext uri="{BB962C8B-B14F-4D97-AF65-F5344CB8AC3E}">
        <p14:creationId xmlns:p14="http://schemas.microsoft.com/office/powerpoint/2010/main" val="429357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2CE16-8DFE-4F69-AB71-F69D8BF25225}"/>
              </a:ext>
            </a:extLst>
          </p:cNvPr>
          <p:cNvSpPr txBox="1"/>
          <p:nvPr/>
        </p:nvSpPr>
        <p:spPr>
          <a:xfrm>
            <a:off x="2734322" y="2242520"/>
            <a:ext cx="7750206" cy="369332"/>
          </a:xfrm>
          <a:prstGeom prst="rect">
            <a:avLst/>
          </a:prstGeom>
          <a:noFill/>
        </p:spPr>
        <p:txBody>
          <a:bodyPr wrap="square" rtlCol="0">
            <a:spAutoFit/>
          </a:bodyPr>
          <a:lstStyle/>
          <a:p>
            <a:r>
              <a:rPr lang="en-US" dirty="0"/>
              <a:t>					</a:t>
            </a:r>
            <a:endParaRPr lang="en-IN" dirty="0"/>
          </a:p>
        </p:txBody>
      </p:sp>
      <p:sp>
        <p:nvSpPr>
          <p:cNvPr id="3" name="Rectangle 2">
            <a:extLst>
              <a:ext uri="{FF2B5EF4-FFF2-40B4-BE49-F238E27FC236}">
                <a16:creationId xmlns:a16="http://schemas.microsoft.com/office/drawing/2014/main" id="{2838886E-B93C-45A8-9A7F-189359911C73}"/>
              </a:ext>
            </a:extLst>
          </p:cNvPr>
          <p:cNvSpPr/>
          <p:nvPr/>
        </p:nvSpPr>
        <p:spPr>
          <a:xfrm>
            <a:off x="2109249" y="2913724"/>
            <a:ext cx="6750666" cy="923330"/>
          </a:xfrm>
          <a:prstGeom prst="rect">
            <a:avLst/>
          </a:prstGeom>
          <a:noFill/>
        </p:spPr>
        <p:txBody>
          <a:bodyPr wrap="square" lIns="91440" tIns="45720" rIns="91440" bIns="45720">
            <a:spAutoFit/>
            <a:scene3d>
              <a:camera prst="isometricOffAxis1Right"/>
              <a:lightRig rig="threePt" dir="t"/>
            </a:scene3d>
          </a:bodyPr>
          <a:lstStyle/>
          <a:p>
            <a:pPr algn="ctr"/>
            <a:r>
              <a:rPr lang="en-US" sz="5400" b="1" dirty="0">
                <a:ln w="13462">
                  <a:solidFill>
                    <a:srgbClr val="002060"/>
                  </a:solidFill>
                  <a:prstDash val="solid"/>
                </a:ln>
                <a:solidFill>
                  <a:schemeClr val="tx1">
                    <a:lumMod val="85000"/>
                    <a:lumOff val="15000"/>
                  </a:schemeClr>
                </a:solidFill>
                <a:effectLst>
                  <a:outerShdw dist="38100" dir="2700000" algn="bl" rotWithShape="0">
                    <a:schemeClr val="accent5"/>
                  </a:outerShdw>
                </a:effectLst>
              </a:rPr>
              <a:t>THANK YOU</a:t>
            </a:r>
            <a:endParaRPr lang="en-IN" sz="5400" b="1" cap="none" spc="50" dirty="0">
              <a:ln w="13462">
                <a:solidFill>
                  <a:srgbClr val="002060"/>
                </a:solidFill>
                <a:prstDash val="solid"/>
              </a:ln>
              <a:solidFill>
                <a:schemeClr val="bg2"/>
              </a:solidFill>
              <a:effectLst>
                <a:innerShdw blurRad="63500" dist="50800" dir="13500000">
                  <a:srgbClr val="000000">
                    <a:alpha val="50000"/>
                  </a:srgbClr>
                </a:innerShdw>
              </a:effectLst>
            </a:endParaRPr>
          </a:p>
        </p:txBody>
      </p:sp>
      <p:pic>
        <p:nvPicPr>
          <p:cNvPr id="6" name="Picture 5">
            <a:extLst>
              <a:ext uri="{FF2B5EF4-FFF2-40B4-BE49-F238E27FC236}">
                <a16:creationId xmlns:a16="http://schemas.microsoft.com/office/drawing/2014/main" id="{8C12902F-8F5A-49D4-9B50-CA4AB4696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427" y="2828672"/>
            <a:ext cx="546717" cy="546717"/>
          </a:xfrm>
          <a:prstGeom prst="rect">
            <a:avLst/>
          </a:prstGeom>
        </p:spPr>
      </p:pic>
    </p:spTree>
    <p:extLst>
      <p:ext uri="{BB962C8B-B14F-4D97-AF65-F5344CB8AC3E}">
        <p14:creationId xmlns:p14="http://schemas.microsoft.com/office/powerpoint/2010/main" val="41397305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112</TotalTime>
  <Words>496</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ff6</vt:lpstr>
      <vt:lpstr>Garamond</vt:lpstr>
      <vt:lpstr>Wingdings</vt:lpstr>
      <vt:lpstr>Organic</vt:lpstr>
      <vt:lpstr>PLAGARISM CHECKER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PLAGARISM CHECKER</dc:title>
  <dc:creator>Aswathy Achu</dc:creator>
  <cp:lastModifiedBy>Aswathy Achu</cp:lastModifiedBy>
  <cp:revision>11</cp:revision>
  <dcterms:created xsi:type="dcterms:W3CDTF">2021-11-11T11:51:54Z</dcterms:created>
  <dcterms:modified xsi:type="dcterms:W3CDTF">2021-11-17T08:39:14Z</dcterms:modified>
</cp:coreProperties>
</file>