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95" r:id="rId2"/>
    <p:sldId id="294" r:id="rId3"/>
    <p:sldId id="298" r:id="rId4"/>
    <p:sldId id="296" r:id="rId5"/>
    <p:sldId id="291" r:id="rId6"/>
    <p:sldId id="297" r:id="rId7"/>
  </p:sldIdLst>
  <p:sldSz cx="12192000" cy="6858000"/>
  <p:notesSz cx="7010400" cy="9236075"/>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9A7"/>
    <a:srgbClr val="E69F00"/>
    <a:srgbClr val="6BADD2"/>
    <a:srgbClr val="FF4D4D"/>
    <a:srgbClr val="1D8E1D"/>
    <a:srgbClr val="D9D9D9"/>
    <a:srgbClr val="F5F5F5"/>
    <a:srgbClr val="4D4D4D"/>
    <a:srgbClr val="FFFFFF"/>
    <a:srgbClr val="E41A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005" autoAdjust="0"/>
  </p:normalViewPr>
  <p:slideViewPr>
    <p:cSldViewPr snapToGrid="0">
      <p:cViewPr>
        <p:scale>
          <a:sx n="66" d="100"/>
          <a:sy n="66" d="100"/>
        </p:scale>
        <p:origin x="1506" y="882"/>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C1211B4-146C-4B04-87A4-D58028F6A092}" type="datetimeFigureOut">
              <a:rPr lang="en-DE" smtClean="0"/>
              <a:t>05/20/2025</a:t>
            </a:fld>
            <a:endParaRPr lang="en-DE"/>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784CA93B-B8DE-44F2-B679-09BA34A8793C}" type="slidenum">
              <a:rPr lang="en-DE" smtClean="0"/>
              <a:t>‹#›</a:t>
            </a:fld>
            <a:endParaRPr lang="en-DE"/>
          </a:p>
        </p:txBody>
      </p:sp>
    </p:spTree>
    <p:extLst>
      <p:ext uri="{BB962C8B-B14F-4D97-AF65-F5344CB8AC3E}">
        <p14:creationId xmlns:p14="http://schemas.microsoft.com/office/powerpoint/2010/main" val="135184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3877-DF60-BBEB-E9BA-151672E80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7067C-F6E4-E68E-BDB3-CD3984D5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AABED0-3B7A-F4F4-5A0C-CCCBF7C7CADF}"/>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15316F5-6234-9010-AF10-C6F72F7F9B36}"/>
              </a:ext>
            </a:extLst>
          </p:cNvPr>
          <p:cNvSpPr>
            <a:spLocks noGrp="1"/>
          </p:cNvSpPr>
          <p:nvPr>
            <p:ph type="sldNum" sz="quarter" idx="5"/>
          </p:nvPr>
        </p:nvSpPr>
        <p:spPr/>
        <p:txBody>
          <a:bodyPr/>
          <a:lstStyle/>
          <a:p>
            <a:fld id="{784CA93B-B8DE-44F2-B679-09BA34A8793C}" type="slidenum">
              <a:rPr lang="en-DE" smtClean="0"/>
              <a:t>1</a:t>
            </a:fld>
            <a:endParaRPr lang="en-DE"/>
          </a:p>
        </p:txBody>
      </p:sp>
    </p:spTree>
    <p:extLst>
      <p:ext uri="{BB962C8B-B14F-4D97-AF65-F5344CB8AC3E}">
        <p14:creationId xmlns:p14="http://schemas.microsoft.com/office/powerpoint/2010/main" val="369901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EDFAA-C43E-D86B-D4BD-77771E8B4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414EB-DF71-A9C3-298A-1F9F8EC7D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EAA22-D63D-88E3-46CD-9B4543DE301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D4D53DDE-BC61-E642-E322-2284BD8682A9}"/>
              </a:ext>
            </a:extLst>
          </p:cNvPr>
          <p:cNvSpPr>
            <a:spLocks noGrp="1"/>
          </p:cNvSpPr>
          <p:nvPr>
            <p:ph type="sldNum" sz="quarter" idx="5"/>
          </p:nvPr>
        </p:nvSpPr>
        <p:spPr/>
        <p:txBody>
          <a:bodyPr/>
          <a:lstStyle/>
          <a:p>
            <a:fld id="{784CA93B-B8DE-44F2-B679-09BA34A8793C}" type="slidenum">
              <a:rPr lang="en-DE" smtClean="0"/>
              <a:t>2</a:t>
            </a:fld>
            <a:endParaRPr lang="en-DE"/>
          </a:p>
        </p:txBody>
      </p:sp>
    </p:spTree>
    <p:extLst>
      <p:ext uri="{BB962C8B-B14F-4D97-AF65-F5344CB8AC3E}">
        <p14:creationId xmlns:p14="http://schemas.microsoft.com/office/powerpoint/2010/main" val="63680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AFC9C-3BC3-D6E3-4B30-60013B39D8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916345-1E0D-92AD-0FE6-70D9606AFD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BF03D0-153B-2296-2DA7-F3948995E666}"/>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6F0A36D6-05A5-CE33-7F38-714F53CFC35B}"/>
              </a:ext>
            </a:extLst>
          </p:cNvPr>
          <p:cNvSpPr>
            <a:spLocks noGrp="1"/>
          </p:cNvSpPr>
          <p:nvPr>
            <p:ph type="sldNum" sz="quarter" idx="5"/>
          </p:nvPr>
        </p:nvSpPr>
        <p:spPr/>
        <p:txBody>
          <a:bodyPr/>
          <a:lstStyle/>
          <a:p>
            <a:fld id="{784CA93B-B8DE-44F2-B679-09BA34A8793C}" type="slidenum">
              <a:rPr lang="en-DE" smtClean="0"/>
              <a:t>3</a:t>
            </a:fld>
            <a:endParaRPr lang="en-DE"/>
          </a:p>
        </p:txBody>
      </p:sp>
    </p:spTree>
    <p:extLst>
      <p:ext uri="{BB962C8B-B14F-4D97-AF65-F5344CB8AC3E}">
        <p14:creationId xmlns:p14="http://schemas.microsoft.com/office/powerpoint/2010/main" val="424583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4C05F-47BD-48CB-3A71-6307F9CB7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020E4D-128D-21C0-741D-10CA02895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25932-4414-CE14-7534-54B486F15F32}"/>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2C90B9D-30C4-CCBD-6FC7-BDC174FE2AF0}"/>
              </a:ext>
            </a:extLst>
          </p:cNvPr>
          <p:cNvSpPr>
            <a:spLocks noGrp="1"/>
          </p:cNvSpPr>
          <p:nvPr>
            <p:ph type="sldNum" sz="quarter" idx="5"/>
          </p:nvPr>
        </p:nvSpPr>
        <p:spPr/>
        <p:txBody>
          <a:bodyPr/>
          <a:lstStyle/>
          <a:p>
            <a:fld id="{784CA93B-B8DE-44F2-B679-09BA34A8793C}" type="slidenum">
              <a:rPr lang="en-DE" smtClean="0"/>
              <a:t>4</a:t>
            </a:fld>
            <a:endParaRPr lang="en-DE"/>
          </a:p>
        </p:txBody>
      </p:sp>
    </p:spTree>
    <p:extLst>
      <p:ext uri="{BB962C8B-B14F-4D97-AF65-F5344CB8AC3E}">
        <p14:creationId xmlns:p14="http://schemas.microsoft.com/office/powerpoint/2010/main" val="191047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FF661-DB19-865E-1EEC-FE6AB831F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EC8D6-D57C-4177-A1EF-205834E65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E6EEE-398F-D513-DC23-2AB3F7FDAA7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6FA724B-218D-42CC-BF54-BCBCB4A8BD9B}"/>
              </a:ext>
            </a:extLst>
          </p:cNvPr>
          <p:cNvSpPr>
            <a:spLocks noGrp="1"/>
          </p:cNvSpPr>
          <p:nvPr>
            <p:ph type="sldNum" sz="quarter" idx="5"/>
          </p:nvPr>
        </p:nvSpPr>
        <p:spPr/>
        <p:txBody>
          <a:bodyPr/>
          <a:lstStyle/>
          <a:p>
            <a:fld id="{784CA93B-B8DE-44F2-B679-09BA34A8793C}" type="slidenum">
              <a:rPr lang="en-DE" smtClean="0"/>
              <a:t>5</a:t>
            </a:fld>
            <a:endParaRPr lang="en-DE"/>
          </a:p>
        </p:txBody>
      </p:sp>
    </p:spTree>
    <p:extLst>
      <p:ext uri="{BB962C8B-B14F-4D97-AF65-F5344CB8AC3E}">
        <p14:creationId xmlns:p14="http://schemas.microsoft.com/office/powerpoint/2010/main" val="2875022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BADE0-A2A7-75B6-0FD2-43A2EC00C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78119-CC6A-191E-59CD-E2C6B4E89F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E692E2-9755-6117-E2BF-3946FA44F98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8EE329A2-56E5-BDCB-4DBE-D84DB2509DEC}"/>
              </a:ext>
            </a:extLst>
          </p:cNvPr>
          <p:cNvSpPr>
            <a:spLocks noGrp="1"/>
          </p:cNvSpPr>
          <p:nvPr>
            <p:ph type="sldNum" sz="quarter" idx="5"/>
          </p:nvPr>
        </p:nvSpPr>
        <p:spPr/>
        <p:txBody>
          <a:bodyPr/>
          <a:lstStyle/>
          <a:p>
            <a:fld id="{784CA93B-B8DE-44F2-B679-09BA34A8793C}" type="slidenum">
              <a:rPr lang="en-DE" smtClean="0"/>
              <a:t>6</a:t>
            </a:fld>
            <a:endParaRPr lang="en-DE"/>
          </a:p>
        </p:txBody>
      </p:sp>
    </p:spTree>
    <p:extLst>
      <p:ext uri="{BB962C8B-B14F-4D97-AF65-F5344CB8AC3E}">
        <p14:creationId xmlns:p14="http://schemas.microsoft.com/office/powerpoint/2010/main" val="97691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9ADF-D5C4-0C77-D1E1-9FBF89139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8F03ED5-9031-D302-FE23-A08754766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7231ABA-BF91-9418-D750-2B3826B4843C}"/>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5" name="Footer Placeholder 4">
            <a:extLst>
              <a:ext uri="{FF2B5EF4-FFF2-40B4-BE49-F238E27FC236}">
                <a16:creationId xmlns:a16="http://schemas.microsoft.com/office/drawing/2014/main" id="{70A614CE-67B2-E682-434A-B7BBEF010F6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E6708A-456F-A2E7-D003-077616BAEC78}"/>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7191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466-3BCA-2D57-2F28-EF144F547D3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98AE0DA-A098-F2E7-2DAF-66AB732E8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AA799D-1D0E-35FB-68CE-234FE5A60A99}"/>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5" name="Footer Placeholder 4">
            <a:extLst>
              <a:ext uri="{FF2B5EF4-FFF2-40B4-BE49-F238E27FC236}">
                <a16:creationId xmlns:a16="http://schemas.microsoft.com/office/drawing/2014/main" id="{144BD1F3-8028-AF10-C24B-E73D6E41CCC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649447-FB47-0B63-B488-B35B66617E0B}"/>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17449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25788-0843-97AC-AA35-81A1E4915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8F10E85-8882-0D08-88BB-ACBC978FB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74ED2EA-2033-E7E7-6246-7BB24AB70B6B}"/>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5" name="Footer Placeholder 4">
            <a:extLst>
              <a:ext uri="{FF2B5EF4-FFF2-40B4-BE49-F238E27FC236}">
                <a16:creationId xmlns:a16="http://schemas.microsoft.com/office/drawing/2014/main" id="{E57201C2-8832-3A4E-8AD9-E3A7CD0805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954171-D587-0DA0-9973-D16DE05582E6}"/>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11104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D2F5-47B3-FC0F-83E2-8FC438E92E5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DFFE850-00BD-AB21-33C8-8BA2F280D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0D59DD5-0537-83D2-9A30-8879DCA9D468}"/>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5" name="Footer Placeholder 4">
            <a:extLst>
              <a:ext uri="{FF2B5EF4-FFF2-40B4-BE49-F238E27FC236}">
                <a16:creationId xmlns:a16="http://schemas.microsoft.com/office/drawing/2014/main" id="{E9627FD7-9BAD-6EDC-9970-42459C8A4D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E92A46-B3D4-4C16-60FD-D0C7D484C81A}"/>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9032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F7BF-8C3C-264F-A734-56B50A199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2E275F15-2773-299D-BFA7-3FDBEEEEF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2BE18-E6FB-A3E1-6271-B5BD8C129C59}"/>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5" name="Footer Placeholder 4">
            <a:extLst>
              <a:ext uri="{FF2B5EF4-FFF2-40B4-BE49-F238E27FC236}">
                <a16:creationId xmlns:a16="http://schemas.microsoft.com/office/drawing/2014/main" id="{D366D585-B9F6-69B8-EF42-937220254D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1EB865-85CC-53E7-72CB-FB2A159ECFA9}"/>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73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97D-C662-E311-FF5F-674CB620199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632EE7B-44B3-6915-008A-3AA66A2E4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E2A3CEA-55F4-8CA7-65E7-6BF6F7F23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87E56015-A11A-E16A-758B-E2772A395534}"/>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6" name="Footer Placeholder 5">
            <a:extLst>
              <a:ext uri="{FF2B5EF4-FFF2-40B4-BE49-F238E27FC236}">
                <a16:creationId xmlns:a16="http://schemas.microsoft.com/office/drawing/2014/main" id="{B6DF89AD-B1CF-45BF-ABE4-C99AB4027AF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1F540D1-B865-168B-ECF3-0D0DBBB0B94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08258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0AF-F4FF-BDEE-A08B-20285607ACC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8584C5-1226-818A-EA2E-18717F323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6DEFF-FB08-3AB0-B13C-C0988FC4E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A56C0B6F-9A03-7897-0DDD-B56E3CDB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CB026-076C-FA0E-49D4-F26EEB38E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D0B67115-88BC-D433-D98D-F1AF845159AE}"/>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8" name="Footer Placeholder 7">
            <a:extLst>
              <a:ext uri="{FF2B5EF4-FFF2-40B4-BE49-F238E27FC236}">
                <a16:creationId xmlns:a16="http://schemas.microsoft.com/office/drawing/2014/main" id="{A48CCBFC-59A9-C225-0026-697BBE0A585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BE87562-EDBD-5A86-B40C-E4B8DA991E5F}"/>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555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3CFF-E76B-3F91-52BD-87A9E5EBD4F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580E608-3030-2D00-8A9D-4CE127650310}"/>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4" name="Footer Placeholder 3">
            <a:extLst>
              <a:ext uri="{FF2B5EF4-FFF2-40B4-BE49-F238E27FC236}">
                <a16:creationId xmlns:a16="http://schemas.microsoft.com/office/drawing/2014/main" id="{4A400F6D-965C-CDFA-ADDE-D894B8ADAE00}"/>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1CAFA47-8110-8105-C208-EA2B925EE424}"/>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6903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4659D-AB93-B9C0-7412-DDE1FF04B683}"/>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3" name="Footer Placeholder 2">
            <a:extLst>
              <a:ext uri="{FF2B5EF4-FFF2-40B4-BE49-F238E27FC236}">
                <a16:creationId xmlns:a16="http://schemas.microsoft.com/office/drawing/2014/main" id="{83FB8E0B-7808-3F64-AF8D-F3D7798F2DF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0194C80-8CA2-DE7C-62CD-16AB5370FCC7}"/>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227498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6970-C215-D370-8FB8-881BDB275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4AA2B75-F476-32F9-8406-F1E1DAE49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303A907-77C1-F4CE-8AA3-E19C1412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7FCC-8BD1-74C4-C9D9-CAB7295ADE08}"/>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6" name="Footer Placeholder 5">
            <a:extLst>
              <a:ext uri="{FF2B5EF4-FFF2-40B4-BE49-F238E27FC236}">
                <a16:creationId xmlns:a16="http://schemas.microsoft.com/office/drawing/2014/main" id="{D1CA8568-9980-BA72-197E-7459078CB05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109F5A8-3496-B5F7-B490-769A50C2886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55476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DE7-3C24-C321-E61B-84C2CC114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B9E4A8E0-9CF7-9FFD-E0B8-FB2C8DE54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2A048F1-9734-AE7F-E630-ADF23641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2AA5F-A858-439E-DA37-2DD0074E043F}"/>
              </a:ext>
            </a:extLst>
          </p:cNvPr>
          <p:cNvSpPr>
            <a:spLocks noGrp="1"/>
          </p:cNvSpPr>
          <p:nvPr>
            <p:ph type="dt" sz="half" idx="10"/>
          </p:nvPr>
        </p:nvSpPr>
        <p:spPr/>
        <p:txBody>
          <a:bodyPr/>
          <a:lstStyle/>
          <a:p>
            <a:fld id="{5C4FE0DD-1D2D-421C-AE33-F119FAA9DCC7}" type="datetimeFigureOut">
              <a:rPr lang="en-DE" smtClean="0"/>
              <a:t>05/20/2025</a:t>
            </a:fld>
            <a:endParaRPr lang="en-DE"/>
          </a:p>
        </p:txBody>
      </p:sp>
      <p:sp>
        <p:nvSpPr>
          <p:cNvPr id="6" name="Footer Placeholder 5">
            <a:extLst>
              <a:ext uri="{FF2B5EF4-FFF2-40B4-BE49-F238E27FC236}">
                <a16:creationId xmlns:a16="http://schemas.microsoft.com/office/drawing/2014/main" id="{8C7D3062-09A3-BDA8-F84E-CF064D66A9C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C0467F-71E1-9FEA-4F77-0948A7616293}"/>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8509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46DD-F56A-8F5E-5A49-0003685FA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FD90056-5520-7AD4-5913-702FD6D46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D48EFE0-336F-9957-4F67-D2CFA2292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E0DD-1D2D-421C-AE33-F119FAA9DCC7}" type="datetimeFigureOut">
              <a:rPr lang="en-DE" smtClean="0"/>
              <a:t>05/20/2025</a:t>
            </a:fld>
            <a:endParaRPr lang="en-DE"/>
          </a:p>
        </p:txBody>
      </p:sp>
      <p:sp>
        <p:nvSpPr>
          <p:cNvPr id="5" name="Footer Placeholder 4">
            <a:extLst>
              <a:ext uri="{FF2B5EF4-FFF2-40B4-BE49-F238E27FC236}">
                <a16:creationId xmlns:a16="http://schemas.microsoft.com/office/drawing/2014/main" id="{8C5EA6E2-9CA0-8D2D-027D-AD8D99600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E34AF3-1425-358F-6D44-85647344A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28575-51BA-4DCB-8FCF-20858CC44793}" type="slidenum">
              <a:rPr lang="en-DE" smtClean="0"/>
              <a:t>‹#›</a:t>
            </a:fld>
            <a:endParaRPr lang="en-DE"/>
          </a:p>
        </p:txBody>
      </p:sp>
    </p:spTree>
    <p:extLst>
      <p:ext uri="{BB962C8B-B14F-4D97-AF65-F5344CB8AC3E}">
        <p14:creationId xmlns:p14="http://schemas.microsoft.com/office/powerpoint/2010/main" val="370803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4A160387-FF6D-E648-B8EF-037FFE3D00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DC2136-AE43-1A97-FDF7-14217131768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F6C83B7-77E2-9FF0-B8E8-1345EFD2C83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011EA818-60E9-72A0-F615-52AB0B4AACE4}"/>
              </a:ext>
            </a:extLst>
          </p:cNvPr>
          <p:cNvSpPr/>
          <p:nvPr/>
        </p:nvSpPr>
        <p:spPr>
          <a:xfrm>
            <a:off x="7051238" y="832214"/>
            <a:ext cx="5140762" cy="27558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Sankey diagram illustrating the relationship between recovery patterns and stroke type across different assessments. </a:t>
            </a:r>
            <a:r>
              <a:rPr lang="en-US" sz="1200" i="1" dirty="0">
                <a:solidFill>
                  <a:schemeClr val="tx1"/>
                </a:solidFill>
              </a:rPr>
              <a:t>Panels (A–E) represent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On the left, recovery patterns are categorized into steady recovery, steady decline, early recovery with chronic decline, and late recovery with acute decline. These patterns are connected to stroke type on the right, distinguishing between infarct (ischemic stroke) and bleeding (hemorrhagic stroke). The width of the connections represents the number of patients following each trajectory, with exact patient counts indicated within the corresponding boxes. This visualization highlights how different recovery patterns are distributed between ischemic and hemorrhagic strokes across various assessment types.</a:t>
            </a:r>
            <a:br>
              <a:rPr lang="en-US" sz="1200" i="1" dirty="0">
                <a:solidFill>
                  <a:schemeClr val="tx1"/>
                </a:solidFill>
              </a:rPr>
            </a:br>
            <a:br>
              <a:rPr lang="en-US" sz="1200" i="1" dirty="0">
                <a:solidFill>
                  <a:schemeClr val="tx1"/>
                </a:solidFill>
              </a:rPr>
            </a:br>
            <a:br>
              <a:rPr lang="en-US" sz="1200" i="1" dirty="0">
                <a:solidFill>
                  <a:schemeClr val="tx1"/>
                </a:solidFill>
              </a:rPr>
            </a:br>
            <a:r>
              <a:rPr lang="en-US" sz="1200" i="1" dirty="0">
                <a:solidFill>
                  <a:schemeClr val="tx1"/>
                </a:solidFill>
              </a:rPr>
              <a:t>Figure X: Motor function recovery trajectories following stroke, distinguished by four recovery </a:t>
            </a:r>
            <a:r>
              <a:rPr lang="en-US" sz="1200" i="1" dirty="0" err="1">
                <a:solidFill>
                  <a:schemeClr val="tx1"/>
                </a:solidFill>
              </a:rPr>
              <a:t>paterns</a:t>
            </a:r>
            <a:r>
              <a:rPr lang="en-US" sz="1200" i="1" dirty="0">
                <a:solidFill>
                  <a:schemeClr val="tx1"/>
                </a:solidFill>
              </a:rPr>
              <a:t>. (A–E) Motor scores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 </a:t>
            </a:r>
          </a:p>
          <a:p>
            <a:pPr algn="just"/>
            <a:endParaRPr lang="de-DE" i="1" dirty="0">
              <a:solidFill>
                <a:schemeClr val="tx1"/>
              </a:solidFill>
            </a:endParaRPr>
          </a:p>
        </p:txBody>
      </p:sp>
      <p:grpSp>
        <p:nvGrpSpPr>
          <p:cNvPr id="114" name="Group 113">
            <a:extLst>
              <a:ext uri="{FF2B5EF4-FFF2-40B4-BE49-F238E27FC236}">
                <a16:creationId xmlns:a16="http://schemas.microsoft.com/office/drawing/2014/main" id="{37B1F989-5C2E-1A82-189D-4D6158C88F38}"/>
              </a:ext>
            </a:extLst>
          </p:cNvPr>
          <p:cNvGrpSpPr/>
          <p:nvPr/>
        </p:nvGrpSpPr>
        <p:grpSpPr>
          <a:xfrm>
            <a:off x="0" y="0"/>
            <a:ext cx="6480000" cy="7967425"/>
            <a:chOff x="0" y="0"/>
            <a:chExt cx="6480000" cy="7967425"/>
          </a:xfrm>
        </p:grpSpPr>
        <p:sp>
          <p:nvSpPr>
            <p:cNvPr id="85" name="Rectangle 84">
              <a:extLst>
                <a:ext uri="{FF2B5EF4-FFF2-40B4-BE49-F238E27FC236}">
                  <a16:creationId xmlns:a16="http://schemas.microsoft.com/office/drawing/2014/main" id="{4D9BBA6B-62FC-F478-25D5-6E2063BA7748}"/>
                </a:ext>
              </a:extLst>
            </p:cNvPr>
            <p:cNvSpPr/>
            <p:nvPr/>
          </p:nvSpPr>
          <p:spPr>
            <a:xfrm>
              <a:off x="0" y="0"/>
              <a:ext cx="6480000" cy="79674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de-DE" i="1" dirty="0">
                <a:solidFill>
                  <a:schemeClr val="tx1"/>
                </a:solidFill>
              </a:endParaRPr>
            </a:p>
          </p:txBody>
        </p:sp>
        <p:pic>
          <p:nvPicPr>
            <p:cNvPr id="112" name="Graphic 111">
              <a:extLst>
                <a:ext uri="{FF2B5EF4-FFF2-40B4-BE49-F238E27FC236}">
                  <a16:creationId xmlns:a16="http://schemas.microsoft.com/office/drawing/2014/main" id="{7E1FCE65-7A4A-03DB-4212-CB215BD505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00" y="3643190"/>
              <a:ext cx="6477000" cy="2047875"/>
            </a:xfrm>
            <a:prstGeom prst="rect">
              <a:avLst/>
            </a:prstGeom>
          </p:spPr>
        </p:pic>
        <p:pic>
          <p:nvPicPr>
            <p:cNvPr id="108" name="Graphic 107">
              <a:extLst>
                <a:ext uri="{FF2B5EF4-FFF2-40B4-BE49-F238E27FC236}">
                  <a16:creationId xmlns:a16="http://schemas.microsoft.com/office/drawing/2014/main" id="{4C421C60-0B75-2E23-3C0A-C36CD83A89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00" y="20568"/>
              <a:ext cx="6477000" cy="2047875"/>
            </a:xfrm>
            <a:prstGeom prst="rect">
              <a:avLst/>
            </a:prstGeom>
          </p:spPr>
        </p:pic>
        <p:pic>
          <p:nvPicPr>
            <p:cNvPr id="69" name="Graphic 68">
              <a:extLst>
                <a:ext uri="{FF2B5EF4-FFF2-40B4-BE49-F238E27FC236}">
                  <a16:creationId xmlns:a16="http://schemas.microsoft.com/office/drawing/2014/main" id="{A4B4A2EF-FB05-F441-400B-952504F6E390}"/>
                </a:ext>
              </a:extLst>
            </p:cNvPr>
            <p:cNvPicPr>
              <a:picLocks noChangeAspect="1"/>
            </p:cNvPicPr>
            <p:nvPr/>
          </p:nvPicPr>
          <p:blipFill>
            <a:blip r:embed="rId7">
              <a:extLst>
                <a:ext uri="{96DAC541-7B7A-43D3-8B79-37D633B846F1}">
                  <asvg:svgBlip xmlns:asvg="http://schemas.microsoft.com/office/drawing/2016/SVG/main" r:embed="rId8"/>
                </a:ext>
              </a:extLst>
            </a:blip>
            <a:srcRect b="15646"/>
            <a:stretch/>
          </p:blipFill>
          <p:spPr>
            <a:xfrm>
              <a:off x="1500" y="5703164"/>
              <a:ext cx="6477000" cy="1606942"/>
            </a:xfrm>
            <a:prstGeom prst="rect">
              <a:avLst/>
            </a:prstGeom>
          </p:spPr>
        </p:pic>
        <p:sp>
          <p:nvSpPr>
            <p:cNvPr id="14" name="TextBox 13">
              <a:extLst>
                <a:ext uri="{FF2B5EF4-FFF2-40B4-BE49-F238E27FC236}">
                  <a16:creationId xmlns:a16="http://schemas.microsoft.com/office/drawing/2014/main" id="{296945F4-0CF6-DD5C-F178-269895748103}"/>
                </a:ext>
              </a:extLst>
            </p:cNvPr>
            <p:cNvSpPr txBox="1"/>
            <p:nvPr/>
          </p:nvSpPr>
          <p:spPr>
            <a:xfrm>
              <a:off x="40838" y="31339"/>
              <a:ext cx="430307" cy="276999"/>
            </a:xfrm>
            <a:prstGeom prst="rect">
              <a:avLst/>
            </a:prstGeom>
            <a:noFill/>
          </p:spPr>
          <p:txBody>
            <a:bodyPr wrap="square" rtlCol="0">
              <a:spAutoFit/>
            </a:bodyPr>
            <a:lstStyle/>
            <a:p>
              <a:r>
                <a:rPr lang="en-US" sz="1200" b="1" dirty="0"/>
                <a:t>A</a:t>
              </a:r>
              <a:endParaRPr lang="de-DE" sz="1200" b="1" dirty="0"/>
            </a:p>
          </p:txBody>
        </p:sp>
        <p:grpSp>
          <p:nvGrpSpPr>
            <p:cNvPr id="82" name="Group 81">
              <a:extLst>
                <a:ext uri="{FF2B5EF4-FFF2-40B4-BE49-F238E27FC236}">
                  <a16:creationId xmlns:a16="http://schemas.microsoft.com/office/drawing/2014/main" id="{8CBC13CF-B097-96B6-5164-0CBD36C134A4}"/>
                </a:ext>
              </a:extLst>
            </p:cNvPr>
            <p:cNvGrpSpPr/>
            <p:nvPr/>
          </p:nvGrpSpPr>
          <p:grpSpPr>
            <a:xfrm>
              <a:off x="184992" y="7418969"/>
              <a:ext cx="5975116" cy="383775"/>
              <a:chOff x="409565" y="6885952"/>
              <a:chExt cx="5975116" cy="383775"/>
            </a:xfrm>
          </p:grpSpPr>
          <p:sp>
            <p:nvSpPr>
              <p:cNvPr id="23" name="TextBox 22">
                <a:extLst>
                  <a:ext uri="{FF2B5EF4-FFF2-40B4-BE49-F238E27FC236}">
                    <a16:creationId xmlns:a16="http://schemas.microsoft.com/office/drawing/2014/main" id="{B38C2A6D-BF4D-AC9F-289D-29D695D846C0}"/>
                  </a:ext>
                </a:extLst>
              </p:cNvPr>
              <p:cNvSpPr txBox="1"/>
              <p:nvPr/>
            </p:nvSpPr>
            <p:spPr>
              <a:xfrm>
                <a:off x="2248408" y="6891540"/>
                <a:ext cx="2170039" cy="369332"/>
              </a:xfrm>
              <a:prstGeom prst="rect">
                <a:avLst/>
              </a:prstGeom>
              <a:solidFill>
                <a:schemeClr val="bg1"/>
              </a:solidFill>
            </p:spPr>
            <p:txBody>
              <a:bodyPr wrap="square" rtlCol="0">
                <a:spAutoFit/>
              </a:bodyPr>
              <a:lstStyle/>
              <a:p>
                <a:r>
                  <a:rPr lang="en-GB" sz="900" dirty="0"/>
                  <a:t>Early recovery with chronic decline</a:t>
                </a:r>
              </a:p>
              <a:p>
                <a:r>
                  <a:rPr lang="en-GB" sz="900" dirty="0"/>
                  <a:t>Late recovery with acute decline</a:t>
                </a:r>
              </a:p>
            </p:txBody>
          </p:sp>
          <p:sp>
            <p:nvSpPr>
              <p:cNvPr id="26" name="TextBox 25">
                <a:extLst>
                  <a:ext uri="{FF2B5EF4-FFF2-40B4-BE49-F238E27FC236}">
                    <a16:creationId xmlns:a16="http://schemas.microsoft.com/office/drawing/2014/main" id="{FB9471C6-6D6B-0688-08D0-4A7AA0FA0C2D}"/>
                  </a:ext>
                </a:extLst>
              </p:cNvPr>
              <p:cNvSpPr txBox="1"/>
              <p:nvPr/>
            </p:nvSpPr>
            <p:spPr>
              <a:xfrm>
                <a:off x="731528" y="6885952"/>
                <a:ext cx="1139832" cy="369332"/>
              </a:xfrm>
              <a:prstGeom prst="rect">
                <a:avLst/>
              </a:prstGeom>
              <a:solidFill>
                <a:schemeClr val="bg1"/>
              </a:solidFill>
            </p:spPr>
            <p:txBody>
              <a:bodyPr wrap="square" rtlCol="0">
                <a:spAutoFit/>
              </a:bodyPr>
              <a:lstStyle/>
              <a:p>
                <a:r>
                  <a:rPr lang="en-GB" sz="900" dirty="0"/>
                  <a:t>Steady recovery</a:t>
                </a:r>
              </a:p>
              <a:p>
                <a:r>
                  <a:rPr lang="en-GB" sz="900" dirty="0"/>
                  <a:t>Steady decline</a:t>
                </a:r>
              </a:p>
            </p:txBody>
          </p:sp>
          <p:sp>
            <p:nvSpPr>
              <p:cNvPr id="29" name="Rectangle 28">
                <a:extLst>
                  <a:ext uri="{FF2B5EF4-FFF2-40B4-BE49-F238E27FC236}">
                    <a16:creationId xmlns:a16="http://schemas.microsoft.com/office/drawing/2014/main" id="{E22E5AC4-4385-14E1-91EF-12133558EFDA}"/>
                  </a:ext>
                </a:extLst>
              </p:cNvPr>
              <p:cNvSpPr/>
              <p:nvPr/>
            </p:nvSpPr>
            <p:spPr>
              <a:xfrm>
                <a:off x="409565" y="7102734"/>
                <a:ext cx="376775" cy="123825"/>
              </a:xfrm>
              <a:prstGeom prst="rect">
                <a:avLst/>
              </a:prstGeom>
              <a:solidFill>
                <a:srgbClr val="D55E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36" name="Rectangle 35">
                <a:extLst>
                  <a:ext uri="{FF2B5EF4-FFF2-40B4-BE49-F238E27FC236}">
                    <a16:creationId xmlns:a16="http://schemas.microsoft.com/office/drawing/2014/main" id="{E9B0FCD1-59BC-21E9-A5C7-C14A1E8B7D5B}"/>
                  </a:ext>
                </a:extLst>
              </p:cNvPr>
              <p:cNvSpPr/>
              <p:nvPr/>
            </p:nvSpPr>
            <p:spPr>
              <a:xfrm>
                <a:off x="409565" y="6940806"/>
                <a:ext cx="376775" cy="123825"/>
              </a:xfrm>
              <a:prstGeom prst="rect">
                <a:avLst/>
              </a:prstGeom>
              <a:solidFill>
                <a:srgbClr val="009E7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37" name="Rectangle 36">
                <a:extLst>
                  <a:ext uri="{FF2B5EF4-FFF2-40B4-BE49-F238E27FC236}">
                    <a16:creationId xmlns:a16="http://schemas.microsoft.com/office/drawing/2014/main" id="{3CA037C8-A22A-5A04-4FC0-79F9DD5BEC1D}"/>
                  </a:ext>
                </a:extLst>
              </p:cNvPr>
              <p:cNvSpPr/>
              <p:nvPr/>
            </p:nvSpPr>
            <p:spPr>
              <a:xfrm>
                <a:off x="1892243" y="7090081"/>
                <a:ext cx="376775" cy="123825"/>
              </a:xfrm>
              <a:prstGeom prst="rect">
                <a:avLst/>
              </a:prstGeom>
              <a:solidFill>
                <a:srgbClr val="0072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64" name="Rectangle 63">
                <a:extLst>
                  <a:ext uri="{FF2B5EF4-FFF2-40B4-BE49-F238E27FC236}">
                    <a16:creationId xmlns:a16="http://schemas.microsoft.com/office/drawing/2014/main" id="{118E54F5-68B7-1326-3180-D44552F5DA4C}"/>
                  </a:ext>
                </a:extLst>
              </p:cNvPr>
              <p:cNvSpPr/>
              <p:nvPr/>
            </p:nvSpPr>
            <p:spPr>
              <a:xfrm>
                <a:off x="1892243" y="6937484"/>
                <a:ext cx="376775" cy="123825"/>
              </a:xfrm>
              <a:prstGeom prst="rect">
                <a:avLst/>
              </a:prstGeom>
              <a:solidFill>
                <a:srgbClr val="E69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20" name="TextBox 19">
                <a:extLst>
                  <a:ext uri="{FF2B5EF4-FFF2-40B4-BE49-F238E27FC236}">
                    <a16:creationId xmlns:a16="http://schemas.microsoft.com/office/drawing/2014/main" id="{FB12F0E4-579C-CFD3-131B-6ECE170DE0E5}"/>
                  </a:ext>
                </a:extLst>
              </p:cNvPr>
              <p:cNvSpPr txBox="1"/>
              <p:nvPr/>
            </p:nvSpPr>
            <p:spPr>
              <a:xfrm>
                <a:off x="4517280" y="6900395"/>
                <a:ext cx="1867401" cy="369332"/>
              </a:xfrm>
              <a:prstGeom prst="rect">
                <a:avLst/>
              </a:prstGeom>
              <a:solidFill>
                <a:schemeClr val="bg1"/>
              </a:solidFill>
            </p:spPr>
            <p:txBody>
              <a:bodyPr wrap="square" rtlCol="0">
                <a:spAutoFit/>
              </a:bodyPr>
              <a:lstStyle/>
              <a:p>
                <a:r>
                  <a:rPr lang="en-GB" sz="900" dirty="0"/>
                  <a:t>Infarct/Ischemia</a:t>
                </a:r>
              </a:p>
              <a:p>
                <a:r>
                  <a:rPr lang="en-GB" sz="900" dirty="0"/>
                  <a:t>Bleeding</a:t>
                </a:r>
              </a:p>
            </p:txBody>
          </p:sp>
          <p:sp>
            <p:nvSpPr>
              <p:cNvPr id="24" name="Rectangle 23">
                <a:extLst>
                  <a:ext uri="{FF2B5EF4-FFF2-40B4-BE49-F238E27FC236}">
                    <a16:creationId xmlns:a16="http://schemas.microsoft.com/office/drawing/2014/main" id="{1E6987F8-BB7A-C39F-585A-1577B51E8536}"/>
                  </a:ext>
                </a:extLst>
              </p:cNvPr>
              <p:cNvSpPr/>
              <p:nvPr/>
            </p:nvSpPr>
            <p:spPr>
              <a:xfrm>
                <a:off x="4198387" y="7086624"/>
                <a:ext cx="378000" cy="123825"/>
              </a:xfrm>
              <a:prstGeom prst="rect">
                <a:avLst/>
              </a:prstGeom>
              <a:solidFill>
                <a:srgbClr val="E41A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sp>
            <p:nvSpPr>
              <p:cNvPr id="25" name="Rectangle 24">
                <a:extLst>
                  <a:ext uri="{FF2B5EF4-FFF2-40B4-BE49-F238E27FC236}">
                    <a16:creationId xmlns:a16="http://schemas.microsoft.com/office/drawing/2014/main" id="{6D183C6A-44D1-F293-18A4-CEF869CEA3CF}"/>
                  </a:ext>
                </a:extLst>
              </p:cNvPr>
              <p:cNvSpPr/>
              <p:nvPr/>
            </p:nvSpPr>
            <p:spPr>
              <a:xfrm>
                <a:off x="4196851" y="6940377"/>
                <a:ext cx="378000" cy="123825"/>
              </a:xfrm>
              <a:prstGeom prst="rect">
                <a:avLst/>
              </a:prstGeom>
              <a:solidFill>
                <a:srgbClr val="4D4D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grpSp>
        <p:sp>
          <p:nvSpPr>
            <p:cNvPr id="83" name="TextBox 82">
              <a:extLst>
                <a:ext uri="{FF2B5EF4-FFF2-40B4-BE49-F238E27FC236}">
                  <a16:creationId xmlns:a16="http://schemas.microsoft.com/office/drawing/2014/main" id="{18450626-3E38-B275-3811-6952D84AF909}"/>
                </a:ext>
              </a:extLst>
            </p:cNvPr>
            <p:cNvSpPr txBox="1"/>
            <p:nvPr/>
          </p:nvSpPr>
          <p:spPr>
            <a:xfrm>
              <a:off x="40838" y="3819389"/>
              <a:ext cx="430307" cy="276999"/>
            </a:xfrm>
            <a:prstGeom prst="rect">
              <a:avLst/>
            </a:prstGeom>
            <a:noFill/>
          </p:spPr>
          <p:txBody>
            <a:bodyPr wrap="square" rtlCol="0">
              <a:spAutoFit/>
            </a:bodyPr>
            <a:lstStyle/>
            <a:p>
              <a:r>
                <a:rPr lang="en-US" sz="1200" b="1" dirty="0"/>
                <a:t>C</a:t>
              </a:r>
              <a:endParaRPr lang="de-DE" sz="1200" b="1" dirty="0"/>
            </a:p>
          </p:txBody>
        </p:sp>
        <p:cxnSp>
          <p:nvCxnSpPr>
            <p:cNvPr id="77" name="Straight Connector 76">
              <a:extLst>
                <a:ext uri="{FF2B5EF4-FFF2-40B4-BE49-F238E27FC236}">
                  <a16:creationId xmlns:a16="http://schemas.microsoft.com/office/drawing/2014/main" id="{651B2DCB-CB46-00DD-7353-3CE009297CD3}"/>
                </a:ext>
              </a:extLst>
            </p:cNvPr>
            <p:cNvCxnSpPr>
              <a:cxnSpLocks/>
            </p:cNvCxnSpPr>
            <p:nvPr/>
          </p:nvCxnSpPr>
          <p:spPr>
            <a:xfrm>
              <a:off x="1293232" y="7031035"/>
              <a:ext cx="4994161"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BC9E04E-9317-C884-5B3C-3A121B75B471}"/>
                </a:ext>
              </a:extLst>
            </p:cNvPr>
            <p:cNvCxnSpPr>
              <a:cxnSpLocks/>
            </p:cNvCxnSpPr>
            <p:nvPr/>
          </p:nvCxnSpPr>
          <p:spPr>
            <a:xfrm>
              <a:off x="467399" y="7031035"/>
              <a:ext cx="8026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BC3801A-EBAC-E6CA-4EE0-A36B6698655F}"/>
                </a:ext>
              </a:extLst>
            </p:cNvPr>
            <p:cNvSpPr txBox="1"/>
            <p:nvPr/>
          </p:nvSpPr>
          <p:spPr>
            <a:xfrm>
              <a:off x="2895581" y="7233456"/>
              <a:ext cx="632460" cy="184666"/>
            </a:xfrm>
            <a:prstGeom prst="rect">
              <a:avLst/>
            </a:prstGeom>
            <a:noFill/>
          </p:spPr>
          <p:txBody>
            <a:bodyPr wrap="square" lIns="0" tIns="0" rIns="0" bIns="0" rtlCol="0">
              <a:spAutoFit/>
            </a:bodyPr>
            <a:lstStyle/>
            <a:p>
              <a:r>
                <a:rPr lang="en-GB" sz="1200" dirty="0"/>
                <a:t>Patient ID</a:t>
              </a:r>
            </a:p>
          </p:txBody>
        </p:sp>
        <p:sp>
          <p:nvSpPr>
            <p:cNvPr id="13" name="TextBox 12">
              <a:extLst>
                <a:ext uri="{FF2B5EF4-FFF2-40B4-BE49-F238E27FC236}">
                  <a16:creationId xmlns:a16="http://schemas.microsoft.com/office/drawing/2014/main" id="{B00D416D-C89F-3C25-4497-209E4688C88C}"/>
                </a:ext>
              </a:extLst>
            </p:cNvPr>
            <p:cNvSpPr txBox="1"/>
            <p:nvPr/>
          </p:nvSpPr>
          <p:spPr>
            <a:xfrm>
              <a:off x="40838" y="5584689"/>
              <a:ext cx="430307" cy="276999"/>
            </a:xfrm>
            <a:prstGeom prst="rect">
              <a:avLst/>
            </a:prstGeom>
            <a:noFill/>
          </p:spPr>
          <p:txBody>
            <a:bodyPr wrap="square" rtlCol="0">
              <a:spAutoFit/>
            </a:bodyPr>
            <a:lstStyle/>
            <a:p>
              <a:r>
                <a:rPr lang="en-US" sz="1200" b="1" dirty="0"/>
                <a:t>D</a:t>
              </a:r>
              <a:endParaRPr lang="de-DE" sz="1200" b="1" dirty="0"/>
            </a:p>
          </p:txBody>
        </p:sp>
        <p:sp>
          <p:nvSpPr>
            <p:cNvPr id="91" name="TextBox 90">
              <a:extLst>
                <a:ext uri="{FF2B5EF4-FFF2-40B4-BE49-F238E27FC236}">
                  <a16:creationId xmlns:a16="http://schemas.microsoft.com/office/drawing/2014/main" id="{64CDA54B-B13E-D7E2-2701-7720FCC90AAC}"/>
                </a:ext>
              </a:extLst>
            </p:cNvPr>
            <p:cNvSpPr txBox="1"/>
            <p:nvPr/>
          </p:nvSpPr>
          <p:spPr>
            <a:xfrm>
              <a:off x="40838" y="1778499"/>
              <a:ext cx="430307" cy="276999"/>
            </a:xfrm>
            <a:prstGeom prst="rect">
              <a:avLst/>
            </a:prstGeom>
            <a:noFill/>
          </p:spPr>
          <p:txBody>
            <a:bodyPr wrap="square" rtlCol="0">
              <a:spAutoFit/>
            </a:bodyPr>
            <a:lstStyle/>
            <a:p>
              <a:r>
                <a:rPr lang="en-US" sz="1200" b="1" dirty="0"/>
                <a:t>B</a:t>
              </a:r>
              <a:endParaRPr lang="de-DE" sz="1200" b="1" dirty="0"/>
            </a:p>
          </p:txBody>
        </p:sp>
        <p:grpSp>
          <p:nvGrpSpPr>
            <p:cNvPr id="113" name="Group 112">
              <a:extLst>
                <a:ext uri="{FF2B5EF4-FFF2-40B4-BE49-F238E27FC236}">
                  <a16:creationId xmlns:a16="http://schemas.microsoft.com/office/drawing/2014/main" id="{C9399914-4680-D8D1-FC71-B91E339923E7}"/>
                </a:ext>
              </a:extLst>
            </p:cNvPr>
            <p:cNvGrpSpPr/>
            <p:nvPr/>
          </p:nvGrpSpPr>
          <p:grpSpPr>
            <a:xfrm>
              <a:off x="294722" y="1919118"/>
              <a:ext cx="6183778" cy="2019817"/>
              <a:chOff x="294722" y="1919118"/>
              <a:chExt cx="6183778" cy="2019817"/>
            </a:xfrm>
          </p:grpSpPr>
          <p:pic>
            <p:nvPicPr>
              <p:cNvPr id="89" name="Graphic 88">
                <a:extLst>
                  <a:ext uri="{FF2B5EF4-FFF2-40B4-BE49-F238E27FC236}">
                    <a16:creationId xmlns:a16="http://schemas.microsoft.com/office/drawing/2014/main" id="{3C726800-D3F9-C996-72DB-8659591932BA}"/>
                  </a:ext>
                </a:extLst>
              </p:cNvPr>
              <p:cNvPicPr>
                <a:picLocks noChangeAspect="1"/>
              </p:cNvPicPr>
              <p:nvPr/>
            </p:nvPicPr>
            <p:blipFill>
              <a:blip r:embed="rId9">
                <a:extLst>
                  <a:ext uri="{96DAC541-7B7A-43D3-8B79-37D633B846F1}">
                    <asvg:svgBlip xmlns:asvg="http://schemas.microsoft.com/office/drawing/2016/SVG/main" r:embed="rId10"/>
                  </a:ext>
                </a:extLst>
              </a:blip>
              <a:srcRect t="6584" r="1337"/>
              <a:stretch/>
            </p:blipFill>
            <p:spPr>
              <a:xfrm>
                <a:off x="294722" y="1919118"/>
                <a:ext cx="6183778" cy="2019817"/>
              </a:xfrm>
              <a:prstGeom prst="rect">
                <a:avLst/>
              </a:prstGeom>
            </p:spPr>
          </p:pic>
          <p:sp>
            <p:nvSpPr>
              <p:cNvPr id="17" name="TextBox 16">
                <a:extLst>
                  <a:ext uri="{FF2B5EF4-FFF2-40B4-BE49-F238E27FC236}">
                    <a16:creationId xmlns:a16="http://schemas.microsoft.com/office/drawing/2014/main" id="{E3D0B71C-D2D0-D0E3-C23F-25A05D9F6227}"/>
                  </a:ext>
                </a:extLst>
              </p:cNvPr>
              <p:cNvSpPr txBox="1"/>
              <p:nvPr/>
            </p:nvSpPr>
            <p:spPr>
              <a:xfrm>
                <a:off x="469179" y="2799125"/>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25</a:t>
                </a:r>
                <a:endParaRPr lang="en-GB" sz="900" i="0" u="none" strike="noStrike" noProof="0" dirty="0">
                  <a:solidFill>
                    <a:srgbClr val="000000"/>
                  </a:solidFill>
                  <a:effectLst/>
                  <a:latin typeface="Aptos Narrow" panose="020B0004020202020204" pitchFamily="34" charset="0"/>
                </a:endParaRPr>
              </a:p>
            </p:txBody>
          </p:sp>
          <p:sp>
            <p:nvSpPr>
              <p:cNvPr id="27" name="TextBox 26">
                <a:extLst>
                  <a:ext uri="{FF2B5EF4-FFF2-40B4-BE49-F238E27FC236}">
                    <a16:creationId xmlns:a16="http://schemas.microsoft.com/office/drawing/2014/main" id="{5012F6B0-AB5A-4815-85A4-97F9BC71639C}"/>
                  </a:ext>
                </a:extLst>
              </p:cNvPr>
              <p:cNvSpPr txBox="1"/>
              <p:nvPr/>
            </p:nvSpPr>
            <p:spPr>
              <a:xfrm>
                <a:off x="495753" y="3594653"/>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28" name="TextBox 27">
                <a:extLst>
                  <a:ext uri="{FF2B5EF4-FFF2-40B4-BE49-F238E27FC236}">
                    <a16:creationId xmlns:a16="http://schemas.microsoft.com/office/drawing/2014/main" id="{08329800-DD95-8A3A-153C-FCCA44A8E7D5}"/>
                  </a:ext>
                </a:extLst>
              </p:cNvPr>
              <p:cNvSpPr txBox="1"/>
              <p:nvPr/>
            </p:nvSpPr>
            <p:spPr>
              <a:xfrm>
                <a:off x="495753" y="328375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7</a:t>
                </a:r>
                <a:endParaRPr lang="en-GB" sz="900" i="0" u="none" strike="noStrike" noProof="0" dirty="0">
                  <a:solidFill>
                    <a:srgbClr val="000000"/>
                  </a:solidFill>
                  <a:effectLst/>
                  <a:latin typeface="Aptos Narrow" panose="020B0004020202020204" pitchFamily="34" charset="0"/>
                </a:endParaRPr>
              </a:p>
            </p:txBody>
          </p:sp>
          <p:sp>
            <p:nvSpPr>
              <p:cNvPr id="30" name="TextBox 29">
                <a:extLst>
                  <a:ext uri="{FF2B5EF4-FFF2-40B4-BE49-F238E27FC236}">
                    <a16:creationId xmlns:a16="http://schemas.microsoft.com/office/drawing/2014/main" id="{6CB8C98D-CACA-6A79-C1CC-A57C61B784CD}"/>
                  </a:ext>
                </a:extLst>
              </p:cNvPr>
              <p:cNvSpPr txBox="1"/>
              <p:nvPr/>
            </p:nvSpPr>
            <p:spPr>
              <a:xfrm>
                <a:off x="2565629"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1" name="TextBox 30">
                <a:extLst>
                  <a:ext uri="{FF2B5EF4-FFF2-40B4-BE49-F238E27FC236}">
                    <a16:creationId xmlns:a16="http://schemas.microsoft.com/office/drawing/2014/main" id="{C3CA47B5-3D70-DF66-BA30-325A1A15676E}"/>
                  </a:ext>
                </a:extLst>
              </p:cNvPr>
              <p:cNvSpPr txBox="1"/>
              <p:nvPr/>
            </p:nvSpPr>
            <p:spPr>
              <a:xfrm>
                <a:off x="2601063"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32" name="TextBox 31">
                <a:extLst>
                  <a:ext uri="{FF2B5EF4-FFF2-40B4-BE49-F238E27FC236}">
                    <a16:creationId xmlns:a16="http://schemas.microsoft.com/office/drawing/2014/main" id="{8F405643-1741-C4A9-8B4A-ED3B64058F37}"/>
                  </a:ext>
                </a:extLst>
              </p:cNvPr>
              <p:cNvSpPr txBox="1"/>
              <p:nvPr/>
            </p:nvSpPr>
            <p:spPr>
              <a:xfrm>
                <a:off x="6218178"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3" name="TextBox 32">
                <a:extLst>
                  <a:ext uri="{FF2B5EF4-FFF2-40B4-BE49-F238E27FC236}">
                    <a16:creationId xmlns:a16="http://schemas.microsoft.com/office/drawing/2014/main" id="{FFF03F8C-3872-1A32-A32B-04B7C0ECEB07}"/>
                  </a:ext>
                </a:extLst>
              </p:cNvPr>
              <p:cNvSpPr txBox="1"/>
              <p:nvPr/>
            </p:nvSpPr>
            <p:spPr>
              <a:xfrm>
                <a:off x="6253611"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34" name="TextBox 33">
                <a:extLst>
                  <a:ext uri="{FF2B5EF4-FFF2-40B4-BE49-F238E27FC236}">
                    <a16:creationId xmlns:a16="http://schemas.microsoft.com/office/drawing/2014/main" id="{931146F3-547A-909A-D51A-36DB07D28928}"/>
                  </a:ext>
                </a:extLst>
              </p:cNvPr>
              <p:cNvSpPr txBox="1"/>
              <p:nvPr/>
            </p:nvSpPr>
            <p:spPr>
              <a:xfrm>
                <a:off x="3784224"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5" name="TextBox 34">
                <a:extLst>
                  <a:ext uri="{FF2B5EF4-FFF2-40B4-BE49-F238E27FC236}">
                    <a16:creationId xmlns:a16="http://schemas.microsoft.com/office/drawing/2014/main" id="{96FC4769-F4A9-8C41-7AC2-24EF7CC64E46}"/>
                  </a:ext>
                </a:extLst>
              </p:cNvPr>
              <p:cNvSpPr txBox="1"/>
              <p:nvPr/>
            </p:nvSpPr>
            <p:spPr>
              <a:xfrm>
                <a:off x="3832358"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38" name="TextBox 37">
                <a:extLst>
                  <a:ext uri="{FF2B5EF4-FFF2-40B4-BE49-F238E27FC236}">
                    <a16:creationId xmlns:a16="http://schemas.microsoft.com/office/drawing/2014/main" id="{E4A51AC9-608A-0CB7-9C3A-15CCE3FA7454}"/>
                  </a:ext>
                </a:extLst>
              </p:cNvPr>
              <p:cNvSpPr txBox="1"/>
              <p:nvPr/>
            </p:nvSpPr>
            <p:spPr>
              <a:xfrm>
                <a:off x="4997804"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39" name="TextBox 38">
                <a:extLst>
                  <a:ext uri="{FF2B5EF4-FFF2-40B4-BE49-F238E27FC236}">
                    <a16:creationId xmlns:a16="http://schemas.microsoft.com/office/drawing/2014/main" id="{01C76763-813E-043C-0D20-7C77E659190A}"/>
                  </a:ext>
                </a:extLst>
              </p:cNvPr>
              <p:cNvSpPr txBox="1"/>
              <p:nvPr/>
            </p:nvSpPr>
            <p:spPr>
              <a:xfrm>
                <a:off x="5045938"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40" name="TextBox 39">
                <a:extLst>
                  <a:ext uri="{FF2B5EF4-FFF2-40B4-BE49-F238E27FC236}">
                    <a16:creationId xmlns:a16="http://schemas.microsoft.com/office/drawing/2014/main" id="{0C26164F-229E-A023-8F4D-46824D5DEC81}"/>
                  </a:ext>
                </a:extLst>
              </p:cNvPr>
              <p:cNvSpPr txBox="1"/>
              <p:nvPr/>
            </p:nvSpPr>
            <p:spPr>
              <a:xfrm>
                <a:off x="1352049" y="2329733"/>
                <a:ext cx="198399" cy="138499"/>
              </a:xfrm>
              <a:prstGeom prst="rect">
                <a:avLst/>
              </a:prstGeom>
              <a:noFill/>
            </p:spPr>
            <p:txBody>
              <a:bodyPr wrap="square" lIns="0" tIns="0" rIns="0" bIns="0">
                <a:spAutoFit/>
              </a:bodyPr>
              <a:lstStyle/>
              <a:p>
                <a:pPr algn="ctr" fontAlgn="b"/>
                <a:r>
                  <a:rPr lang="en-GB" sz="900" u="none" strike="noStrike" noProof="0" dirty="0">
                    <a:solidFill>
                      <a:schemeClr val="bg1"/>
                    </a:solidFill>
                    <a:effectLst/>
                  </a:rPr>
                  <a:t>31</a:t>
                </a:r>
                <a:endParaRPr lang="en-GB" sz="900" i="0" u="none" strike="noStrike" noProof="0" dirty="0">
                  <a:solidFill>
                    <a:schemeClr val="bg1"/>
                  </a:solidFill>
                  <a:effectLst/>
                  <a:latin typeface="Aptos Narrow" panose="020B0004020202020204" pitchFamily="34" charset="0"/>
                </a:endParaRPr>
              </a:p>
            </p:txBody>
          </p:sp>
          <p:sp>
            <p:nvSpPr>
              <p:cNvPr id="41" name="TextBox 40">
                <a:extLst>
                  <a:ext uri="{FF2B5EF4-FFF2-40B4-BE49-F238E27FC236}">
                    <a16:creationId xmlns:a16="http://schemas.microsoft.com/office/drawing/2014/main" id="{0FDC8BA7-C0EA-911B-CFBC-944FF1295B9D}"/>
                  </a:ext>
                </a:extLst>
              </p:cNvPr>
              <p:cNvSpPr txBox="1"/>
              <p:nvPr/>
            </p:nvSpPr>
            <p:spPr>
              <a:xfrm>
                <a:off x="1387483" y="358246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42" name="TextBox 41">
                <a:extLst>
                  <a:ext uri="{FF2B5EF4-FFF2-40B4-BE49-F238E27FC236}">
                    <a16:creationId xmlns:a16="http://schemas.microsoft.com/office/drawing/2014/main" id="{25537436-7855-C09D-DB63-C51234730BB9}"/>
                  </a:ext>
                </a:extLst>
              </p:cNvPr>
              <p:cNvSpPr txBox="1"/>
              <p:nvPr/>
            </p:nvSpPr>
            <p:spPr>
              <a:xfrm>
                <a:off x="2895581" y="2808269"/>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32</a:t>
                </a:r>
                <a:endParaRPr lang="en-GB" sz="900" i="0" u="none" strike="noStrike" noProof="0" dirty="0">
                  <a:solidFill>
                    <a:srgbClr val="000000"/>
                  </a:solidFill>
                  <a:effectLst/>
                  <a:latin typeface="Aptos Narrow" panose="020B0004020202020204" pitchFamily="34" charset="0"/>
                </a:endParaRPr>
              </a:p>
            </p:txBody>
          </p:sp>
          <p:sp>
            <p:nvSpPr>
              <p:cNvPr id="50" name="TextBox 49">
                <a:extLst>
                  <a:ext uri="{FF2B5EF4-FFF2-40B4-BE49-F238E27FC236}">
                    <a16:creationId xmlns:a16="http://schemas.microsoft.com/office/drawing/2014/main" id="{723D2E5B-4852-468B-C38E-6B69938385FF}"/>
                  </a:ext>
                </a:extLst>
              </p:cNvPr>
              <p:cNvSpPr txBox="1"/>
              <p:nvPr/>
            </p:nvSpPr>
            <p:spPr>
              <a:xfrm>
                <a:off x="2922912" y="3640373"/>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51" name="TextBox 50">
                <a:extLst>
                  <a:ext uri="{FF2B5EF4-FFF2-40B4-BE49-F238E27FC236}">
                    <a16:creationId xmlns:a16="http://schemas.microsoft.com/office/drawing/2014/main" id="{98E21BF3-E677-9E1C-9976-1D8ADA1110CE}"/>
                  </a:ext>
                </a:extLst>
              </p:cNvPr>
              <p:cNvSpPr txBox="1"/>
              <p:nvPr/>
            </p:nvSpPr>
            <p:spPr>
              <a:xfrm>
                <a:off x="2922912" y="352150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52" name="TextBox 51">
                <a:extLst>
                  <a:ext uri="{FF2B5EF4-FFF2-40B4-BE49-F238E27FC236}">
                    <a16:creationId xmlns:a16="http://schemas.microsoft.com/office/drawing/2014/main" id="{C062CD75-2D2C-FFF7-B094-4E3618376924}"/>
                  </a:ext>
                </a:extLst>
              </p:cNvPr>
              <p:cNvSpPr txBox="1"/>
              <p:nvPr/>
            </p:nvSpPr>
            <p:spPr>
              <a:xfrm>
                <a:off x="4109160" y="3649517"/>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53" name="TextBox 52">
                <a:extLst>
                  <a:ext uri="{FF2B5EF4-FFF2-40B4-BE49-F238E27FC236}">
                    <a16:creationId xmlns:a16="http://schemas.microsoft.com/office/drawing/2014/main" id="{6A39F6FC-C06D-54CA-7488-98112E261EAD}"/>
                  </a:ext>
                </a:extLst>
              </p:cNvPr>
              <p:cNvSpPr txBox="1"/>
              <p:nvPr/>
            </p:nvSpPr>
            <p:spPr>
              <a:xfrm>
                <a:off x="4136491" y="3446825"/>
                <a:ext cx="117784" cy="138499"/>
              </a:xfrm>
              <a:prstGeom prst="rect">
                <a:avLst/>
              </a:prstGeom>
              <a:noFill/>
            </p:spPr>
            <p:txBody>
              <a:bodyPr wrap="square" lIns="0" tIns="0" rIns="0" bIns="0">
                <a:spAutoFit/>
              </a:bodyPr>
              <a:lstStyle/>
              <a:p>
                <a:pPr algn="ctr" fontAlgn="b"/>
                <a:r>
                  <a:rPr lang="en-GB" sz="900" i="0" dirty="0">
                    <a:solidFill>
                      <a:srgbClr val="000000"/>
                    </a:solidFill>
                    <a:latin typeface="Aptos Narrow" panose="020B0004020202020204" pitchFamily="34" charset="0"/>
                  </a:rPr>
                  <a:t>2</a:t>
                </a:r>
                <a:endParaRPr lang="en-GB" sz="900" i="0" u="none" strike="noStrike" noProof="0" dirty="0">
                  <a:solidFill>
                    <a:srgbClr val="000000"/>
                  </a:solidFill>
                  <a:effectLst/>
                  <a:latin typeface="Aptos Narrow" panose="020B0004020202020204" pitchFamily="34" charset="0"/>
                </a:endParaRPr>
              </a:p>
            </p:txBody>
          </p:sp>
          <p:sp>
            <p:nvSpPr>
              <p:cNvPr id="54" name="TextBox 53">
                <a:extLst>
                  <a:ext uri="{FF2B5EF4-FFF2-40B4-BE49-F238E27FC236}">
                    <a16:creationId xmlns:a16="http://schemas.microsoft.com/office/drawing/2014/main" id="{D071C826-EE03-7D5B-48BA-E7F6A2618161}"/>
                  </a:ext>
                </a:extLst>
              </p:cNvPr>
              <p:cNvSpPr txBox="1"/>
              <p:nvPr/>
            </p:nvSpPr>
            <p:spPr>
              <a:xfrm>
                <a:off x="4112424" y="2177333"/>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32</a:t>
                </a:r>
                <a:endParaRPr lang="en-GB" sz="900" i="0" u="none" strike="noStrike" noProof="0" dirty="0">
                  <a:solidFill>
                    <a:srgbClr val="000000"/>
                  </a:solidFill>
                  <a:effectLst/>
                  <a:latin typeface="Aptos Narrow" panose="020B0004020202020204" pitchFamily="34" charset="0"/>
                </a:endParaRPr>
              </a:p>
            </p:txBody>
          </p:sp>
          <p:sp>
            <p:nvSpPr>
              <p:cNvPr id="55" name="TextBox 54">
                <a:extLst>
                  <a:ext uri="{FF2B5EF4-FFF2-40B4-BE49-F238E27FC236}">
                    <a16:creationId xmlns:a16="http://schemas.microsoft.com/office/drawing/2014/main" id="{6CD6E725-D169-73E8-25FA-2579B465AAF2}"/>
                  </a:ext>
                </a:extLst>
              </p:cNvPr>
              <p:cNvSpPr txBox="1"/>
              <p:nvPr/>
            </p:nvSpPr>
            <p:spPr>
              <a:xfrm>
                <a:off x="5331598" y="3600749"/>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56" name="TextBox 55">
                <a:extLst>
                  <a:ext uri="{FF2B5EF4-FFF2-40B4-BE49-F238E27FC236}">
                    <a16:creationId xmlns:a16="http://schemas.microsoft.com/office/drawing/2014/main" id="{DE26DFB1-65DE-EEED-E680-112037358DAE}"/>
                  </a:ext>
                </a:extLst>
              </p:cNvPr>
              <p:cNvSpPr txBox="1"/>
              <p:nvPr/>
            </p:nvSpPr>
            <p:spPr>
              <a:xfrm>
                <a:off x="5358929" y="330661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58" name="TextBox 57">
                <a:extLst>
                  <a:ext uri="{FF2B5EF4-FFF2-40B4-BE49-F238E27FC236}">
                    <a16:creationId xmlns:a16="http://schemas.microsoft.com/office/drawing/2014/main" id="{E12D1197-129A-DF2D-B03C-D0598F09BD51}"/>
                  </a:ext>
                </a:extLst>
              </p:cNvPr>
              <p:cNvSpPr txBox="1"/>
              <p:nvPr/>
            </p:nvSpPr>
            <p:spPr>
              <a:xfrm>
                <a:off x="5316700" y="2177333"/>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28</a:t>
                </a:r>
                <a:endParaRPr lang="en-GB" sz="900"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BE526AD8-E2B6-FEB3-074B-E7D27FFB9187}"/>
                  </a:ext>
                </a:extLst>
              </p:cNvPr>
              <p:cNvSpPr txBox="1"/>
              <p:nvPr/>
            </p:nvSpPr>
            <p:spPr>
              <a:xfrm>
                <a:off x="1700474" y="3064301"/>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6</a:t>
                </a:r>
                <a:endParaRPr lang="en-GB" sz="900" i="0" u="none" strike="noStrike" noProof="0" dirty="0">
                  <a:solidFill>
                    <a:srgbClr val="000000"/>
                  </a:solidFill>
                  <a:effectLst/>
                  <a:latin typeface="Aptos Narrow" panose="020B0004020202020204" pitchFamily="34" charset="0"/>
                </a:endParaRPr>
              </a:p>
            </p:txBody>
          </p:sp>
          <p:sp>
            <p:nvSpPr>
              <p:cNvPr id="61" name="TextBox 60">
                <a:extLst>
                  <a:ext uri="{FF2B5EF4-FFF2-40B4-BE49-F238E27FC236}">
                    <a16:creationId xmlns:a16="http://schemas.microsoft.com/office/drawing/2014/main" id="{7F67D929-EA83-59DE-1B89-FA5FBB6F3970}"/>
                  </a:ext>
                </a:extLst>
              </p:cNvPr>
              <p:cNvSpPr txBox="1"/>
              <p:nvPr/>
            </p:nvSpPr>
            <p:spPr>
              <a:xfrm>
                <a:off x="1700474" y="337519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6</a:t>
                </a:r>
                <a:endParaRPr lang="en-GB" sz="900" i="0" u="none" strike="noStrike" noProof="0" dirty="0">
                  <a:solidFill>
                    <a:srgbClr val="000000"/>
                  </a:solidFill>
                  <a:effectLst/>
                  <a:latin typeface="Aptos Narrow" panose="020B0004020202020204" pitchFamily="34" charset="0"/>
                </a:endParaRPr>
              </a:p>
            </p:txBody>
          </p:sp>
          <p:sp>
            <p:nvSpPr>
              <p:cNvPr id="62" name="TextBox 61">
                <a:extLst>
                  <a:ext uri="{FF2B5EF4-FFF2-40B4-BE49-F238E27FC236}">
                    <a16:creationId xmlns:a16="http://schemas.microsoft.com/office/drawing/2014/main" id="{D90379F2-D0D7-C393-8985-4ADA5D9165C3}"/>
                  </a:ext>
                </a:extLst>
              </p:cNvPr>
              <p:cNvSpPr txBox="1"/>
              <p:nvPr/>
            </p:nvSpPr>
            <p:spPr>
              <a:xfrm>
                <a:off x="1700474" y="3603797"/>
                <a:ext cx="117784"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63" name="TextBox 62">
                <a:extLst>
                  <a:ext uri="{FF2B5EF4-FFF2-40B4-BE49-F238E27FC236}">
                    <a16:creationId xmlns:a16="http://schemas.microsoft.com/office/drawing/2014/main" id="{9483F89A-E858-9B6F-75C0-8386A956D3A2}"/>
                  </a:ext>
                </a:extLst>
              </p:cNvPr>
              <p:cNvSpPr txBox="1"/>
              <p:nvPr/>
            </p:nvSpPr>
            <p:spPr>
              <a:xfrm>
                <a:off x="1691421" y="2579431"/>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21</a:t>
                </a:r>
                <a:endParaRPr lang="en-GB" sz="900" i="0" u="none" strike="noStrike" noProof="0" dirty="0">
                  <a:solidFill>
                    <a:srgbClr val="000000"/>
                  </a:solidFill>
                  <a:effectLst/>
                  <a:latin typeface="Aptos Narrow" panose="020B0004020202020204" pitchFamily="34" charset="0"/>
                </a:endParaRPr>
              </a:p>
            </p:txBody>
          </p:sp>
          <p:sp>
            <p:nvSpPr>
              <p:cNvPr id="5" name="TextBox 4">
                <a:extLst>
                  <a:ext uri="{FF2B5EF4-FFF2-40B4-BE49-F238E27FC236}">
                    <a16:creationId xmlns:a16="http://schemas.microsoft.com/office/drawing/2014/main" id="{F14CE718-7DB1-F610-978E-EFD80E4AC80B}"/>
                  </a:ext>
                </a:extLst>
              </p:cNvPr>
              <p:cNvSpPr txBox="1"/>
              <p:nvPr/>
            </p:nvSpPr>
            <p:spPr>
              <a:xfrm>
                <a:off x="791899" y="2519844"/>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21</a:t>
                </a:r>
                <a:endParaRPr lang="en-GB" sz="900" i="0" u="none" strike="noStrike" noProof="0" dirty="0">
                  <a:solidFill>
                    <a:srgbClr val="000000"/>
                  </a:solidFill>
                  <a:effectLst/>
                  <a:latin typeface="Aptos Narrow" panose="020B0004020202020204" pitchFamily="34" charset="0"/>
                </a:endParaRPr>
              </a:p>
            </p:txBody>
          </p:sp>
          <p:sp>
            <p:nvSpPr>
              <p:cNvPr id="10" name="TextBox 9">
                <a:extLst>
                  <a:ext uri="{FF2B5EF4-FFF2-40B4-BE49-F238E27FC236}">
                    <a16:creationId xmlns:a16="http://schemas.microsoft.com/office/drawing/2014/main" id="{0D7480C9-3FBF-1A42-A4B1-4F2935603B6F}"/>
                  </a:ext>
                </a:extLst>
              </p:cNvPr>
              <p:cNvSpPr txBox="1"/>
              <p:nvPr/>
            </p:nvSpPr>
            <p:spPr>
              <a:xfrm>
                <a:off x="707497" y="3004573"/>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11" name="TextBox 10">
                <a:extLst>
                  <a:ext uri="{FF2B5EF4-FFF2-40B4-BE49-F238E27FC236}">
                    <a16:creationId xmlns:a16="http://schemas.microsoft.com/office/drawing/2014/main" id="{308622CD-88A1-2C00-D523-C43CCD7CBFC1}"/>
                  </a:ext>
                </a:extLst>
              </p:cNvPr>
              <p:cNvSpPr txBox="1"/>
              <p:nvPr/>
            </p:nvSpPr>
            <p:spPr>
              <a:xfrm>
                <a:off x="1121035" y="3095787"/>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7</a:t>
                </a:r>
                <a:endParaRPr lang="en-GB" sz="900" i="0" u="none" strike="noStrike" noProof="0" dirty="0">
                  <a:solidFill>
                    <a:srgbClr val="000000"/>
                  </a:solidFill>
                  <a:effectLst/>
                  <a:latin typeface="Aptos Narrow" panose="020B0004020202020204" pitchFamily="34" charset="0"/>
                </a:endParaRPr>
              </a:p>
            </p:txBody>
          </p:sp>
          <p:sp>
            <p:nvSpPr>
              <p:cNvPr id="12" name="TextBox 11">
                <a:extLst>
                  <a:ext uri="{FF2B5EF4-FFF2-40B4-BE49-F238E27FC236}">
                    <a16:creationId xmlns:a16="http://schemas.microsoft.com/office/drawing/2014/main" id="{39605E0D-75B4-56E6-8E02-2C4F6E92AD9C}"/>
                  </a:ext>
                </a:extLst>
              </p:cNvPr>
              <p:cNvSpPr txBox="1"/>
              <p:nvPr/>
            </p:nvSpPr>
            <p:spPr>
              <a:xfrm>
                <a:off x="723081" y="3507449"/>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15" name="TextBox 14">
                <a:extLst>
                  <a:ext uri="{FF2B5EF4-FFF2-40B4-BE49-F238E27FC236}">
                    <a16:creationId xmlns:a16="http://schemas.microsoft.com/office/drawing/2014/main" id="{C335FEFC-7597-4DD1-5885-62C5E44F2D07}"/>
                  </a:ext>
                </a:extLst>
              </p:cNvPr>
              <p:cNvSpPr txBox="1"/>
              <p:nvPr/>
            </p:nvSpPr>
            <p:spPr>
              <a:xfrm>
                <a:off x="967404" y="365746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16" name="TextBox 15">
                <a:extLst>
                  <a:ext uri="{FF2B5EF4-FFF2-40B4-BE49-F238E27FC236}">
                    <a16:creationId xmlns:a16="http://schemas.microsoft.com/office/drawing/2014/main" id="{88CB6923-A6D2-8C85-7FD6-3AD1AF961A7E}"/>
                  </a:ext>
                </a:extLst>
              </p:cNvPr>
              <p:cNvSpPr txBox="1"/>
              <p:nvPr/>
            </p:nvSpPr>
            <p:spPr>
              <a:xfrm>
                <a:off x="2054444" y="361936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a:t>
                </a:r>
                <a:endParaRPr lang="en-GB" sz="900" i="0" u="none" strike="noStrike" noProof="0" dirty="0">
                  <a:solidFill>
                    <a:srgbClr val="000000"/>
                  </a:solidFill>
                  <a:effectLst/>
                  <a:latin typeface="Aptos Narrow" panose="020B0004020202020204" pitchFamily="34" charset="0"/>
                </a:endParaRPr>
              </a:p>
            </p:txBody>
          </p:sp>
          <p:sp>
            <p:nvSpPr>
              <p:cNvPr id="18" name="TextBox 17">
                <a:extLst>
                  <a:ext uri="{FF2B5EF4-FFF2-40B4-BE49-F238E27FC236}">
                    <a16:creationId xmlns:a16="http://schemas.microsoft.com/office/drawing/2014/main" id="{F245EC4A-C8B7-E00A-898F-AA28693039E3}"/>
                  </a:ext>
                </a:extLst>
              </p:cNvPr>
              <p:cNvSpPr txBox="1"/>
              <p:nvPr/>
            </p:nvSpPr>
            <p:spPr>
              <a:xfrm>
                <a:off x="2269597" y="353184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19" name="TextBox 18">
                <a:extLst>
                  <a:ext uri="{FF2B5EF4-FFF2-40B4-BE49-F238E27FC236}">
                    <a16:creationId xmlns:a16="http://schemas.microsoft.com/office/drawing/2014/main" id="{259D3511-6D31-DF8F-F960-026A9FB33B1F}"/>
                  </a:ext>
                </a:extLst>
              </p:cNvPr>
              <p:cNvSpPr txBox="1"/>
              <p:nvPr/>
            </p:nvSpPr>
            <p:spPr>
              <a:xfrm>
                <a:off x="1944797" y="352814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21" name="TextBox 20">
                <a:extLst>
                  <a:ext uri="{FF2B5EF4-FFF2-40B4-BE49-F238E27FC236}">
                    <a16:creationId xmlns:a16="http://schemas.microsoft.com/office/drawing/2014/main" id="{7DB2DAA5-6671-ED5F-EE7E-8050C6DB5560}"/>
                  </a:ext>
                </a:extLst>
              </p:cNvPr>
              <p:cNvSpPr txBox="1"/>
              <p:nvPr/>
            </p:nvSpPr>
            <p:spPr>
              <a:xfrm>
                <a:off x="1993024" y="3314332"/>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5</a:t>
                </a:r>
                <a:endParaRPr lang="en-GB" sz="900" i="0" u="none" strike="noStrike" noProof="0" dirty="0">
                  <a:solidFill>
                    <a:srgbClr val="000000"/>
                  </a:solidFill>
                  <a:effectLst/>
                  <a:latin typeface="Aptos Narrow" panose="020B0004020202020204" pitchFamily="34" charset="0"/>
                </a:endParaRPr>
              </a:p>
            </p:txBody>
          </p:sp>
          <p:sp>
            <p:nvSpPr>
              <p:cNvPr id="22" name="TextBox 21">
                <a:extLst>
                  <a:ext uri="{FF2B5EF4-FFF2-40B4-BE49-F238E27FC236}">
                    <a16:creationId xmlns:a16="http://schemas.microsoft.com/office/drawing/2014/main" id="{6977C84F-CE1C-3827-D4F9-CDAF8EE39FA0}"/>
                  </a:ext>
                </a:extLst>
              </p:cNvPr>
              <p:cNvSpPr txBox="1"/>
              <p:nvPr/>
            </p:nvSpPr>
            <p:spPr>
              <a:xfrm>
                <a:off x="2265465" y="298412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6</a:t>
                </a:r>
                <a:endParaRPr lang="en-GB" sz="900" i="0" u="none" strike="noStrike" noProof="0" dirty="0">
                  <a:solidFill>
                    <a:srgbClr val="000000"/>
                  </a:solidFill>
                  <a:effectLst/>
                  <a:latin typeface="Aptos Narrow" panose="020B0004020202020204" pitchFamily="34" charset="0"/>
                </a:endParaRPr>
              </a:p>
            </p:txBody>
          </p:sp>
          <p:sp>
            <p:nvSpPr>
              <p:cNvPr id="44" name="TextBox 43">
                <a:extLst>
                  <a:ext uri="{FF2B5EF4-FFF2-40B4-BE49-F238E27FC236}">
                    <a16:creationId xmlns:a16="http://schemas.microsoft.com/office/drawing/2014/main" id="{8FFCA76C-252D-5818-611E-0EC3168A309E}"/>
                  </a:ext>
                </a:extLst>
              </p:cNvPr>
              <p:cNvSpPr txBox="1"/>
              <p:nvPr/>
            </p:nvSpPr>
            <p:spPr>
              <a:xfrm>
                <a:off x="1854811" y="2822794"/>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a:t>
                </a:r>
                <a:endParaRPr lang="en-GB" sz="900" i="0" u="none" strike="noStrike" noProof="0" dirty="0">
                  <a:solidFill>
                    <a:srgbClr val="000000"/>
                  </a:solidFill>
                  <a:effectLst/>
                  <a:latin typeface="Aptos Narrow" panose="020B0004020202020204" pitchFamily="34" charset="0"/>
                </a:endParaRPr>
              </a:p>
            </p:txBody>
          </p:sp>
          <p:sp>
            <p:nvSpPr>
              <p:cNvPr id="45" name="TextBox 44">
                <a:extLst>
                  <a:ext uri="{FF2B5EF4-FFF2-40B4-BE49-F238E27FC236}">
                    <a16:creationId xmlns:a16="http://schemas.microsoft.com/office/drawing/2014/main" id="{9BB48A96-32CC-1C35-2DBD-0D1F356B2DAD}"/>
                  </a:ext>
                </a:extLst>
              </p:cNvPr>
              <p:cNvSpPr txBox="1"/>
              <p:nvPr/>
            </p:nvSpPr>
            <p:spPr>
              <a:xfrm>
                <a:off x="2210645" y="237217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19</a:t>
                </a:r>
                <a:endParaRPr lang="en-GB" sz="900" i="0" u="none" strike="noStrike" noProof="0" dirty="0">
                  <a:solidFill>
                    <a:srgbClr val="000000"/>
                  </a:solidFill>
                  <a:effectLst/>
                  <a:latin typeface="Aptos Narrow" panose="020B0004020202020204" pitchFamily="34" charset="0"/>
                </a:endParaRPr>
              </a:p>
            </p:txBody>
          </p:sp>
          <p:sp>
            <p:nvSpPr>
              <p:cNvPr id="46" name="TextBox 45">
                <a:extLst>
                  <a:ext uri="{FF2B5EF4-FFF2-40B4-BE49-F238E27FC236}">
                    <a16:creationId xmlns:a16="http://schemas.microsoft.com/office/drawing/2014/main" id="{376A4EA4-8F82-39DD-FA4F-1874B8400EA7}"/>
                  </a:ext>
                </a:extLst>
              </p:cNvPr>
              <p:cNvSpPr txBox="1"/>
              <p:nvPr/>
            </p:nvSpPr>
            <p:spPr>
              <a:xfrm>
                <a:off x="3327003" y="2388562"/>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28</a:t>
                </a:r>
                <a:endParaRPr lang="en-GB" sz="900" i="0" u="none" strike="noStrike" noProof="0" dirty="0">
                  <a:solidFill>
                    <a:srgbClr val="000000"/>
                  </a:solidFill>
                  <a:effectLst/>
                  <a:latin typeface="Aptos Narrow" panose="020B0004020202020204" pitchFamily="34" charset="0"/>
                </a:endParaRPr>
              </a:p>
            </p:txBody>
          </p:sp>
          <p:sp>
            <p:nvSpPr>
              <p:cNvPr id="47" name="TextBox 46">
                <a:extLst>
                  <a:ext uri="{FF2B5EF4-FFF2-40B4-BE49-F238E27FC236}">
                    <a16:creationId xmlns:a16="http://schemas.microsoft.com/office/drawing/2014/main" id="{203FA251-049A-5818-05CD-C21EE26A8313}"/>
                  </a:ext>
                </a:extLst>
              </p:cNvPr>
              <p:cNvSpPr txBox="1"/>
              <p:nvPr/>
            </p:nvSpPr>
            <p:spPr>
              <a:xfrm>
                <a:off x="3149518" y="3323882"/>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48" name="TextBox 47">
                <a:extLst>
                  <a:ext uri="{FF2B5EF4-FFF2-40B4-BE49-F238E27FC236}">
                    <a16:creationId xmlns:a16="http://schemas.microsoft.com/office/drawing/2014/main" id="{D786363E-4985-022F-F512-53930A392ACA}"/>
                  </a:ext>
                </a:extLst>
              </p:cNvPr>
              <p:cNvSpPr txBox="1"/>
              <p:nvPr/>
            </p:nvSpPr>
            <p:spPr>
              <a:xfrm>
                <a:off x="3104434" y="350838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3</a:t>
                </a:r>
                <a:endParaRPr lang="en-GB" sz="900" i="0" u="none" strike="noStrike" noProof="0" dirty="0">
                  <a:solidFill>
                    <a:srgbClr val="000000"/>
                  </a:solidFill>
                  <a:effectLst/>
                  <a:latin typeface="Aptos Narrow" panose="020B0004020202020204" pitchFamily="34" charset="0"/>
                </a:endParaRPr>
              </a:p>
            </p:txBody>
          </p:sp>
          <p:sp>
            <p:nvSpPr>
              <p:cNvPr id="57" name="TextBox 56">
                <a:extLst>
                  <a:ext uri="{FF2B5EF4-FFF2-40B4-BE49-F238E27FC236}">
                    <a16:creationId xmlns:a16="http://schemas.microsoft.com/office/drawing/2014/main" id="{66E0B49A-279D-6721-6665-1045AA6EA8C0}"/>
                  </a:ext>
                </a:extLst>
              </p:cNvPr>
              <p:cNvSpPr txBox="1"/>
              <p:nvPr/>
            </p:nvSpPr>
            <p:spPr>
              <a:xfrm>
                <a:off x="3319745" y="3631091"/>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59" name="TextBox 58">
                <a:extLst>
                  <a:ext uri="{FF2B5EF4-FFF2-40B4-BE49-F238E27FC236}">
                    <a16:creationId xmlns:a16="http://schemas.microsoft.com/office/drawing/2014/main" id="{7014E6FE-DB8E-5478-73A0-C60699645803}"/>
                  </a:ext>
                </a:extLst>
              </p:cNvPr>
              <p:cNvSpPr txBox="1"/>
              <p:nvPr/>
            </p:nvSpPr>
            <p:spPr>
              <a:xfrm>
                <a:off x="4541946" y="2372431"/>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28</a:t>
                </a:r>
                <a:endParaRPr lang="en-GB" sz="900" i="0" u="none" strike="noStrike" noProof="0" dirty="0">
                  <a:solidFill>
                    <a:srgbClr val="000000"/>
                  </a:solidFill>
                  <a:effectLst/>
                  <a:latin typeface="Aptos Narrow" panose="020B0004020202020204" pitchFamily="34" charset="0"/>
                </a:endParaRPr>
              </a:p>
            </p:txBody>
          </p:sp>
          <p:sp>
            <p:nvSpPr>
              <p:cNvPr id="65" name="TextBox 64">
                <a:extLst>
                  <a:ext uri="{FF2B5EF4-FFF2-40B4-BE49-F238E27FC236}">
                    <a16:creationId xmlns:a16="http://schemas.microsoft.com/office/drawing/2014/main" id="{6579403B-FBB2-DF8D-694C-E7158ACEE031}"/>
                  </a:ext>
                </a:extLst>
              </p:cNvPr>
              <p:cNvSpPr txBox="1"/>
              <p:nvPr/>
            </p:nvSpPr>
            <p:spPr>
              <a:xfrm>
                <a:off x="4388337" y="3305873"/>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66" name="TextBox 65">
                <a:extLst>
                  <a:ext uri="{FF2B5EF4-FFF2-40B4-BE49-F238E27FC236}">
                    <a16:creationId xmlns:a16="http://schemas.microsoft.com/office/drawing/2014/main" id="{7D642C22-8080-7475-3707-E9FEEA55B813}"/>
                  </a:ext>
                </a:extLst>
              </p:cNvPr>
              <p:cNvSpPr txBox="1"/>
              <p:nvPr/>
            </p:nvSpPr>
            <p:spPr>
              <a:xfrm>
                <a:off x="4336813" y="3528146"/>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68" name="TextBox 67">
                <a:extLst>
                  <a:ext uri="{FF2B5EF4-FFF2-40B4-BE49-F238E27FC236}">
                    <a16:creationId xmlns:a16="http://schemas.microsoft.com/office/drawing/2014/main" id="{1751BF6E-3FE9-2979-9069-2D3A8EDE25B1}"/>
                  </a:ext>
                </a:extLst>
              </p:cNvPr>
              <p:cNvSpPr txBox="1"/>
              <p:nvPr/>
            </p:nvSpPr>
            <p:spPr>
              <a:xfrm>
                <a:off x="4541251" y="3660559"/>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71" name="TextBox 70">
                <a:extLst>
                  <a:ext uri="{FF2B5EF4-FFF2-40B4-BE49-F238E27FC236}">
                    <a16:creationId xmlns:a16="http://schemas.microsoft.com/office/drawing/2014/main" id="{6708B489-3DB8-4523-2913-9BFBD051FD15}"/>
                  </a:ext>
                </a:extLst>
              </p:cNvPr>
              <p:cNvSpPr txBox="1"/>
              <p:nvPr/>
            </p:nvSpPr>
            <p:spPr>
              <a:xfrm>
                <a:off x="5708498" y="2516004"/>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24</a:t>
                </a:r>
                <a:endParaRPr lang="en-GB" sz="900" i="0" u="none" strike="noStrike" noProof="0" dirty="0">
                  <a:solidFill>
                    <a:srgbClr val="000000"/>
                  </a:solidFill>
                  <a:effectLst/>
                  <a:latin typeface="Aptos Narrow" panose="020B0004020202020204" pitchFamily="34" charset="0"/>
                </a:endParaRPr>
              </a:p>
            </p:txBody>
          </p:sp>
          <p:sp>
            <p:nvSpPr>
              <p:cNvPr id="72" name="TextBox 71">
                <a:extLst>
                  <a:ext uri="{FF2B5EF4-FFF2-40B4-BE49-F238E27FC236}">
                    <a16:creationId xmlns:a16="http://schemas.microsoft.com/office/drawing/2014/main" id="{1FFCB689-6430-B1CD-DB2A-B473E35E6A3E}"/>
                  </a:ext>
                </a:extLst>
              </p:cNvPr>
              <p:cNvSpPr txBox="1"/>
              <p:nvPr/>
            </p:nvSpPr>
            <p:spPr>
              <a:xfrm>
                <a:off x="5554889" y="3131780"/>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73" name="TextBox 72">
                <a:extLst>
                  <a:ext uri="{FF2B5EF4-FFF2-40B4-BE49-F238E27FC236}">
                    <a16:creationId xmlns:a16="http://schemas.microsoft.com/office/drawing/2014/main" id="{9D7EB1D9-6A72-FD6C-3C84-26E8E0CA9BAF}"/>
                  </a:ext>
                </a:extLst>
              </p:cNvPr>
              <p:cNvSpPr txBox="1"/>
              <p:nvPr/>
            </p:nvSpPr>
            <p:spPr>
              <a:xfrm>
                <a:off x="5960521" y="3211449"/>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4</a:t>
                </a:r>
                <a:endParaRPr lang="en-GB" sz="900" i="0" u="none" strike="noStrike" noProof="0" dirty="0">
                  <a:solidFill>
                    <a:srgbClr val="000000"/>
                  </a:solidFill>
                  <a:effectLst/>
                  <a:latin typeface="Aptos Narrow" panose="020B0004020202020204" pitchFamily="34" charset="0"/>
                </a:endParaRPr>
              </a:p>
            </p:txBody>
          </p:sp>
          <p:sp>
            <p:nvSpPr>
              <p:cNvPr id="74" name="TextBox 73">
                <a:extLst>
                  <a:ext uri="{FF2B5EF4-FFF2-40B4-BE49-F238E27FC236}">
                    <a16:creationId xmlns:a16="http://schemas.microsoft.com/office/drawing/2014/main" id="{06EDE37D-9661-AEB2-11DC-13548488A788}"/>
                  </a:ext>
                </a:extLst>
              </p:cNvPr>
              <p:cNvSpPr txBox="1"/>
              <p:nvPr/>
            </p:nvSpPr>
            <p:spPr>
              <a:xfrm>
                <a:off x="5565629" y="3541978"/>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2</a:t>
                </a:r>
                <a:endParaRPr lang="en-GB" sz="900" i="0" u="none" strike="noStrike" noProof="0" dirty="0">
                  <a:solidFill>
                    <a:srgbClr val="000000"/>
                  </a:solidFill>
                  <a:effectLst/>
                  <a:latin typeface="Aptos Narrow" panose="020B0004020202020204" pitchFamily="34" charset="0"/>
                </a:endParaRPr>
              </a:p>
            </p:txBody>
          </p:sp>
          <p:sp>
            <p:nvSpPr>
              <p:cNvPr id="75" name="TextBox 74">
                <a:extLst>
                  <a:ext uri="{FF2B5EF4-FFF2-40B4-BE49-F238E27FC236}">
                    <a16:creationId xmlns:a16="http://schemas.microsoft.com/office/drawing/2014/main" id="{A6DC3C80-3381-1DE9-ED07-0A2A6436B1D7}"/>
                  </a:ext>
                </a:extLst>
              </p:cNvPr>
              <p:cNvSpPr txBox="1"/>
              <p:nvPr/>
            </p:nvSpPr>
            <p:spPr>
              <a:xfrm>
                <a:off x="5780821" y="3656288"/>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92" name="TextBox 91">
                <a:extLst>
                  <a:ext uri="{FF2B5EF4-FFF2-40B4-BE49-F238E27FC236}">
                    <a16:creationId xmlns:a16="http://schemas.microsoft.com/office/drawing/2014/main" id="{BC0E11DC-49A8-4AC3-7698-507057D95FC1}"/>
                  </a:ext>
                </a:extLst>
              </p:cNvPr>
              <p:cNvSpPr txBox="1"/>
              <p:nvPr/>
            </p:nvSpPr>
            <p:spPr>
              <a:xfrm>
                <a:off x="4109160" y="3550110"/>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95" name="TextBox 94">
                <a:extLst>
                  <a:ext uri="{FF2B5EF4-FFF2-40B4-BE49-F238E27FC236}">
                    <a16:creationId xmlns:a16="http://schemas.microsoft.com/office/drawing/2014/main" id="{B35BC61C-CC66-11B4-3FB8-12234A831075}"/>
                  </a:ext>
                </a:extLst>
              </p:cNvPr>
              <p:cNvSpPr txBox="1"/>
              <p:nvPr/>
            </p:nvSpPr>
            <p:spPr>
              <a:xfrm>
                <a:off x="4350489" y="3432988"/>
                <a:ext cx="117784" cy="138499"/>
              </a:xfrm>
              <a:prstGeom prst="rect">
                <a:avLst/>
              </a:prstGeom>
              <a:noFill/>
            </p:spPr>
            <p:txBody>
              <a:bodyPr wrap="square" lIns="0" tIns="0" rIns="0" bIns="0">
                <a:spAutoFit/>
              </a:bodyPr>
              <a:lstStyle/>
              <a:p>
                <a:pPr algn="ctr" fontAlgn="b"/>
                <a:r>
                  <a:rPr lang="en-GB" sz="900" i="0" dirty="0">
                    <a:solidFill>
                      <a:srgbClr val="000000"/>
                    </a:solidFill>
                    <a:latin typeface="Aptos Narrow" panose="020B0004020202020204" pitchFamily="34" charset="0"/>
                  </a:rPr>
                  <a:t>2</a:t>
                </a:r>
                <a:endParaRPr lang="en-GB" sz="900" i="0" u="none" strike="noStrike" noProof="0" dirty="0">
                  <a:solidFill>
                    <a:srgbClr val="000000"/>
                  </a:solidFill>
                  <a:effectLst/>
                  <a:latin typeface="Aptos Narrow" panose="020B0004020202020204" pitchFamily="34" charset="0"/>
                </a:endParaRPr>
              </a:p>
            </p:txBody>
          </p:sp>
          <p:sp>
            <p:nvSpPr>
              <p:cNvPr id="96" name="TextBox 95">
                <a:extLst>
                  <a:ext uri="{FF2B5EF4-FFF2-40B4-BE49-F238E27FC236}">
                    <a16:creationId xmlns:a16="http://schemas.microsoft.com/office/drawing/2014/main" id="{F0A6FCDB-7C14-FC68-45A7-0FD1F80532C5}"/>
                  </a:ext>
                </a:extLst>
              </p:cNvPr>
              <p:cNvSpPr txBox="1"/>
              <p:nvPr/>
            </p:nvSpPr>
            <p:spPr>
              <a:xfrm>
                <a:off x="5554889" y="3432988"/>
                <a:ext cx="153609"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sp>
            <p:nvSpPr>
              <p:cNvPr id="97" name="TextBox 96">
                <a:extLst>
                  <a:ext uri="{FF2B5EF4-FFF2-40B4-BE49-F238E27FC236}">
                    <a16:creationId xmlns:a16="http://schemas.microsoft.com/office/drawing/2014/main" id="{18F4E4E7-EF6C-CDAC-6484-0B291684B964}"/>
                  </a:ext>
                </a:extLst>
              </p:cNvPr>
              <p:cNvSpPr txBox="1"/>
              <p:nvPr/>
            </p:nvSpPr>
            <p:spPr>
              <a:xfrm>
                <a:off x="5327236" y="3454952"/>
                <a:ext cx="172448" cy="138499"/>
              </a:xfrm>
              <a:prstGeom prst="rect">
                <a:avLst/>
              </a:prstGeom>
              <a:noFill/>
            </p:spPr>
            <p:txBody>
              <a:bodyPr wrap="square" lIns="0" tIns="0" rIns="0" bIns="0">
                <a:spAutoFit/>
              </a:bodyPr>
              <a:lstStyle/>
              <a:p>
                <a:pPr algn="ctr" fontAlgn="b"/>
                <a:r>
                  <a:rPr lang="en-GB" sz="900" u="none" strike="noStrike" noProof="0" dirty="0">
                    <a:solidFill>
                      <a:srgbClr val="000000"/>
                    </a:solidFill>
                    <a:effectLst/>
                  </a:rPr>
                  <a:t>1</a:t>
                </a:r>
                <a:endParaRPr lang="en-GB" sz="900" i="0" u="none" strike="noStrike" noProof="0" dirty="0">
                  <a:solidFill>
                    <a:srgbClr val="000000"/>
                  </a:solidFill>
                  <a:effectLst/>
                  <a:latin typeface="Aptos Narrow" panose="020B0004020202020204" pitchFamily="34" charset="0"/>
                </a:endParaRPr>
              </a:p>
            </p:txBody>
          </p:sp>
        </p:grpSp>
        <p:sp>
          <p:nvSpPr>
            <p:cNvPr id="98" name="TextBox 97">
              <a:extLst>
                <a:ext uri="{FF2B5EF4-FFF2-40B4-BE49-F238E27FC236}">
                  <a16:creationId xmlns:a16="http://schemas.microsoft.com/office/drawing/2014/main" id="{9963A65F-3AE3-3848-4864-CE46C61A3A2E}"/>
                </a:ext>
              </a:extLst>
            </p:cNvPr>
            <p:cNvSpPr txBox="1"/>
            <p:nvPr/>
          </p:nvSpPr>
          <p:spPr>
            <a:xfrm>
              <a:off x="5579582" y="7421649"/>
              <a:ext cx="876708" cy="230832"/>
            </a:xfrm>
            <a:prstGeom prst="rect">
              <a:avLst/>
            </a:prstGeom>
            <a:solidFill>
              <a:schemeClr val="bg1"/>
            </a:solidFill>
          </p:spPr>
          <p:txBody>
            <a:bodyPr wrap="square" rtlCol="0">
              <a:spAutoFit/>
            </a:bodyPr>
            <a:lstStyle/>
            <a:p>
              <a:r>
                <a:rPr lang="en-GB" sz="900" dirty="0"/>
                <a:t>Not Classified</a:t>
              </a:r>
            </a:p>
          </p:txBody>
        </p:sp>
        <p:sp>
          <p:nvSpPr>
            <p:cNvPr id="99" name="Rectangle 98">
              <a:extLst>
                <a:ext uri="{FF2B5EF4-FFF2-40B4-BE49-F238E27FC236}">
                  <a16:creationId xmlns:a16="http://schemas.microsoft.com/office/drawing/2014/main" id="{212E2267-BE25-677A-A2C0-4DC6486EB445}"/>
                </a:ext>
              </a:extLst>
            </p:cNvPr>
            <p:cNvSpPr/>
            <p:nvPr/>
          </p:nvSpPr>
          <p:spPr>
            <a:xfrm>
              <a:off x="5241038" y="7478279"/>
              <a:ext cx="378000" cy="123825"/>
            </a:xfrm>
            <a:prstGeom prst="rect">
              <a:avLst/>
            </a:prstGeom>
            <a:solidFill>
              <a:srgbClr val="D9D9D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grpSp>
    </p:spTree>
    <p:extLst>
      <p:ext uri="{BB962C8B-B14F-4D97-AF65-F5344CB8AC3E}">
        <p14:creationId xmlns:p14="http://schemas.microsoft.com/office/powerpoint/2010/main" val="23201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a:extLst>
            <a:ext uri="{FF2B5EF4-FFF2-40B4-BE49-F238E27FC236}">
              <a16:creationId xmlns:a16="http://schemas.microsoft.com/office/drawing/2014/main" id="{714E2BE5-86D3-4338-53E8-DC08BA8F1FC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542A75-3968-DFB8-FACD-C164DB92DFB5}"/>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4048A621-AB34-D8BF-F196-D8A186E45459}"/>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08A2D4-FF89-6459-7A49-C59679A709DF}"/>
              </a:ext>
            </a:extLst>
          </p:cNvPr>
          <p:cNvSpPr/>
          <p:nvPr/>
        </p:nvSpPr>
        <p:spPr>
          <a:xfrm>
            <a:off x="0" y="5562708"/>
            <a:ext cx="6480000" cy="16211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Comparison of proportional recovery rule (PRR) fit and best slope fit across different motor assessments. </a:t>
            </a:r>
            <a:r>
              <a:rPr lang="en-US" sz="1200" i="1" dirty="0">
                <a:solidFill>
                  <a:schemeClr val="tx1"/>
                </a:solidFill>
              </a:rPr>
              <a:t>Panels (A–E) display the relationship between initial impairment (ii) and the change observed (co) for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Each panel includes two fitted lines: the PRR fit (dashed line), which represents the proportional recovery rule with a fixed 70% recovery slope, and the best slope fit (solid line), which is optimized for the given dataset. Outliers or non-fitters, identified based on the interquartile range (IQR) method using the best slope fit, are marked with a cross.</a:t>
            </a:r>
            <a:endParaRPr lang="de-DE" i="1" dirty="0">
              <a:solidFill>
                <a:schemeClr val="tx1"/>
              </a:solidFill>
            </a:endParaRPr>
          </a:p>
        </p:txBody>
      </p:sp>
      <p:sp>
        <p:nvSpPr>
          <p:cNvPr id="13" name="TextBox 12">
            <a:extLst>
              <a:ext uri="{FF2B5EF4-FFF2-40B4-BE49-F238E27FC236}">
                <a16:creationId xmlns:a16="http://schemas.microsoft.com/office/drawing/2014/main" id="{48C41F4E-5FDD-6E6C-FEC0-808B16E80C83}"/>
              </a:ext>
            </a:extLst>
          </p:cNvPr>
          <p:cNvSpPr txBox="1"/>
          <p:nvPr/>
        </p:nvSpPr>
        <p:spPr>
          <a:xfrm>
            <a:off x="10356846" y="3152001"/>
            <a:ext cx="430307" cy="276999"/>
          </a:xfrm>
          <a:prstGeom prst="rect">
            <a:avLst/>
          </a:prstGeom>
          <a:noFill/>
        </p:spPr>
        <p:txBody>
          <a:bodyPr wrap="square" rtlCol="0">
            <a:spAutoFit/>
          </a:bodyPr>
          <a:lstStyle/>
          <a:p>
            <a:r>
              <a:rPr lang="en-US" sz="1200" b="1" dirty="0"/>
              <a:t>D</a:t>
            </a:r>
            <a:endParaRPr lang="de-DE" sz="1200" b="1" dirty="0"/>
          </a:p>
        </p:txBody>
      </p:sp>
      <p:sp>
        <p:nvSpPr>
          <p:cNvPr id="87" name="TextBox 86">
            <a:extLst>
              <a:ext uri="{FF2B5EF4-FFF2-40B4-BE49-F238E27FC236}">
                <a16:creationId xmlns:a16="http://schemas.microsoft.com/office/drawing/2014/main" id="{B9C328DA-1060-5EA5-DE72-1ECD2C39B688}"/>
              </a:ext>
            </a:extLst>
          </p:cNvPr>
          <p:cNvSpPr txBox="1"/>
          <p:nvPr/>
        </p:nvSpPr>
        <p:spPr>
          <a:xfrm>
            <a:off x="10935351" y="849703"/>
            <a:ext cx="430307" cy="276999"/>
          </a:xfrm>
          <a:prstGeom prst="rect">
            <a:avLst/>
          </a:prstGeom>
          <a:noFill/>
        </p:spPr>
        <p:txBody>
          <a:bodyPr wrap="square" rtlCol="0">
            <a:spAutoFit/>
          </a:bodyPr>
          <a:lstStyle/>
          <a:p>
            <a:r>
              <a:rPr lang="en-US" sz="1200" b="1" dirty="0"/>
              <a:t>C</a:t>
            </a:r>
            <a:endParaRPr lang="de-DE" sz="1200" b="1" dirty="0"/>
          </a:p>
        </p:txBody>
      </p:sp>
      <p:sp>
        <p:nvSpPr>
          <p:cNvPr id="14" name="TextBox 13">
            <a:extLst>
              <a:ext uri="{FF2B5EF4-FFF2-40B4-BE49-F238E27FC236}">
                <a16:creationId xmlns:a16="http://schemas.microsoft.com/office/drawing/2014/main" id="{36E9BE5E-E037-DFF3-BD41-35E3C78E1C64}"/>
              </a:ext>
            </a:extLst>
          </p:cNvPr>
          <p:cNvSpPr txBox="1"/>
          <p:nvPr/>
        </p:nvSpPr>
        <p:spPr>
          <a:xfrm>
            <a:off x="8523952" y="3610789"/>
            <a:ext cx="430307" cy="276999"/>
          </a:xfrm>
          <a:prstGeom prst="rect">
            <a:avLst/>
          </a:prstGeom>
          <a:noFill/>
        </p:spPr>
        <p:txBody>
          <a:bodyPr wrap="square" rtlCol="0">
            <a:spAutoFit/>
          </a:bodyPr>
          <a:lstStyle/>
          <a:p>
            <a:r>
              <a:rPr lang="en-US" sz="1200" b="1" dirty="0"/>
              <a:t>E</a:t>
            </a:r>
            <a:endParaRPr lang="de-DE" sz="1200" b="1" dirty="0"/>
          </a:p>
        </p:txBody>
      </p:sp>
      <p:grpSp>
        <p:nvGrpSpPr>
          <p:cNvPr id="121" name="Group 120">
            <a:extLst>
              <a:ext uri="{FF2B5EF4-FFF2-40B4-BE49-F238E27FC236}">
                <a16:creationId xmlns:a16="http://schemas.microsoft.com/office/drawing/2014/main" id="{E29C0D9B-B1F0-1ED7-96EC-FDC01697946E}"/>
              </a:ext>
            </a:extLst>
          </p:cNvPr>
          <p:cNvGrpSpPr/>
          <p:nvPr/>
        </p:nvGrpSpPr>
        <p:grpSpPr>
          <a:xfrm>
            <a:off x="6925150" y="418816"/>
            <a:ext cx="1370541" cy="569386"/>
            <a:chOff x="10826197" y="3880406"/>
            <a:chExt cx="1846931" cy="569386"/>
          </a:xfrm>
        </p:grpSpPr>
        <p:cxnSp>
          <p:nvCxnSpPr>
            <p:cNvPr id="122" name="Straight Connector 121">
              <a:extLst>
                <a:ext uri="{FF2B5EF4-FFF2-40B4-BE49-F238E27FC236}">
                  <a16:creationId xmlns:a16="http://schemas.microsoft.com/office/drawing/2014/main" id="{F41C29DD-9D3B-2F6E-BE72-969A7AF685B2}"/>
                </a:ext>
              </a:extLst>
            </p:cNvPr>
            <p:cNvCxnSpPr/>
            <p:nvPr/>
          </p:nvCxnSpPr>
          <p:spPr>
            <a:xfrm>
              <a:off x="10826198" y="4204029"/>
              <a:ext cx="251059"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D3372FF0-1E33-1CA8-7E86-CBC09BA82F2C}"/>
                </a:ext>
              </a:extLst>
            </p:cNvPr>
            <p:cNvCxnSpPr/>
            <p:nvPr/>
          </p:nvCxnSpPr>
          <p:spPr>
            <a:xfrm>
              <a:off x="10826198" y="4033699"/>
              <a:ext cx="25105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2BF5E142-7563-60E6-250C-43F01F8380CE}"/>
                </a:ext>
              </a:extLst>
            </p:cNvPr>
            <p:cNvSpPr txBox="1"/>
            <p:nvPr/>
          </p:nvSpPr>
          <p:spPr>
            <a:xfrm>
              <a:off x="11123609" y="3880406"/>
              <a:ext cx="1549519" cy="553998"/>
            </a:xfrm>
            <a:prstGeom prst="rect">
              <a:avLst/>
            </a:prstGeom>
            <a:noFill/>
          </p:spPr>
          <p:txBody>
            <a:bodyPr wrap="square" rtlCol="0">
              <a:spAutoFit/>
            </a:bodyPr>
            <a:lstStyle/>
            <a:p>
              <a:r>
                <a:rPr lang="en-US" sz="1000" dirty="0"/>
                <a:t>Best slope fit</a:t>
              </a:r>
            </a:p>
            <a:p>
              <a:r>
                <a:rPr lang="en-US" sz="1000" dirty="0"/>
                <a:t>PRR fit</a:t>
              </a:r>
            </a:p>
            <a:p>
              <a:r>
                <a:rPr lang="en-US" sz="1000" dirty="0"/>
                <a:t>Non-fitter (outlier)</a:t>
              </a:r>
            </a:p>
          </p:txBody>
        </p:sp>
        <p:sp>
          <p:nvSpPr>
            <p:cNvPr id="125" name="TextBox 124">
              <a:extLst>
                <a:ext uri="{FF2B5EF4-FFF2-40B4-BE49-F238E27FC236}">
                  <a16:creationId xmlns:a16="http://schemas.microsoft.com/office/drawing/2014/main" id="{EA3B8121-9C16-AC19-2BBE-886F8D096676}"/>
                </a:ext>
              </a:extLst>
            </p:cNvPr>
            <p:cNvSpPr txBox="1"/>
            <p:nvPr/>
          </p:nvSpPr>
          <p:spPr>
            <a:xfrm>
              <a:off x="10826197" y="4203571"/>
              <a:ext cx="251059" cy="246221"/>
            </a:xfrm>
            <a:prstGeom prst="rect">
              <a:avLst/>
            </a:prstGeom>
            <a:noFill/>
          </p:spPr>
          <p:txBody>
            <a:bodyPr wrap="square" rtlCol="0">
              <a:spAutoFit/>
            </a:bodyPr>
            <a:lstStyle/>
            <a:p>
              <a:r>
                <a:rPr lang="en-US" sz="1000" dirty="0">
                  <a:solidFill>
                    <a:srgbClr val="FF0000"/>
                  </a:solidFill>
                </a:rPr>
                <a:t>x</a:t>
              </a:r>
            </a:p>
          </p:txBody>
        </p:sp>
      </p:grpSp>
      <p:sp>
        <p:nvSpPr>
          <p:cNvPr id="132" name="Rectangle 131">
            <a:extLst>
              <a:ext uri="{FF2B5EF4-FFF2-40B4-BE49-F238E27FC236}">
                <a16:creationId xmlns:a16="http://schemas.microsoft.com/office/drawing/2014/main" id="{A4F627D2-8EC5-B6EF-1F95-7E9EB1917370}"/>
              </a:ext>
            </a:extLst>
          </p:cNvPr>
          <p:cNvSpPr/>
          <p:nvPr/>
        </p:nvSpPr>
        <p:spPr>
          <a:xfrm>
            <a:off x="7533352" y="4381155"/>
            <a:ext cx="3241819" cy="246214"/>
          </a:xfrm>
          <a:prstGeom prst="rect">
            <a:avLst/>
          </a:prstGeom>
          <a:solidFill>
            <a:schemeClr val="tx1">
              <a:alpha val="15000"/>
            </a:schemeClr>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 name="Group 1">
            <a:extLst>
              <a:ext uri="{FF2B5EF4-FFF2-40B4-BE49-F238E27FC236}">
                <a16:creationId xmlns:a16="http://schemas.microsoft.com/office/drawing/2014/main" id="{D21704DC-B2D3-A142-FF5D-49D375F2A87A}"/>
              </a:ext>
            </a:extLst>
          </p:cNvPr>
          <p:cNvGrpSpPr/>
          <p:nvPr/>
        </p:nvGrpSpPr>
        <p:grpSpPr>
          <a:xfrm>
            <a:off x="-3546" y="0"/>
            <a:ext cx="6483547" cy="4792061"/>
            <a:chOff x="-3546" y="0"/>
            <a:chExt cx="6483547" cy="4792061"/>
          </a:xfrm>
        </p:grpSpPr>
        <p:sp>
          <p:nvSpPr>
            <p:cNvPr id="31" name="Rectangle 30">
              <a:extLst>
                <a:ext uri="{FF2B5EF4-FFF2-40B4-BE49-F238E27FC236}">
                  <a16:creationId xmlns:a16="http://schemas.microsoft.com/office/drawing/2014/main" id="{798B94CE-CC66-357C-7BF6-0FCE5258A155}"/>
                </a:ext>
              </a:extLst>
            </p:cNvPr>
            <p:cNvSpPr/>
            <p:nvPr/>
          </p:nvSpPr>
          <p:spPr>
            <a:xfrm>
              <a:off x="0" y="0"/>
              <a:ext cx="6480000" cy="4792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4" name="TextBox 113">
              <a:extLst>
                <a:ext uri="{FF2B5EF4-FFF2-40B4-BE49-F238E27FC236}">
                  <a16:creationId xmlns:a16="http://schemas.microsoft.com/office/drawing/2014/main" id="{D0C5C569-489C-96CD-FE67-BFECCA024FBA}"/>
                </a:ext>
              </a:extLst>
            </p:cNvPr>
            <p:cNvSpPr txBox="1"/>
            <p:nvPr/>
          </p:nvSpPr>
          <p:spPr>
            <a:xfrm>
              <a:off x="4638946" y="4507740"/>
              <a:ext cx="196451" cy="246221"/>
            </a:xfrm>
            <a:prstGeom prst="rect">
              <a:avLst/>
            </a:prstGeom>
            <a:noFill/>
          </p:spPr>
          <p:txBody>
            <a:bodyPr wrap="square" lIns="0" tIns="0" rIns="0" bIns="0" rtlCol="0">
              <a:spAutoFit/>
            </a:bodyPr>
            <a:lstStyle/>
            <a:p>
              <a:r>
                <a:rPr lang="en-US" sz="1600" dirty="0">
                  <a:solidFill>
                    <a:srgbClr val="FF0000"/>
                  </a:solidFill>
                </a:rPr>
                <a:t>x</a:t>
              </a:r>
            </a:p>
          </p:txBody>
        </p:sp>
        <p:cxnSp>
          <p:nvCxnSpPr>
            <p:cNvPr id="66" name="Straight Connector 65">
              <a:extLst>
                <a:ext uri="{FF2B5EF4-FFF2-40B4-BE49-F238E27FC236}">
                  <a16:creationId xmlns:a16="http://schemas.microsoft.com/office/drawing/2014/main" id="{B5B99A9F-1200-1649-3C33-2C6AC10C38F4}"/>
                </a:ext>
              </a:extLst>
            </p:cNvPr>
            <p:cNvCxnSpPr>
              <a:cxnSpLocks/>
            </p:cNvCxnSpPr>
            <p:nvPr/>
          </p:nvCxnSpPr>
          <p:spPr>
            <a:xfrm>
              <a:off x="783270" y="4653042"/>
              <a:ext cx="19645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F4E6D7CC-3464-0109-737A-9B5E19CEDEDA}"/>
                </a:ext>
              </a:extLst>
            </p:cNvPr>
            <p:cNvSpPr txBox="1"/>
            <p:nvPr/>
          </p:nvSpPr>
          <p:spPr>
            <a:xfrm>
              <a:off x="1018372" y="4569222"/>
              <a:ext cx="742890" cy="138499"/>
            </a:xfrm>
            <a:prstGeom prst="rect">
              <a:avLst/>
            </a:prstGeom>
            <a:noFill/>
          </p:spPr>
          <p:txBody>
            <a:bodyPr wrap="square" lIns="0" tIns="0" rIns="0" bIns="0" rtlCol="0">
              <a:spAutoFit/>
            </a:bodyPr>
            <a:lstStyle/>
            <a:p>
              <a:r>
                <a:rPr lang="en-US" sz="900" dirty="0"/>
                <a:t>Best slope fit</a:t>
              </a:r>
            </a:p>
          </p:txBody>
        </p:sp>
        <p:sp>
          <p:nvSpPr>
            <p:cNvPr id="113" name="TextBox 112">
              <a:extLst>
                <a:ext uri="{FF2B5EF4-FFF2-40B4-BE49-F238E27FC236}">
                  <a16:creationId xmlns:a16="http://schemas.microsoft.com/office/drawing/2014/main" id="{CCA39659-EE67-44CB-CFE6-B493A8A99305}"/>
                </a:ext>
              </a:extLst>
            </p:cNvPr>
            <p:cNvSpPr txBox="1"/>
            <p:nvPr/>
          </p:nvSpPr>
          <p:spPr>
            <a:xfrm>
              <a:off x="4801812" y="4571029"/>
              <a:ext cx="1028094" cy="138499"/>
            </a:xfrm>
            <a:prstGeom prst="rect">
              <a:avLst/>
            </a:prstGeom>
            <a:noFill/>
          </p:spPr>
          <p:txBody>
            <a:bodyPr wrap="square" lIns="0" tIns="0" rIns="0" bIns="0" rtlCol="0">
              <a:spAutoFit/>
            </a:bodyPr>
            <a:lstStyle/>
            <a:p>
              <a:r>
                <a:rPr lang="en-US" sz="900" dirty="0"/>
                <a:t>Non-fitter (outlier)</a:t>
              </a:r>
            </a:p>
          </p:txBody>
        </p:sp>
        <p:cxnSp>
          <p:nvCxnSpPr>
            <p:cNvPr id="116" name="Straight Connector 115">
              <a:extLst>
                <a:ext uri="{FF2B5EF4-FFF2-40B4-BE49-F238E27FC236}">
                  <a16:creationId xmlns:a16="http://schemas.microsoft.com/office/drawing/2014/main" id="{21B399A3-064C-82D0-2FF6-3B7D2164754A}"/>
                </a:ext>
              </a:extLst>
            </p:cNvPr>
            <p:cNvCxnSpPr>
              <a:cxnSpLocks/>
            </p:cNvCxnSpPr>
            <p:nvPr/>
          </p:nvCxnSpPr>
          <p:spPr>
            <a:xfrm>
              <a:off x="93739" y="4653042"/>
              <a:ext cx="196451"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881B507E-3D6C-60BB-976D-D46DF8A1E07A}"/>
                </a:ext>
              </a:extLst>
            </p:cNvPr>
            <p:cNvSpPr txBox="1"/>
            <p:nvPr/>
          </p:nvSpPr>
          <p:spPr>
            <a:xfrm>
              <a:off x="316935" y="4569222"/>
              <a:ext cx="1212482" cy="138499"/>
            </a:xfrm>
            <a:prstGeom prst="rect">
              <a:avLst/>
            </a:prstGeom>
            <a:noFill/>
          </p:spPr>
          <p:txBody>
            <a:bodyPr wrap="square" lIns="0" tIns="0" rIns="0" bIns="0" rtlCol="0">
              <a:spAutoFit/>
            </a:bodyPr>
            <a:lstStyle/>
            <a:p>
              <a:r>
                <a:rPr lang="en-US" sz="900" dirty="0"/>
                <a:t>PRR fit</a:t>
              </a:r>
            </a:p>
          </p:txBody>
        </p:sp>
        <p:sp>
          <p:nvSpPr>
            <p:cNvPr id="27" name="TextBox 26">
              <a:extLst>
                <a:ext uri="{FF2B5EF4-FFF2-40B4-BE49-F238E27FC236}">
                  <a16:creationId xmlns:a16="http://schemas.microsoft.com/office/drawing/2014/main" id="{210F750C-7C56-5D3D-ABB5-373B3795FDD2}"/>
                </a:ext>
              </a:extLst>
            </p:cNvPr>
            <p:cNvSpPr txBox="1"/>
            <p:nvPr/>
          </p:nvSpPr>
          <p:spPr>
            <a:xfrm>
              <a:off x="3661090" y="4561602"/>
              <a:ext cx="903971" cy="138499"/>
            </a:xfrm>
            <a:prstGeom prst="rect">
              <a:avLst/>
            </a:prstGeom>
            <a:noFill/>
          </p:spPr>
          <p:txBody>
            <a:bodyPr wrap="square" lIns="0" tIns="0" rIns="0" bIns="0" rtlCol="0">
              <a:spAutoFit/>
            </a:bodyPr>
            <a:lstStyle/>
            <a:p>
              <a:r>
                <a:rPr lang="en-US" sz="900" dirty="0"/>
                <a:t>High initial deficit</a:t>
              </a:r>
            </a:p>
          </p:txBody>
        </p:sp>
        <p:sp>
          <p:nvSpPr>
            <p:cNvPr id="28" name="TextBox 27">
              <a:extLst>
                <a:ext uri="{FF2B5EF4-FFF2-40B4-BE49-F238E27FC236}">
                  <a16:creationId xmlns:a16="http://schemas.microsoft.com/office/drawing/2014/main" id="{317C8BE0-6CAF-DC1F-270A-E641A4346857}"/>
                </a:ext>
              </a:extLst>
            </p:cNvPr>
            <p:cNvSpPr txBox="1"/>
            <p:nvPr/>
          </p:nvSpPr>
          <p:spPr>
            <a:xfrm>
              <a:off x="1912576" y="4561602"/>
              <a:ext cx="426764" cy="138499"/>
            </a:xfrm>
            <a:prstGeom prst="rect">
              <a:avLst/>
            </a:prstGeom>
            <a:noFill/>
          </p:spPr>
          <p:txBody>
            <a:bodyPr wrap="square" lIns="0" tIns="0" rIns="0" bIns="0" rtlCol="0">
              <a:spAutoFit/>
            </a:bodyPr>
            <a:lstStyle/>
            <a:p>
              <a:r>
                <a:rPr lang="en-US" sz="900" dirty="0"/>
                <a:t>General</a:t>
              </a:r>
            </a:p>
          </p:txBody>
        </p:sp>
        <p:sp>
          <p:nvSpPr>
            <p:cNvPr id="29" name="Oval 28">
              <a:extLst>
                <a:ext uri="{FF2B5EF4-FFF2-40B4-BE49-F238E27FC236}">
                  <a16:creationId xmlns:a16="http://schemas.microsoft.com/office/drawing/2014/main" id="{6D1D30C5-24FB-BA7C-3636-4B4653B6D461}"/>
                </a:ext>
              </a:extLst>
            </p:cNvPr>
            <p:cNvSpPr/>
            <p:nvPr/>
          </p:nvSpPr>
          <p:spPr>
            <a:xfrm>
              <a:off x="3490627" y="4597241"/>
              <a:ext cx="79645" cy="80441"/>
            </a:xfrm>
            <a:prstGeom prst="ellipse">
              <a:avLst/>
            </a:prstGeom>
            <a:solidFill>
              <a:srgbClr val="CC7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Oval 29">
              <a:extLst>
                <a:ext uri="{FF2B5EF4-FFF2-40B4-BE49-F238E27FC236}">
                  <a16:creationId xmlns:a16="http://schemas.microsoft.com/office/drawing/2014/main" id="{959D7A6D-17AF-986F-8050-B7A29540F45F}"/>
                </a:ext>
              </a:extLst>
            </p:cNvPr>
            <p:cNvSpPr/>
            <p:nvPr/>
          </p:nvSpPr>
          <p:spPr>
            <a:xfrm>
              <a:off x="1798499" y="4598810"/>
              <a:ext cx="73550" cy="77302"/>
            </a:xfrm>
            <a:prstGeom prst="ellipse">
              <a:avLst/>
            </a:prstGeom>
            <a:solidFill>
              <a:srgbClr val="6BADD2"/>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6AAD429A-EBFD-90FB-75B6-ECF9CFA2D43F}"/>
                </a:ext>
              </a:extLst>
            </p:cNvPr>
            <p:cNvSpPr txBox="1"/>
            <p:nvPr/>
          </p:nvSpPr>
          <p:spPr>
            <a:xfrm>
              <a:off x="2545035" y="4561602"/>
              <a:ext cx="847656" cy="138499"/>
            </a:xfrm>
            <a:prstGeom prst="rect">
              <a:avLst/>
            </a:prstGeom>
            <a:noFill/>
          </p:spPr>
          <p:txBody>
            <a:bodyPr wrap="square" lIns="0" tIns="0" rIns="0" bIns="0" rtlCol="0">
              <a:spAutoFit/>
            </a:bodyPr>
            <a:lstStyle/>
            <a:p>
              <a:r>
                <a:rPr lang="en-US" sz="900" dirty="0"/>
                <a:t>Low initial deficit</a:t>
              </a:r>
            </a:p>
          </p:txBody>
        </p:sp>
        <p:sp>
          <p:nvSpPr>
            <p:cNvPr id="12" name="Oval 11">
              <a:extLst>
                <a:ext uri="{FF2B5EF4-FFF2-40B4-BE49-F238E27FC236}">
                  <a16:creationId xmlns:a16="http://schemas.microsoft.com/office/drawing/2014/main" id="{7949E87D-099F-7639-6B2A-ED253C745ACA}"/>
                </a:ext>
              </a:extLst>
            </p:cNvPr>
            <p:cNvSpPr/>
            <p:nvPr/>
          </p:nvSpPr>
          <p:spPr>
            <a:xfrm>
              <a:off x="2427514" y="4597241"/>
              <a:ext cx="80441" cy="80441"/>
            </a:xfrm>
            <a:prstGeom prst="ellipse">
              <a:avLst/>
            </a:prstGeom>
            <a:solidFill>
              <a:srgbClr val="E69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4" name="Graphic 23">
              <a:extLst>
                <a:ext uri="{FF2B5EF4-FFF2-40B4-BE49-F238E27FC236}">
                  <a16:creationId xmlns:a16="http://schemas.microsoft.com/office/drawing/2014/main" id="{AA4FEF51-3CA5-3324-1E94-F33F30B1E4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6" y="5168"/>
              <a:ext cx="6477000" cy="1800225"/>
            </a:xfrm>
            <a:prstGeom prst="rect">
              <a:avLst/>
            </a:prstGeom>
          </p:spPr>
        </p:pic>
        <p:pic>
          <p:nvPicPr>
            <p:cNvPr id="26" name="Graphic 25">
              <a:extLst>
                <a:ext uri="{FF2B5EF4-FFF2-40B4-BE49-F238E27FC236}">
                  <a16:creationId xmlns:a16="http://schemas.microsoft.com/office/drawing/2014/main" id="{B22ABBA5-DA62-455D-FE8C-44C8681C0CF5}"/>
                </a:ext>
              </a:extLst>
            </p:cNvPr>
            <p:cNvPicPr>
              <a:picLocks noChangeAspect="1"/>
            </p:cNvPicPr>
            <p:nvPr/>
          </p:nvPicPr>
          <p:blipFill>
            <a:blip r:embed="rId5">
              <a:extLst>
                <a:ext uri="{96DAC541-7B7A-43D3-8B79-37D633B846F1}">
                  <asvg:svgBlip xmlns:asvg="http://schemas.microsoft.com/office/drawing/2016/SVG/main" r:embed="rId6"/>
                </a:ext>
              </a:extLst>
            </a:blip>
            <a:srcRect t="15355"/>
            <a:stretch/>
          </p:blipFill>
          <p:spPr>
            <a:xfrm>
              <a:off x="3001" y="1592582"/>
              <a:ext cx="6477000" cy="1523796"/>
            </a:xfrm>
            <a:prstGeom prst="rect">
              <a:avLst/>
            </a:prstGeom>
          </p:spPr>
        </p:pic>
        <p:sp>
          <p:nvSpPr>
            <p:cNvPr id="88" name="TextBox 87">
              <a:extLst>
                <a:ext uri="{FF2B5EF4-FFF2-40B4-BE49-F238E27FC236}">
                  <a16:creationId xmlns:a16="http://schemas.microsoft.com/office/drawing/2014/main" id="{093E2322-609E-6526-3B91-6F85D3359B92}"/>
                </a:ext>
              </a:extLst>
            </p:cNvPr>
            <p:cNvSpPr txBox="1"/>
            <p:nvPr/>
          </p:nvSpPr>
          <p:spPr>
            <a:xfrm>
              <a:off x="-273" y="12856"/>
              <a:ext cx="430307" cy="184666"/>
            </a:xfrm>
            <a:prstGeom prst="rect">
              <a:avLst/>
            </a:prstGeom>
            <a:noFill/>
          </p:spPr>
          <p:txBody>
            <a:bodyPr wrap="square" lIns="0" tIns="0" rIns="0" bIns="0" rtlCol="0">
              <a:spAutoFit/>
            </a:bodyPr>
            <a:lstStyle/>
            <a:p>
              <a:r>
                <a:rPr lang="en-US" sz="1200" b="1" dirty="0"/>
                <a:t>A</a:t>
              </a:r>
              <a:endParaRPr lang="de-DE" sz="1200" b="1" dirty="0"/>
            </a:p>
          </p:txBody>
        </p:sp>
        <p:sp>
          <p:nvSpPr>
            <p:cNvPr id="89" name="TextBox 88">
              <a:extLst>
                <a:ext uri="{FF2B5EF4-FFF2-40B4-BE49-F238E27FC236}">
                  <a16:creationId xmlns:a16="http://schemas.microsoft.com/office/drawing/2014/main" id="{A95D2620-E7C0-555C-D1B3-ED3D8D9274A2}"/>
                </a:ext>
              </a:extLst>
            </p:cNvPr>
            <p:cNvSpPr txBox="1"/>
            <p:nvPr/>
          </p:nvSpPr>
          <p:spPr>
            <a:xfrm>
              <a:off x="-273" y="2761542"/>
              <a:ext cx="430307" cy="184666"/>
            </a:xfrm>
            <a:prstGeom prst="rect">
              <a:avLst/>
            </a:prstGeom>
            <a:noFill/>
          </p:spPr>
          <p:txBody>
            <a:bodyPr wrap="square" lIns="0" tIns="0" rIns="0" bIns="0" rtlCol="0">
              <a:spAutoFit/>
            </a:bodyPr>
            <a:lstStyle/>
            <a:p>
              <a:r>
                <a:rPr lang="en-US" sz="1200" b="1" dirty="0"/>
                <a:t>C</a:t>
              </a:r>
              <a:endParaRPr lang="de-DE" sz="1200" b="1" dirty="0"/>
            </a:p>
          </p:txBody>
        </p:sp>
        <p:pic>
          <p:nvPicPr>
            <p:cNvPr id="20" name="Graphic 19">
              <a:extLst>
                <a:ext uri="{FF2B5EF4-FFF2-40B4-BE49-F238E27FC236}">
                  <a16:creationId xmlns:a16="http://schemas.microsoft.com/office/drawing/2014/main" id="{15B3CABA-DF3A-34E7-FCDA-F742E5545F46}"/>
                </a:ext>
              </a:extLst>
            </p:cNvPr>
            <p:cNvPicPr>
              <a:picLocks noChangeAspect="1"/>
            </p:cNvPicPr>
            <p:nvPr/>
          </p:nvPicPr>
          <p:blipFill>
            <a:blip r:embed="rId7">
              <a:extLst>
                <a:ext uri="{96DAC541-7B7A-43D3-8B79-37D633B846F1}">
                  <asvg:svgBlip xmlns:asvg="http://schemas.microsoft.com/office/drawing/2016/SVG/main" r:embed="rId8"/>
                </a:ext>
              </a:extLst>
            </a:blip>
            <a:srcRect t="15355"/>
            <a:stretch/>
          </p:blipFill>
          <p:spPr>
            <a:xfrm>
              <a:off x="3001" y="2938596"/>
              <a:ext cx="6477000" cy="1523796"/>
            </a:xfrm>
            <a:prstGeom prst="rect">
              <a:avLst/>
            </a:prstGeom>
          </p:spPr>
        </p:pic>
        <p:sp>
          <p:nvSpPr>
            <p:cNvPr id="21" name="TextBox 20">
              <a:extLst>
                <a:ext uri="{FF2B5EF4-FFF2-40B4-BE49-F238E27FC236}">
                  <a16:creationId xmlns:a16="http://schemas.microsoft.com/office/drawing/2014/main" id="{008EF0B9-1E16-EE24-BEBE-E40CF85BDDA4}"/>
                </a:ext>
              </a:extLst>
            </p:cNvPr>
            <p:cNvSpPr txBox="1"/>
            <p:nvPr/>
          </p:nvSpPr>
          <p:spPr>
            <a:xfrm>
              <a:off x="-273" y="1375804"/>
              <a:ext cx="430307" cy="184666"/>
            </a:xfrm>
            <a:prstGeom prst="rect">
              <a:avLst/>
            </a:prstGeom>
            <a:noFill/>
          </p:spPr>
          <p:txBody>
            <a:bodyPr wrap="square" lIns="0" tIns="0" rIns="0" bIns="0" rtlCol="0">
              <a:spAutoFit/>
            </a:bodyPr>
            <a:lstStyle/>
            <a:p>
              <a:r>
                <a:rPr lang="en-US" sz="1200" b="1" dirty="0"/>
                <a:t>B</a:t>
              </a:r>
              <a:endParaRPr lang="de-DE" sz="1200" b="1" dirty="0"/>
            </a:p>
          </p:txBody>
        </p:sp>
      </p:grpSp>
    </p:spTree>
    <p:extLst>
      <p:ext uri="{BB962C8B-B14F-4D97-AF65-F5344CB8AC3E}">
        <p14:creationId xmlns:p14="http://schemas.microsoft.com/office/powerpoint/2010/main" val="306190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7055D3BE-6C15-B121-AD9B-72C74355A45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5E6AB88-136A-CA38-AB96-2261B1EA1F53}"/>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04E8A273-23ED-6DAE-5267-64223710EE16}"/>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8281CBB6-C330-9AF0-318B-FF9E283058DB}"/>
              </a:ext>
            </a:extLst>
          </p:cNvPr>
          <p:cNvSpPr/>
          <p:nvPr/>
        </p:nvSpPr>
        <p:spPr>
          <a:xfrm>
            <a:off x="0" y="5562708"/>
            <a:ext cx="6480000" cy="16211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Comparison of proportional recovery rule (PRR) fit and best slope fit across different motor assessments. </a:t>
            </a:r>
            <a:r>
              <a:rPr lang="en-US" sz="1200" i="1" dirty="0">
                <a:solidFill>
                  <a:schemeClr val="tx1"/>
                </a:solidFill>
              </a:rPr>
              <a:t>Panels (A–E) display the relationship between initial impairment (ii) and the change observed (co) for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Each panel includes two fitted lines: the PRR fit (dashed line), which represents the proportional recovery rule with a fixed 70% recovery slope, and the best slope fit (solid line), which is optimized for the given dataset. Outliers or non-fitters, identified based on the interquartile range (IQR) method using the best slope fit, are marked with a cross.</a:t>
            </a:r>
            <a:endParaRPr lang="de-DE" i="1" dirty="0">
              <a:solidFill>
                <a:schemeClr val="tx1"/>
              </a:solidFill>
            </a:endParaRPr>
          </a:p>
        </p:txBody>
      </p:sp>
      <p:sp>
        <p:nvSpPr>
          <p:cNvPr id="13" name="TextBox 12">
            <a:extLst>
              <a:ext uri="{FF2B5EF4-FFF2-40B4-BE49-F238E27FC236}">
                <a16:creationId xmlns:a16="http://schemas.microsoft.com/office/drawing/2014/main" id="{554CB7F7-4747-879A-AA7C-7D61F92772BD}"/>
              </a:ext>
            </a:extLst>
          </p:cNvPr>
          <p:cNvSpPr txBox="1"/>
          <p:nvPr/>
        </p:nvSpPr>
        <p:spPr>
          <a:xfrm>
            <a:off x="10356846" y="3152001"/>
            <a:ext cx="430307" cy="276999"/>
          </a:xfrm>
          <a:prstGeom prst="rect">
            <a:avLst/>
          </a:prstGeom>
          <a:noFill/>
        </p:spPr>
        <p:txBody>
          <a:bodyPr wrap="square" rtlCol="0">
            <a:spAutoFit/>
          </a:bodyPr>
          <a:lstStyle/>
          <a:p>
            <a:r>
              <a:rPr lang="en-US" sz="1200" b="1" dirty="0"/>
              <a:t>D</a:t>
            </a:r>
            <a:endParaRPr lang="de-DE" sz="1200" b="1" dirty="0"/>
          </a:p>
        </p:txBody>
      </p:sp>
      <p:sp>
        <p:nvSpPr>
          <p:cNvPr id="87" name="TextBox 86">
            <a:extLst>
              <a:ext uri="{FF2B5EF4-FFF2-40B4-BE49-F238E27FC236}">
                <a16:creationId xmlns:a16="http://schemas.microsoft.com/office/drawing/2014/main" id="{3F8E4695-438C-7F7D-8ED6-6646EF0062B5}"/>
              </a:ext>
            </a:extLst>
          </p:cNvPr>
          <p:cNvSpPr txBox="1"/>
          <p:nvPr/>
        </p:nvSpPr>
        <p:spPr>
          <a:xfrm>
            <a:off x="10935351" y="849703"/>
            <a:ext cx="430307" cy="276999"/>
          </a:xfrm>
          <a:prstGeom prst="rect">
            <a:avLst/>
          </a:prstGeom>
          <a:noFill/>
        </p:spPr>
        <p:txBody>
          <a:bodyPr wrap="square" rtlCol="0">
            <a:spAutoFit/>
          </a:bodyPr>
          <a:lstStyle/>
          <a:p>
            <a:r>
              <a:rPr lang="en-US" sz="1200" b="1" dirty="0"/>
              <a:t>C</a:t>
            </a:r>
            <a:endParaRPr lang="de-DE" sz="1200" b="1" dirty="0"/>
          </a:p>
        </p:txBody>
      </p:sp>
      <p:sp>
        <p:nvSpPr>
          <p:cNvPr id="14" name="TextBox 13">
            <a:extLst>
              <a:ext uri="{FF2B5EF4-FFF2-40B4-BE49-F238E27FC236}">
                <a16:creationId xmlns:a16="http://schemas.microsoft.com/office/drawing/2014/main" id="{25673C44-08D3-5A8D-0AD5-12838A167A14}"/>
              </a:ext>
            </a:extLst>
          </p:cNvPr>
          <p:cNvSpPr txBox="1"/>
          <p:nvPr/>
        </p:nvSpPr>
        <p:spPr>
          <a:xfrm>
            <a:off x="8523952" y="3610789"/>
            <a:ext cx="430307" cy="276999"/>
          </a:xfrm>
          <a:prstGeom prst="rect">
            <a:avLst/>
          </a:prstGeom>
          <a:noFill/>
        </p:spPr>
        <p:txBody>
          <a:bodyPr wrap="square" rtlCol="0">
            <a:spAutoFit/>
          </a:bodyPr>
          <a:lstStyle/>
          <a:p>
            <a:r>
              <a:rPr lang="en-US" sz="1200" b="1" dirty="0"/>
              <a:t>E</a:t>
            </a:r>
            <a:endParaRPr lang="de-DE" sz="1200" b="1" dirty="0"/>
          </a:p>
        </p:txBody>
      </p:sp>
      <p:grpSp>
        <p:nvGrpSpPr>
          <p:cNvPr id="121" name="Group 120">
            <a:extLst>
              <a:ext uri="{FF2B5EF4-FFF2-40B4-BE49-F238E27FC236}">
                <a16:creationId xmlns:a16="http://schemas.microsoft.com/office/drawing/2014/main" id="{32CCD5A1-1876-E021-D52F-99FB7B5836F6}"/>
              </a:ext>
            </a:extLst>
          </p:cNvPr>
          <p:cNvGrpSpPr/>
          <p:nvPr/>
        </p:nvGrpSpPr>
        <p:grpSpPr>
          <a:xfrm>
            <a:off x="6925150" y="418816"/>
            <a:ext cx="1370541" cy="569386"/>
            <a:chOff x="10826197" y="3880406"/>
            <a:chExt cx="1846931" cy="569386"/>
          </a:xfrm>
        </p:grpSpPr>
        <p:cxnSp>
          <p:nvCxnSpPr>
            <p:cNvPr id="122" name="Straight Connector 121">
              <a:extLst>
                <a:ext uri="{FF2B5EF4-FFF2-40B4-BE49-F238E27FC236}">
                  <a16:creationId xmlns:a16="http://schemas.microsoft.com/office/drawing/2014/main" id="{F09DB30F-07C5-F763-FD28-76F36C5CF370}"/>
                </a:ext>
              </a:extLst>
            </p:cNvPr>
            <p:cNvCxnSpPr/>
            <p:nvPr/>
          </p:nvCxnSpPr>
          <p:spPr>
            <a:xfrm>
              <a:off x="10826198" y="4204029"/>
              <a:ext cx="251059"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5CED9EBC-3394-F9AC-2385-4D573833A476}"/>
                </a:ext>
              </a:extLst>
            </p:cNvPr>
            <p:cNvCxnSpPr/>
            <p:nvPr/>
          </p:nvCxnSpPr>
          <p:spPr>
            <a:xfrm>
              <a:off x="10826198" y="4033699"/>
              <a:ext cx="25105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2A0549B-766F-2791-3C45-623F485D9290}"/>
                </a:ext>
              </a:extLst>
            </p:cNvPr>
            <p:cNvSpPr txBox="1"/>
            <p:nvPr/>
          </p:nvSpPr>
          <p:spPr>
            <a:xfrm>
              <a:off x="11123609" y="3880406"/>
              <a:ext cx="1549519" cy="553998"/>
            </a:xfrm>
            <a:prstGeom prst="rect">
              <a:avLst/>
            </a:prstGeom>
            <a:noFill/>
          </p:spPr>
          <p:txBody>
            <a:bodyPr wrap="square" rtlCol="0">
              <a:spAutoFit/>
            </a:bodyPr>
            <a:lstStyle/>
            <a:p>
              <a:r>
                <a:rPr lang="en-US" sz="1000" dirty="0"/>
                <a:t>Best slope fit</a:t>
              </a:r>
            </a:p>
            <a:p>
              <a:r>
                <a:rPr lang="en-US" sz="1000" dirty="0"/>
                <a:t>PRR fit</a:t>
              </a:r>
            </a:p>
            <a:p>
              <a:r>
                <a:rPr lang="en-US" sz="1000" dirty="0"/>
                <a:t>Non-fitter (outlier)</a:t>
              </a:r>
            </a:p>
          </p:txBody>
        </p:sp>
        <p:sp>
          <p:nvSpPr>
            <p:cNvPr id="125" name="TextBox 124">
              <a:extLst>
                <a:ext uri="{FF2B5EF4-FFF2-40B4-BE49-F238E27FC236}">
                  <a16:creationId xmlns:a16="http://schemas.microsoft.com/office/drawing/2014/main" id="{B32BFABA-511C-20B5-DC2F-8AB1E86E8DCB}"/>
                </a:ext>
              </a:extLst>
            </p:cNvPr>
            <p:cNvSpPr txBox="1"/>
            <p:nvPr/>
          </p:nvSpPr>
          <p:spPr>
            <a:xfrm>
              <a:off x="10826197" y="4203571"/>
              <a:ext cx="251059" cy="246221"/>
            </a:xfrm>
            <a:prstGeom prst="rect">
              <a:avLst/>
            </a:prstGeom>
            <a:noFill/>
          </p:spPr>
          <p:txBody>
            <a:bodyPr wrap="square" rtlCol="0">
              <a:spAutoFit/>
            </a:bodyPr>
            <a:lstStyle/>
            <a:p>
              <a:r>
                <a:rPr lang="en-US" sz="1000" dirty="0">
                  <a:solidFill>
                    <a:srgbClr val="FF0000"/>
                  </a:solidFill>
                </a:rPr>
                <a:t>x</a:t>
              </a:r>
            </a:p>
          </p:txBody>
        </p:sp>
      </p:grpSp>
      <p:sp>
        <p:nvSpPr>
          <p:cNvPr id="132" name="Rectangle 131">
            <a:extLst>
              <a:ext uri="{FF2B5EF4-FFF2-40B4-BE49-F238E27FC236}">
                <a16:creationId xmlns:a16="http://schemas.microsoft.com/office/drawing/2014/main" id="{6B20347E-11A3-267B-471D-B8E376BCB7CB}"/>
              </a:ext>
            </a:extLst>
          </p:cNvPr>
          <p:cNvSpPr/>
          <p:nvPr/>
        </p:nvSpPr>
        <p:spPr>
          <a:xfrm>
            <a:off x="7533352" y="4381155"/>
            <a:ext cx="3241819" cy="246214"/>
          </a:xfrm>
          <a:prstGeom prst="rect">
            <a:avLst/>
          </a:prstGeom>
          <a:solidFill>
            <a:schemeClr val="tx1">
              <a:alpha val="15000"/>
            </a:schemeClr>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2" name="Group 31">
            <a:extLst>
              <a:ext uri="{FF2B5EF4-FFF2-40B4-BE49-F238E27FC236}">
                <a16:creationId xmlns:a16="http://schemas.microsoft.com/office/drawing/2014/main" id="{27F92705-5DB0-D0A5-E1B7-5C6B163F5C75}"/>
              </a:ext>
            </a:extLst>
          </p:cNvPr>
          <p:cNvGrpSpPr/>
          <p:nvPr/>
        </p:nvGrpSpPr>
        <p:grpSpPr>
          <a:xfrm>
            <a:off x="-546" y="0"/>
            <a:ext cx="6480546" cy="4792061"/>
            <a:chOff x="-546" y="0"/>
            <a:chExt cx="6480546" cy="4792061"/>
          </a:xfrm>
        </p:grpSpPr>
        <p:sp>
          <p:nvSpPr>
            <p:cNvPr id="25" name="Rectangle 24">
              <a:extLst>
                <a:ext uri="{FF2B5EF4-FFF2-40B4-BE49-F238E27FC236}">
                  <a16:creationId xmlns:a16="http://schemas.microsoft.com/office/drawing/2014/main" id="{02433715-89F1-53C4-2B2A-8AE39B6EBBF5}"/>
                </a:ext>
              </a:extLst>
            </p:cNvPr>
            <p:cNvSpPr/>
            <p:nvPr/>
          </p:nvSpPr>
          <p:spPr>
            <a:xfrm>
              <a:off x="0" y="0"/>
              <a:ext cx="6480000" cy="4792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4" name="TextBox 113">
              <a:extLst>
                <a:ext uri="{FF2B5EF4-FFF2-40B4-BE49-F238E27FC236}">
                  <a16:creationId xmlns:a16="http://schemas.microsoft.com/office/drawing/2014/main" id="{2F145B04-BC55-8BA1-8D8B-8DF5ADD64C8D}"/>
                </a:ext>
              </a:extLst>
            </p:cNvPr>
            <p:cNvSpPr txBox="1"/>
            <p:nvPr/>
          </p:nvSpPr>
          <p:spPr>
            <a:xfrm>
              <a:off x="4638946" y="4507740"/>
              <a:ext cx="196451" cy="246221"/>
            </a:xfrm>
            <a:prstGeom prst="rect">
              <a:avLst/>
            </a:prstGeom>
            <a:noFill/>
          </p:spPr>
          <p:txBody>
            <a:bodyPr wrap="square" lIns="0" tIns="0" rIns="0" bIns="0" rtlCol="0">
              <a:spAutoFit/>
            </a:bodyPr>
            <a:lstStyle/>
            <a:p>
              <a:r>
                <a:rPr lang="en-US" sz="1600" dirty="0">
                  <a:solidFill>
                    <a:srgbClr val="FF0000"/>
                  </a:solidFill>
                </a:rPr>
                <a:t>x</a:t>
              </a:r>
            </a:p>
          </p:txBody>
        </p:sp>
        <p:cxnSp>
          <p:nvCxnSpPr>
            <p:cNvPr id="66" name="Straight Connector 65">
              <a:extLst>
                <a:ext uri="{FF2B5EF4-FFF2-40B4-BE49-F238E27FC236}">
                  <a16:creationId xmlns:a16="http://schemas.microsoft.com/office/drawing/2014/main" id="{B52D0B18-9F05-4346-4516-470C51B8E19D}"/>
                </a:ext>
              </a:extLst>
            </p:cNvPr>
            <p:cNvCxnSpPr>
              <a:cxnSpLocks/>
            </p:cNvCxnSpPr>
            <p:nvPr/>
          </p:nvCxnSpPr>
          <p:spPr>
            <a:xfrm>
              <a:off x="783270" y="4653042"/>
              <a:ext cx="19645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CF9C3857-8620-E31D-00E0-39D8145E97C7}"/>
                </a:ext>
              </a:extLst>
            </p:cNvPr>
            <p:cNvSpPr txBox="1"/>
            <p:nvPr/>
          </p:nvSpPr>
          <p:spPr>
            <a:xfrm>
              <a:off x="1018372" y="4569222"/>
              <a:ext cx="742890" cy="138499"/>
            </a:xfrm>
            <a:prstGeom prst="rect">
              <a:avLst/>
            </a:prstGeom>
            <a:noFill/>
          </p:spPr>
          <p:txBody>
            <a:bodyPr wrap="square" lIns="0" tIns="0" rIns="0" bIns="0" rtlCol="0">
              <a:spAutoFit/>
            </a:bodyPr>
            <a:lstStyle/>
            <a:p>
              <a:r>
                <a:rPr lang="en-US" sz="900" dirty="0"/>
                <a:t>Best slope fit</a:t>
              </a:r>
            </a:p>
          </p:txBody>
        </p:sp>
        <p:sp>
          <p:nvSpPr>
            <p:cNvPr id="113" name="TextBox 112">
              <a:extLst>
                <a:ext uri="{FF2B5EF4-FFF2-40B4-BE49-F238E27FC236}">
                  <a16:creationId xmlns:a16="http://schemas.microsoft.com/office/drawing/2014/main" id="{78001CE1-A684-A5F5-2CAC-AB94988E7F2D}"/>
                </a:ext>
              </a:extLst>
            </p:cNvPr>
            <p:cNvSpPr txBox="1"/>
            <p:nvPr/>
          </p:nvSpPr>
          <p:spPr>
            <a:xfrm>
              <a:off x="4801812" y="4571029"/>
              <a:ext cx="1028094" cy="138499"/>
            </a:xfrm>
            <a:prstGeom prst="rect">
              <a:avLst/>
            </a:prstGeom>
            <a:noFill/>
          </p:spPr>
          <p:txBody>
            <a:bodyPr wrap="square" lIns="0" tIns="0" rIns="0" bIns="0" rtlCol="0">
              <a:spAutoFit/>
            </a:bodyPr>
            <a:lstStyle/>
            <a:p>
              <a:r>
                <a:rPr lang="en-US" sz="900" dirty="0"/>
                <a:t>Non-fitter (outlier)</a:t>
              </a:r>
            </a:p>
          </p:txBody>
        </p:sp>
        <p:sp>
          <p:nvSpPr>
            <p:cNvPr id="118" name="TextBox 117">
              <a:extLst>
                <a:ext uri="{FF2B5EF4-FFF2-40B4-BE49-F238E27FC236}">
                  <a16:creationId xmlns:a16="http://schemas.microsoft.com/office/drawing/2014/main" id="{C165CF6D-5608-5CE0-65C5-FE109F2FE825}"/>
                </a:ext>
              </a:extLst>
            </p:cNvPr>
            <p:cNvSpPr txBox="1"/>
            <p:nvPr/>
          </p:nvSpPr>
          <p:spPr>
            <a:xfrm>
              <a:off x="316935" y="4569222"/>
              <a:ext cx="1212482" cy="138499"/>
            </a:xfrm>
            <a:prstGeom prst="rect">
              <a:avLst/>
            </a:prstGeom>
            <a:noFill/>
          </p:spPr>
          <p:txBody>
            <a:bodyPr wrap="square" lIns="0" tIns="0" rIns="0" bIns="0" rtlCol="0">
              <a:spAutoFit/>
            </a:bodyPr>
            <a:lstStyle/>
            <a:p>
              <a:r>
                <a:rPr lang="en-US" sz="900" dirty="0"/>
                <a:t>PRR fit</a:t>
              </a:r>
            </a:p>
          </p:txBody>
        </p:sp>
        <p:sp>
          <p:nvSpPr>
            <p:cNvPr id="27" name="TextBox 26">
              <a:extLst>
                <a:ext uri="{FF2B5EF4-FFF2-40B4-BE49-F238E27FC236}">
                  <a16:creationId xmlns:a16="http://schemas.microsoft.com/office/drawing/2014/main" id="{9DB03461-750C-E05E-D95A-FC78916160FF}"/>
                </a:ext>
              </a:extLst>
            </p:cNvPr>
            <p:cNvSpPr txBox="1"/>
            <p:nvPr/>
          </p:nvSpPr>
          <p:spPr>
            <a:xfrm>
              <a:off x="3661090" y="4561602"/>
              <a:ext cx="903971" cy="138499"/>
            </a:xfrm>
            <a:prstGeom prst="rect">
              <a:avLst/>
            </a:prstGeom>
            <a:noFill/>
          </p:spPr>
          <p:txBody>
            <a:bodyPr wrap="square" lIns="0" tIns="0" rIns="0" bIns="0" rtlCol="0">
              <a:spAutoFit/>
            </a:bodyPr>
            <a:lstStyle/>
            <a:p>
              <a:r>
                <a:rPr lang="en-US" sz="900" dirty="0"/>
                <a:t>High initial deficit</a:t>
              </a:r>
            </a:p>
          </p:txBody>
        </p:sp>
        <p:sp>
          <p:nvSpPr>
            <p:cNvPr id="28" name="TextBox 27">
              <a:extLst>
                <a:ext uri="{FF2B5EF4-FFF2-40B4-BE49-F238E27FC236}">
                  <a16:creationId xmlns:a16="http://schemas.microsoft.com/office/drawing/2014/main" id="{442B55D5-E54C-E970-B0FD-358A8CD13D4F}"/>
                </a:ext>
              </a:extLst>
            </p:cNvPr>
            <p:cNvSpPr txBox="1"/>
            <p:nvPr/>
          </p:nvSpPr>
          <p:spPr>
            <a:xfrm>
              <a:off x="1912576" y="4561602"/>
              <a:ext cx="426764" cy="138499"/>
            </a:xfrm>
            <a:prstGeom prst="rect">
              <a:avLst/>
            </a:prstGeom>
            <a:noFill/>
          </p:spPr>
          <p:txBody>
            <a:bodyPr wrap="square" lIns="0" tIns="0" rIns="0" bIns="0" rtlCol="0">
              <a:spAutoFit/>
            </a:bodyPr>
            <a:lstStyle/>
            <a:p>
              <a:r>
                <a:rPr lang="en-US" sz="900" dirty="0"/>
                <a:t>General</a:t>
              </a:r>
            </a:p>
          </p:txBody>
        </p:sp>
        <p:sp>
          <p:nvSpPr>
            <p:cNvPr id="29" name="Oval 28">
              <a:extLst>
                <a:ext uri="{FF2B5EF4-FFF2-40B4-BE49-F238E27FC236}">
                  <a16:creationId xmlns:a16="http://schemas.microsoft.com/office/drawing/2014/main" id="{A390E395-B2A2-F688-4F16-B4161A27FA9B}"/>
                </a:ext>
              </a:extLst>
            </p:cNvPr>
            <p:cNvSpPr/>
            <p:nvPr/>
          </p:nvSpPr>
          <p:spPr>
            <a:xfrm>
              <a:off x="3490627" y="4597241"/>
              <a:ext cx="79645" cy="80441"/>
            </a:xfrm>
            <a:prstGeom prst="ellipse">
              <a:avLst/>
            </a:prstGeom>
            <a:solidFill>
              <a:srgbClr val="CC79A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Oval 29">
              <a:extLst>
                <a:ext uri="{FF2B5EF4-FFF2-40B4-BE49-F238E27FC236}">
                  <a16:creationId xmlns:a16="http://schemas.microsoft.com/office/drawing/2014/main" id="{AC5D1D93-87F6-0D14-8F9E-7DCD918415DD}"/>
                </a:ext>
              </a:extLst>
            </p:cNvPr>
            <p:cNvSpPr/>
            <p:nvPr/>
          </p:nvSpPr>
          <p:spPr>
            <a:xfrm>
              <a:off x="1798499" y="4598810"/>
              <a:ext cx="73550" cy="77302"/>
            </a:xfrm>
            <a:prstGeom prst="ellipse">
              <a:avLst/>
            </a:prstGeom>
            <a:solidFill>
              <a:srgbClr val="6BADD2"/>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Box 10">
              <a:extLst>
                <a:ext uri="{FF2B5EF4-FFF2-40B4-BE49-F238E27FC236}">
                  <a16:creationId xmlns:a16="http://schemas.microsoft.com/office/drawing/2014/main" id="{E179E0AB-5FC8-350F-9DF5-1EAD3764A3A6}"/>
                </a:ext>
              </a:extLst>
            </p:cNvPr>
            <p:cNvSpPr txBox="1"/>
            <p:nvPr/>
          </p:nvSpPr>
          <p:spPr>
            <a:xfrm>
              <a:off x="2545035" y="4561602"/>
              <a:ext cx="847656" cy="138499"/>
            </a:xfrm>
            <a:prstGeom prst="rect">
              <a:avLst/>
            </a:prstGeom>
            <a:noFill/>
          </p:spPr>
          <p:txBody>
            <a:bodyPr wrap="square" lIns="0" tIns="0" rIns="0" bIns="0" rtlCol="0">
              <a:spAutoFit/>
            </a:bodyPr>
            <a:lstStyle/>
            <a:p>
              <a:r>
                <a:rPr lang="en-US" sz="900" dirty="0"/>
                <a:t>Low initial deficit</a:t>
              </a:r>
            </a:p>
          </p:txBody>
        </p:sp>
        <p:sp>
          <p:nvSpPr>
            <p:cNvPr id="12" name="Oval 11">
              <a:extLst>
                <a:ext uri="{FF2B5EF4-FFF2-40B4-BE49-F238E27FC236}">
                  <a16:creationId xmlns:a16="http://schemas.microsoft.com/office/drawing/2014/main" id="{5F65140C-892C-4C6B-08CB-6B1503A072CA}"/>
                </a:ext>
              </a:extLst>
            </p:cNvPr>
            <p:cNvSpPr/>
            <p:nvPr/>
          </p:nvSpPr>
          <p:spPr>
            <a:xfrm>
              <a:off x="2427514" y="4597241"/>
              <a:ext cx="80441" cy="80441"/>
            </a:xfrm>
            <a:prstGeom prst="ellipse">
              <a:avLst/>
            </a:prstGeom>
            <a:solidFill>
              <a:srgbClr val="E69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3" name="Graphic 22">
              <a:extLst>
                <a:ext uri="{FF2B5EF4-FFF2-40B4-BE49-F238E27FC236}">
                  <a16:creationId xmlns:a16="http://schemas.microsoft.com/office/drawing/2014/main" id="{455315B5-3F91-1624-A9E3-246BB19F76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 y="2623204"/>
              <a:ext cx="6477000" cy="1800225"/>
            </a:xfrm>
            <a:prstGeom prst="rect">
              <a:avLst/>
            </a:prstGeom>
          </p:spPr>
        </p:pic>
        <p:pic>
          <p:nvPicPr>
            <p:cNvPr id="19" name="Graphic 18">
              <a:extLst>
                <a:ext uri="{FF2B5EF4-FFF2-40B4-BE49-F238E27FC236}">
                  <a16:creationId xmlns:a16="http://schemas.microsoft.com/office/drawing/2014/main" id="{A940F883-CB99-C592-2C01-57410E0D6D39}"/>
                </a:ext>
              </a:extLst>
            </p:cNvPr>
            <p:cNvPicPr>
              <a:picLocks noChangeAspect="1"/>
            </p:cNvPicPr>
            <p:nvPr/>
          </p:nvPicPr>
          <p:blipFill>
            <a:blip r:embed="rId5">
              <a:extLst>
                <a:ext uri="{96DAC541-7B7A-43D3-8B79-37D633B846F1}">
                  <asvg:svgBlip xmlns:asvg="http://schemas.microsoft.com/office/drawing/2016/SVG/main" r:embed="rId6"/>
                </a:ext>
              </a:extLst>
            </a:blip>
            <a:srcRect b="9076"/>
            <a:stretch/>
          </p:blipFill>
          <p:spPr>
            <a:xfrm>
              <a:off x="-273" y="1309381"/>
              <a:ext cx="6477000" cy="1636828"/>
            </a:xfrm>
            <a:prstGeom prst="rect">
              <a:avLst/>
            </a:prstGeom>
          </p:spPr>
        </p:pic>
        <p:pic>
          <p:nvPicPr>
            <p:cNvPr id="17" name="Graphic 16">
              <a:extLst>
                <a:ext uri="{FF2B5EF4-FFF2-40B4-BE49-F238E27FC236}">
                  <a16:creationId xmlns:a16="http://schemas.microsoft.com/office/drawing/2014/main" id="{534F4BDD-09FB-32BC-18DD-8896973ACFD5}"/>
                </a:ext>
              </a:extLst>
            </p:cNvPr>
            <p:cNvPicPr>
              <a:picLocks noChangeAspect="1"/>
            </p:cNvPicPr>
            <p:nvPr/>
          </p:nvPicPr>
          <p:blipFill>
            <a:blip r:embed="rId7">
              <a:extLst>
                <a:ext uri="{96DAC541-7B7A-43D3-8B79-37D633B846F1}">
                  <asvg:svgBlip xmlns:asvg="http://schemas.microsoft.com/office/drawing/2016/SVG/main" r:embed="rId8"/>
                </a:ext>
              </a:extLst>
            </a:blip>
            <a:srcRect b="11185"/>
            <a:stretch/>
          </p:blipFill>
          <p:spPr>
            <a:xfrm>
              <a:off x="0" y="4478"/>
              <a:ext cx="6477000" cy="1598865"/>
            </a:xfrm>
            <a:prstGeom prst="rect">
              <a:avLst/>
            </a:prstGeom>
          </p:spPr>
        </p:pic>
        <p:cxnSp>
          <p:nvCxnSpPr>
            <p:cNvPr id="116" name="Straight Connector 115">
              <a:extLst>
                <a:ext uri="{FF2B5EF4-FFF2-40B4-BE49-F238E27FC236}">
                  <a16:creationId xmlns:a16="http://schemas.microsoft.com/office/drawing/2014/main" id="{571E8EE9-7B66-DE78-BE84-1DA09455D68C}"/>
                </a:ext>
              </a:extLst>
            </p:cNvPr>
            <p:cNvCxnSpPr>
              <a:cxnSpLocks/>
            </p:cNvCxnSpPr>
            <p:nvPr/>
          </p:nvCxnSpPr>
          <p:spPr>
            <a:xfrm>
              <a:off x="93739" y="4653042"/>
              <a:ext cx="196451"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7BAE05B6-A6A3-30AE-F174-D53706731742}"/>
                </a:ext>
              </a:extLst>
            </p:cNvPr>
            <p:cNvSpPr txBox="1"/>
            <p:nvPr/>
          </p:nvSpPr>
          <p:spPr>
            <a:xfrm>
              <a:off x="-273" y="12856"/>
              <a:ext cx="430307" cy="184666"/>
            </a:xfrm>
            <a:prstGeom prst="rect">
              <a:avLst/>
            </a:prstGeom>
            <a:noFill/>
          </p:spPr>
          <p:txBody>
            <a:bodyPr wrap="square" lIns="0" tIns="0" rIns="0" bIns="0" rtlCol="0">
              <a:spAutoFit/>
            </a:bodyPr>
            <a:lstStyle/>
            <a:p>
              <a:r>
                <a:rPr lang="en-US" sz="1200" b="1" dirty="0"/>
                <a:t>A</a:t>
              </a:r>
              <a:endParaRPr lang="de-DE" sz="1200" b="1" dirty="0"/>
            </a:p>
          </p:txBody>
        </p:sp>
        <p:sp>
          <p:nvSpPr>
            <p:cNvPr id="89" name="TextBox 88">
              <a:extLst>
                <a:ext uri="{FF2B5EF4-FFF2-40B4-BE49-F238E27FC236}">
                  <a16:creationId xmlns:a16="http://schemas.microsoft.com/office/drawing/2014/main" id="{17A3FBFF-0884-21C8-EB95-DA38A13DEA5B}"/>
                </a:ext>
              </a:extLst>
            </p:cNvPr>
            <p:cNvSpPr txBox="1"/>
            <p:nvPr/>
          </p:nvSpPr>
          <p:spPr>
            <a:xfrm>
              <a:off x="-273" y="2761542"/>
              <a:ext cx="430307" cy="184666"/>
            </a:xfrm>
            <a:prstGeom prst="rect">
              <a:avLst/>
            </a:prstGeom>
            <a:noFill/>
          </p:spPr>
          <p:txBody>
            <a:bodyPr wrap="square" lIns="0" tIns="0" rIns="0" bIns="0" rtlCol="0">
              <a:spAutoFit/>
            </a:bodyPr>
            <a:lstStyle/>
            <a:p>
              <a:r>
                <a:rPr lang="en-US" sz="1200" b="1" dirty="0"/>
                <a:t>C</a:t>
              </a:r>
              <a:endParaRPr lang="de-DE" sz="1200" b="1" dirty="0"/>
            </a:p>
          </p:txBody>
        </p:sp>
        <p:sp>
          <p:nvSpPr>
            <p:cNvPr id="21" name="TextBox 20">
              <a:extLst>
                <a:ext uri="{FF2B5EF4-FFF2-40B4-BE49-F238E27FC236}">
                  <a16:creationId xmlns:a16="http://schemas.microsoft.com/office/drawing/2014/main" id="{27203222-0809-D5D0-5C72-7A78DD2CBE40}"/>
                </a:ext>
              </a:extLst>
            </p:cNvPr>
            <p:cNvSpPr txBox="1"/>
            <p:nvPr/>
          </p:nvSpPr>
          <p:spPr>
            <a:xfrm>
              <a:off x="-273" y="1375804"/>
              <a:ext cx="430307" cy="184666"/>
            </a:xfrm>
            <a:prstGeom prst="rect">
              <a:avLst/>
            </a:prstGeom>
            <a:noFill/>
          </p:spPr>
          <p:txBody>
            <a:bodyPr wrap="square" lIns="0" tIns="0" rIns="0" bIns="0" rtlCol="0">
              <a:spAutoFit/>
            </a:bodyPr>
            <a:lstStyle/>
            <a:p>
              <a:r>
                <a:rPr lang="en-US" sz="1200" b="1" dirty="0"/>
                <a:t>B</a:t>
              </a:r>
              <a:endParaRPr lang="de-DE" sz="1200" b="1" dirty="0"/>
            </a:p>
          </p:txBody>
        </p:sp>
      </p:grpSp>
    </p:spTree>
    <p:extLst>
      <p:ext uri="{BB962C8B-B14F-4D97-AF65-F5344CB8AC3E}">
        <p14:creationId xmlns:p14="http://schemas.microsoft.com/office/powerpoint/2010/main" val="213566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BCA37-5C0E-4F3C-17C2-15A5FC726C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CCBAE52-B4B1-FC21-E61A-E5B9FBC45380}"/>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D5FA3B89-3858-1703-9DD5-C48DA166EC05}"/>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38" name="Graphic 137">
            <a:extLst>
              <a:ext uri="{FF2B5EF4-FFF2-40B4-BE49-F238E27FC236}">
                <a16:creationId xmlns:a16="http://schemas.microsoft.com/office/drawing/2014/main" id="{BA2313B4-B3D6-573C-6FC5-81FA6D023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73718" y="3992801"/>
            <a:ext cx="6477000" cy="1800225"/>
          </a:xfrm>
          <a:prstGeom prst="rect">
            <a:avLst/>
          </a:prstGeom>
        </p:spPr>
      </p:pic>
    </p:spTree>
    <p:extLst>
      <p:ext uri="{BB962C8B-B14F-4D97-AF65-F5344CB8AC3E}">
        <p14:creationId xmlns:p14="http://schemas.microsoft.com/office/powerpoint/2010/main" val="26352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D339-AE42-E287-9435-F82CF481DE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55E063-7A11-C066-D677-824AC0EBA4DD}"/>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61B1AE0F-2AC0-3C13-5938-13D6C03F34EB}"/>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97F680EF-FDD4-6E9F-BFA0-EB2A6402C2C9}"/>
              </a:ext>
            </a:extLst>
          </p:cNvPr>
          <p:cNvSpPr/>
          <p:nvPr/>
        </p:nvSpPr>
        <p:spPr>
          <a:xfrm>
            <a:off x="0" y="2129941"/>
            <a:ext cx="6480000" cy="941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Relationship between upper and lower extremity scores and their recovery over</a:t>
            </a:r>
            <a:r>
              <a:rPr lang="en-US" sz="1200" i="1" dirty="0">
                <a:solidFill>
                  <a:schemeClr val="tx1"/>
                </a:solidFill>
              </a:rPr>
              <a:t> (A) the acute phase (2 days), (B) the subacute phase (14 days), and (C) 90 days. Two clusters were created by applying a k-means clustering algorithm with k=2 to dichotomize the data points into two groups—poor recovery and good recovery—based on </a:t>
            </a:r>
            <a:r>
              <a:rPr lang="en-US" sz="1200" i="1" dirty="0" err="1">
                <a:solidFill>
                  <a:schemeClr val="tx1"/>
                </a:solidFill>
              </a:rPr>
              <a:t>Uex</a:t>
            </a:r>
            <a:r>
              <a:rPr lang="en-US" sz="1200" i="1" dirty="0">
                <a:solidFill>
                  <a:schemeClr val="tx1"/>
                </a:solidFill>
              </a:rPr>
              <a:t> and Lex.</a:t>
            </a:r>
            <a:endParaRPr lang="de-DE" i="1" dirty="0">
              <a:solidFill>
                <a:schemeClr val="tx1"/>
              </a:solidFill>
            </a:endParaRPr>
          </a:p>
        </p:txBody>
      </p:sp>
      <p:grpSp>
        <p:nvGrpSpPr>
          <p:cNvPr id="21" name="Group 20">
            <a:extLst>
              <a:ext uri="{FF2B5EF4-FFF2-40B4-BE49-F238E27FC236}">
                <a16:creationId xmlns:a16="http://schemas.microsoft.com/office/drawing/2014/main" id="{6591358A-32EA-BB81-40BC-CD1EA4DC536D}"/>
              </a:ext>
            </a:extLst>
          </p:cNvPr>
          <p:cNvGrpSpPr/>
          <p:nvPr/>
        </p:nvGrpSpPr>
        <p:grpSpPr>
          <a:xfrm>
            <a:off x="0" y="-5351"/>
            <a:ext cx="6477000" cy="2107055"/>
            <a:chOff x="0" y="-5351"/>
            <a:chExt cx="6477000" cy="2107055"/>
          </a:xfrm>
        </p:grpSpPr>
        <p:pic>
          <p:nvPicPr>
            <p:cNvPr id="20" name="Picture 19">
              <a:extLst>
                <a:ext uri="{FF2B5EF4-FFF2-40B4-BE49-F238E27FC236}">
                  <a16:creationId xmlns:a16="http://schemas.microsoft.com/office/drawing/2014/main" id="{83AC214E-88C5-24A7-8AE7-B02ECF13EAF8}"/>
                </a:ext>
              </a:extLst>
            </p:cNvPr>
            <p:cNvPicPr>
              <a:picLocks noChangeAspect="1"/>
            </p:cNvPicPr>
            <p:nvPr/>
          </p:nvPicPr>
          <p:blipFill>
            <a:blip r:embed="rId3"/>
            <a:stretch>
              <a:fillRect/>
            </a:stretch>
          </p:blipFill>
          <p:spPr>
            <a:xfrm>
              <a:off x="0" y="16868"/>
              <a:ext cx="6477000" cy="2084836"/>
            </a:xfrm>
            <a:prstGeom prst="rect">
              <a:avLst/>
            </a:prstGeom>
          </p:spPr>
        </p:pic>
        <p:sp>
          <p:nvSpPr>
            <p:cNvPr id="9" name="TextBox 8">
              <a:extLst>
                <a:ext uri="{FF2B5EF4-FFF2-40B4-BE49-F238E27FC236}">
                  <a16:creationId xmlns:a16="http://schemas.microsoft.com/office/drawing/2014/main" id="{FA9B1619-24B7-452D-9D98-8FD35DE2FD7D}"/>
                </a:ext>
              </a:extLst>
            </p:cNvPr>
            <p:cNvSpPr txBox="1"/>
            <p:nvPr/>
          </p:nvSpPr>
          <p:spPr>
            <a:xfrm>
              <a:off x="860611" y="1348319"/>
              <a:ext cx="681318" cy="261610"/>
            </a:xfrm>
            <a:prstGeom prst="rect">
              <a:avLst/>
            </a:prstGeom>
            <a:noFill/>
          </p:spPr>
          <p:txBody>
            <a:bodyPr wrap="square" rtlCol="0">
              <a:spAutoFit/>
            </a:bodyPr>
            <a:lstStyle/>
            <a:p>
              <a:r>
                <a:rPr lang="en-US" sz="1100" i="1" dirty="0"/>
                <a:t>2days</a:t>
              </a:r>
              <a:endParaRPr lang="de-DE" sz="1100" i="1" dirty="0"/>
            </a:p>
          </p:txBody>
        </p:sp>
        <p:sp>
          <p:nvSpPr>
            <p:cNvPr id="10" name="TextBox 9">
              <a:extLst>
                <a:ext uri="{FF2B5EF4-FFF2-40B4-BE49-F238E27FC236}">
                  <a16:creationId xmlns:a16="http://schemas.microsoft.com/office/drawing/2014/main" id="{2F64C7A5-7ABB-B5E4-525B-8387D3B3710F}"/>
                </a:ext>
              </a:extLst>
            </p:cNvPr>
            <p:cNvSpPr txBox="1"/>
            <p:nvPr/>
          </p:nvSpPr>
          <p:spPr>
            <a:xfrm>
              <a:off x="2774574" y="1348319"/>
              <a:ext cx="675313" cy="261610"/>
            </a:xfrm>
            <a:prstGeom prst="rect">
              <a:avLst/>
            </a:prstGeom>
            <a:noFill/>
          </p:spPr>
          <p:txBody>
            <a:bodyPr wrap="square" rtlCol="0">
              <a:spAutoFit/>
            </a:bodyPr>
            <a:lstStyle/>
            <a:p>
              <a:r>
                <a:rPr lang="en-US" sz="1100" i="1" dirty="0"/>
                <a:t>14days</a:t>
              </a:r>
              <a:endParaRPr lang="de-DE" sz="1100" i="1" dirty="0"/>
            </a:p>
          </p:txBody>
        </p:sp>
        <p:sp>
          <p:nvSpPr>
            <p:cNvPr id="11" name="TextBox 10">
              <a:extLst>
                <a:ext uri="{FF2B5EF4-FFF2-40B4-BE49-F238E27FC236}">
                  <a16:creationId xmlns:a16="http://schemas.microsoft.com/office/drawing/2014/main" id="{B55CA28C-DAE1-E861-B28A-7936F6F16654}"/>
                </a:ext>
              </a:extLst>
            </p:cNvPr>
            <p:cNvSpPr txBox="1"/>
            <p:nvPr/>
          </p:nvSpPr>
          <p:spPr>
            <a:xfrm>
              <a:off x="4688538" y="1351933"/>
              <a:ext cx="675313" cy="261610"/>
            </a:xfrm>
            <a:prstGeom prst="rect">
              <a:avLst/>
            </a:prstGeom>
            <a:noFill/>
          </p:spPr>
          <p:txBody>
            <a:bodyPr wrap="square" rtlCol="0">
              <a:spAutoFit/>
            </a:bodyPr>
            <a:lstStyle/>
            <a:p>
              <a:r>
                <a:rPr lang="en-US" sz="1100" i="1" dirty="0"/>
                <a:t>90days</a:t>
              </a:r>
              <a:endParaRPr lang="de-DE" sz="1100" i="1" dirty="0"/>
            </a:p>
          </p:txBody>
        </p:sp>
        <p:sp>
          <p:nvSpPr>
            <p:cNvPr id="12" name="TextBox 11">
              <a:extLst>
                <a:ext uri="{FF2B5EF4-FFF2-40B4-BE49-F238E27FC236}">
                  <a16:creationId xmlns:a16="http://schemas.microsoft.com/office/drawing/2014/main" id="{3CA84012-4C2C-2A0A-9214-22543FA49FCB}"/>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AC9F57C-0070-4A01-6688-FE6BBC79E71B}"/>
                </a:ext>
              </a:extLst>
            </p:cNvPr>
            <p:cNvSpPr txBox="1"/>
            <p:nvPr/>
          </p:nvSpPr>
          <p:spPr>
            <a:xfrm>
              <a:off x="609602" y="-5351"/>
              <a:ext cx="430307" cy="276999"/>
            </a:xfrm>
            <a:prstGeom prst="rect">
              <a:avLst/>
            </a:prstGeom>
            <a:noFill/>
          </p:spPr>
          <p:txBody>
            <a:bodyPr wrap="square" rtlCol="0">
              <a:spAutoFit/>
            </a:bodyPr>
            <a:lstStyle/>
            <a:p>
              <a:r>
                <a:rPr lang="en-US" sz="1200" b="1" dirty="0"/>
                <a:t>A</a:t>
              </a:r>
              <a:endParaRPr lang="de-DE" sz="1200" b="1" dirty="0"/>
            </a:p>
          </p:txBody>
        </p:sp>
        <p:sp>
          <p:nvSpPr>
            <p:cNvPr id="14" name="TextBox 13">
              <a:extLst>
                <a:ext uri="{FF2B5EF4-FFF2-40B4-BE49-F238E27FC236}">
                  <a16:creationId xmlns:a16="http://schemas.microsoft.com/office/drawing/2014/main" id="{74FEF35E-8107-5A66-D0CB-C4C19460D94F}"/>
                </a:ext>
              </a:extLst>
            </p:cNvPr>
            <p:cNvSpPr txBox="1"/>
            <p:nvPr/>
          </p:nvSpPr>
          <p:spPr>
            <a:xfrm>
              <a:off x="2501153" y="-5351"/>
              <a:ext cx="430307" cy="276999"/>
            </a:xfrm>
            <a:prstGeom prst="rect">
              <a:avLst/>
            </a:prstGeom>
            <a:noFill/>
          </p:spPr>
          <p:txBody>
            <a:bodyPr wrap="square" rtlCol="0">
              <a:spAutoFit/>
            </a:bodyPr>
            <a:lstStyle/>
            <a:p>
              <a:r>
                <a:rPr lang="en-US" sz="1200" b="1" dirty="0"/>
                <a:t>B</a:t>
              </a:r>
              <a:endParaRPr lang="de-DE" sz="1200" b="1" dirty="0"/>
            </a:p>
          </p:txBody>
        </p:sp>
        <p:sp>
          <p:nvSpPr>
            <p:cNvPr id="17" name="Rectangle 16">
              <a:extLst>
                <a:ext uri="{FF2B5EF4-FFF2-40B4-BE49-F238E27FC236}">
                  <a16:creationId xmlns:a16="http://schemas.microsoft.com/office/drawing/2014/main" id="{3AA1415E-C6ED-1097-B9C3-93544F221890}"/>
                </a:ext>
              </a:extLst>
            </p:cNvPr>
            <p:cNvSpPr/>
            <p:nvPr/>
          </p:nvSpPr>
          <p:spPr>
            <a:xfrm>
              <a:off x="4791531" y="177435"/>
              <a:ext cx="561975" cy="328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Good</a:t>
              </a:r>
            </a:p>
            <a:p>
              <a:pPr algn="ctr"/>
              <a:r>
                <a:rPr lang="en-US" sz="900" dirty="0">
                  <a:solidFill>
                    <a:schemeClr val="tx1"/>
                  </a:solidFill>
                </a:rPr>
                <a:t>Poor</a:t>
              </a:r>
              <a:endParaRPr lang="de-DE" sz="900" dirty="0">
                <a:solidFill>
                  <a:schemeClr val="tx1"/>
                </a:solidFill>
              </a:endParaRPr>
            </a:p>
          </p:txBody>
        </p:sp>
        <p:sp>
          <p:nvSpPr>
            <p:cNvPr id="15" name="Oval 14">
              <a:extLst>
                <a:ext uri="{FF2B5EF4-FFF2-40B4-BE49-F238E27FC236}">
                  <a16:creationId xmlns:a16="http://schemas.microsoft.com/office/drawing/2014/main" id="{A2395E9A-B96A-2FF9-5B9C-176FD1B5C849}"/>
                </a:ext>
              </a:extLst>
            </p:cNvPr>
            <p:cNvSpPr/>
            <p:nvPr/>
          </p:nvSpPr>
          <p:spPr>
            <a:xfrm>
              <a:off x="4837326" y="391461"/>
              <a:ext cx="53788" cy="53788"/>
            </a:xfrm>
            <a:prstGeom prst="ellipse">
              <a:avLst/>
            </a:prstGeom>
            <a:solidFill>
              <a:srgbClr val="CC79A7"/>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6" name="Oval 15">
              <a:extLst>
                <a:ext uri="{FF2B5EF4-FFF2-40B4-BE49-F238E27FC236}">
                  <a16:creationId xmlns:a16="http://schemas.microsoft.com/office/drawing/2014/main" id="{A4493E95-4570-B0F5-FBF6-F43B13EA79E0}"/>
                </a:ext>
              </a:extLst>
            </p:cNvPr>
            <p:cNvSpPr/>
            <p:nvPr/>
          </p:nvSpPr>
          <p:spPr>
            <a:xfrm>
              <a:off x="4834942" y="249318"/>
              <a:ext cx="53788" cy="53788"/>
            </a:xfrm>
            <a:prstGeom prst="ellipse">
              <a:avLst/>
            </a:prstGeom>
            <a:solidFill>
              <a:srgbClr val="E69F00"/>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8" name="Rectangle 17">
              <a:extLst>
                <a:ext uri="{FF2B5EF4-FFF2-40B4-BE49-F238E27FC236}">
                  <a16:creationId xmlns:a16="http://schemas.microsoft.com/office/drawing/2014/main" id="{B25D22EE-5F3D-063B-216D-8D990D490138}"/>
                </a:ext>
              </a:extLst>
            </p:cNvPr>
            <p:cNvSpPr/>
            <p:nvPr/>
          </p:nvSpPr>
          <p:spPr>
            <a:xfrm>
              <a:off x="4760046" y="188873"/>
              <a:ext cx="561975" cy="30007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grpSp>
    </p:spTree>
    <p:extLst>
      <p:ext uri="{BB962C8B-B14F-4D97-AF65-F5344CB8AC3E}">
        <p14:creationId xmlns:p14="http://schemas.microsoft.com/office/powerpoint/2010/main" val="135081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4C8C5-439B-6319-4619-851A5EA8D70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1259E72-0918-3E2C-CE67-2AFEA2878810}"/>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EE00959-C97B-CDFC-82CB-C077C3B70BD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6" name="Group 5">
            <a:extLst>
              <a:ext uri="{FF2B5EF4-FFF2-40B4-BE49-F238E27FC236}">
                <a16:creationId xmlns:a16="http://schemas.microsoft.com/office/drawing/2014/main" id="{89A565CD-5B4E-565C-93D6-8CC7C23F5C52}"/>
              </a:ext>
            </a:extLst>
          </p:cNvPr>
          <p:cNvGrpSpPr/>
          <p:nvPr/>
        </p:nvGrpSpPr>
        <p:grpSpPr>
          <a:xfrm>
            <a:off x="14939" y="-5351"/>
            <a:ext cx="6465062" cy="2836676"/>
            <a:chOff x="14939" y="-5351"/>
            <a:chExt cx="6465062" cy="2836676"/>
          </a:xfrm>
        </p:grpSpPr>
        <p:pic>
          <p:nvPicPr>
            <p:cNvPr id="22" name="Picture 21" descr="A graph of a drop chart&#10;&#10;AI-generated content may be incorrect.">
              <a:extLst>
                <a:ext uri="{FF2B5EF4-FFF2-40B4-BE49-F238E27FC236}">
                  <a16:creationId xmlns:a16="http://schemas.microsoft.com/office/drawing/2014/main" id="{C44AE9CD-116A-2E77-41F7-6FA668BF9D3A}"/>
                </a:ext>
              </a:extLst>
            </p:cNvPr>
            <p:cNvPicPr>
              <a:picLocks noChangeAspect="1"/>
            </p:cNvPicPr>
            <p:nvPr/>
          </p:nvPicPr>
          <p:blipFill>
            <a:blip r:embed="rId3">
              <a:extLst>
                <a:ext uri="{28A0092B-C50C-407E-A947-70E740481C1C}">
                  <a14:useLocalDpi xmlns:a14="http://schemas.microsoft.com/office/drawing/2010/main" val="0"/>
                </a:ext>
              </a:extLst>
            </a:blip>
            <a:srcRect t="12762"/>
            <a:stretch/>
          </p:blipFill>
          <p:spPr>
            <a:xfrm>
              <a:off x="14939" y="11339"/>
              <a:ext cx="6465062" cy="2819986"/>
            </a:xfrm>
            <a:prstGeom prst="rect">
              <a:avLst/>
            </a:prstGeom>
          </p:spPr>
        </p:pic>
        <p:sp>
          <p:nvSpPr>
            <p:cNvPr id="2" name="TextBox 1">
              <a:extLst>
                <a:ext uri="{FF2B5EF4-FFF2-40B4-BE49-F238E27FC236}">
                  <a16:creationId xmlns:a16="http://schemas.microsoft.com/office/drawing/2014/main" id="{D14A5333-FC37-FFD7-F17D-8457CA7DEDDD}"/>
                </a:ext>
              </a:extLst>
            </p:cNvPr>
            <p:cNvSpPr txBox="1"/>
            <p:nvPr/>
          </p:nvSpPr>
          <p:spPr>
            <a:xfrm>
              <a:off x="171452" y="-5351"/>
              <a:ext cx="430307" cy="276999"/>
            </a:xfrm>
            <a:prstGeom prst="rect">
              <a:avLst/>
            </a:prstGeom>
            <a:noFill/>
          </p:spPr>
          <p:txBody>
            <a:bodyPr wrap="square" rtlCol="0">
              <a:spAutoFit/>
            </a:bodyPr>
            <a:lstStyle/>
            <a:p>
              <a:r>
                <a:rPr lang="en-US" sz="1200" b="1" dirty="0"/>
                <a:t>A</a:t>
              </a:r>
              <a:endParaRPr lang="de-DE" sz="1200" b="1" dirty="0"/>
            </a:p>
          </p:txBody>
        </p:sp>
        <p:sp>
          <p:nvSpPr>
            <p:cNvPr id="5" name="TextBox 4">
              <a:extLst>
                <a:ext uri="{FF2B5EF4-FFF2-40B4-BE49-F238E27FC236}">
                  <a16:creationId xmlns:a16="http://schemas.microsoft.com/office/drawing/2014/main" id="{E042662A-2290-FD41-E4E4-CD9272DDA50F}"/>
                </a:ext>
              </a:extLst>
            </p:cNvPr>
            <p:cNvSpPr txBox="1"/>
            <p:nvPr/>
          </p:nvSpPr>
          <p:spPr>
            <a:xfrm>
              <a:off x="3510803" y="-5351"/>
              <a:ext cx="430307" cy="276999"/>
            </a:xfrm>
            <a:prstGeom prst="rect">
              <a:avLst/>
            </a:prstGeom>
            <a:noFill/>
          </p:spPr>
          <p:txBody>
            <a:bodyPr wrap="square" rtlCol="0">
              <a:spAutoFit/>
            </a:bodyPr>
            <a:lstStyle/>
            <a:p>
              <a:r>
                <a:rPr lang="en-US" sz="1200" b="1" dirty="0"/>
                <a:t>B</a:t>
              </a:r>
              <a:endParaRPr lang="de-DE" sz="1200" b="1" dirty="0"/>
            </a:p>
          </p:txBody>
        </p:sp>
      </p:grpSp>
    </p:spTree>
    <p:extLst>
      <p:ext uri="{BB962C8B-B14F-4D97-AF65-F5344CB8AC3E}">
        <p14:creationId xmlns:p14="http://schemas.microsoft.com/office/powerpoint/2010/main" val="176101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868</Words>
  <Application>Microsoft Office PowerPoint</Application>
  <PresentationFormat>Widescreen</PresentationFormat>
  <Paragraphs>125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Aref Kalantari</dc:creator>
  <cp:lastModifiedBy>Aref kalantari</cp:lastModifiedBy>
  <cp:revision>129</cp:revision>
  <cp:lastPrinted>2025-01-14T15:07:19Z</cp:lastPrinted>
  <dcterms:created xsi:type="dcterms:W3CDTF">2024-06-04T17:15:50Z</dcterms:created>
  <dcterms:modified xsi:type="dcterms:W3CDTF">2025-05-20T21:14:33Z</dcterms:modified>
</cp:coreProperties>
</file>