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95" r:id="rId2"/>
    <p:sldId id="294" r:id="rId3"/>
    <p:sldId id="291" r:id="rId4"/>
  </p:sldIdLst>
  <p:sldSz cx="12192000" cy="6858000"/>
  <p:notesSz cx="7010400" cy="9236075"/>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F5F5"/>
    <a:srgbClr val="4D4D4D"/>
    <a:srgbClr val="FFFFFF"/>
    <a:srgbClr val="E41A1C"/>
    <a:srgbClr val="4C4C4C"/>
    <a:srgbClr val="0072B2"/>
    <a:srgbClr val="E69F00"/>
    <a:srgbClr val="009E73"/>
    <a:srgbClr val="D55E00"/>
    <a:srgbClr val="FC8D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005" autoAdjust="0"/>
  </p:normalViewPr>
  <p:slideViewPr>
    <p:cSldViewPr snapToGrid="0">
      <p:cViewPr varScale="1">
        <p:scale>
          <a:sx n="100" d="100"/>
          <a:sy n="100" d="100"/>
        </p:scale>
        <p:origin x="96" y="102"/>
      </p:cViewPr>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970938" y="0"/>
            <a:ext cx="3037840" cy="463407"/>
          </a:xfrm>
          <a:prstGeom prst="rect">
            <a:avLst/>
          </a:prstGeom>
        </p:spPr>
        <p:txBody>
          <a:bodyPr vert="horz" lIns="91440" tIns="45720" rIns="91440" bIns="45720" rtlCol="0"/>
          <a:lstStyle>
            <a:lvl1pPr algn="r">
              <a:defRPr sz="1200"/>
            </a:lvl1pPr>
          </a:lstStyle>
          <a:p>
            <a:fld id="{3C1211B4-146C-4B04-87A4-D58028F6A092}" type="datetimeFigureOut">
              <a:rPr lang="en-DE" smtClean="0"/>
              <a:t>04/07/2025</a:t>
            </a:fld>
            <a:endParaRPr lang="en-DE"/>
          </a:p>
        </p:txBody>
      </p:sp>
      <p:sp>
        <p:nvSpPr>
          <p:cNvPr id="4" name="Slide Image Placeholder 3"/>
          <p:cNvSpPr>
            <a:spLocks noGrp="1" noRot="1" noChangeAspect="1"/>
          </p:cNvSpPr>
          <p:nvPr>
            <p:ph type="sldImg" idx="2"/>
          </p:nvPr>
        </p:nvSpPr>
        <p:spPr>
          <a:xfrm>
            <a:off x="735013" y="1154113"/>
            <a:ext cx="5540375" cy="3116262"/>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772669"/>
            <a:ext cx="3037840" cy="463406"/>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970938" y="8772669"/>
            <a:ext cx="3037840" cy="463406"/>
          </a:xfrm>
          <a:prstGeom prst="rect">
            <a:avLst/>
          </a:prstGeom>
        </p:spPr>
        <p:txBody>
          <a:bodyPr vert="horz" lIns="91440" tIns="45720" rIns="91440" bIns="45720" rtlCol="0" anchor="b"/>
          <a:lstStyle>
            <a:lvl1pPr algn="r">
              <a:defRPr sz="1200"/>
            </a:lvl1pPr>
          </a:lstStyle>
          <a:p>
            <a:fld id="{784CA93B-B8DE-44F2-B679-09BA34A8793C}" type="slidenum">
              <a:rPr lang="en-DE" smtClean="0"/>
              <a:t>‹#›</a:t>
            </a:fld>
            <a:endParaRPr lang="en-DE"/>
          </a:p>
        </p:txBody>
      </p:sp>
    </p:spTree>
    <p:extLst>
      <p:ext uri="{BB962C8B-B14F-4D97-AF65-F5344CB8AC3E}">
        <p14:creationId xmlns:p14="http://schemas.microsoft.com/office/powerpoint/2010/main" val="1351843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3877-DF60-BBEB-E9BA-151672E80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7067C-F6E4-E68E-BDB3-CD3984D540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AABED0-3B7A-F4F4-5A0C-CCCBF7C7CADF}"/>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B15316F5-6234-9010-AF10-C6F72F7F9B36}"/>
              </a:ext>
            </a:extLst>
          </p:cNvPr>
          <p:cNvSpPr>
            <a:spLocks noGrp="1"/>
          </p:cNvSpPr>
          <p:nvPr>
            <p:ph type="sldNum" sz="quarter" idx="5"/>
          </p:nvPr>
        </p:nvSpPr>
        <p:spPr/>
        <p:txBody>
          <a:bodyPr/>
          <a:lstStyle/>
          <a:p>
            <a:fld id="{784CA93B-B8DE-44F2-B679-09BA34A8793C}" type="slidenum">
              <a:rPr lang="en-DE" smtClean="0"/>
              <a:t>1</a:t>
            </a:fld>
            <a:endParaRPr lang="en-DE"/>
          </a:p>
        </p:txBody>
      </p:sp>
    </p:spTree>
    <p:extLst>
      <p:ext uri="{BB962C8B-B14F-4D97-AF65-F5344CB8AC3E}">
        <p14:creationId xmlns:p14="http://schemas.microsoft.com/office/powerpoint/2010/main" val="3699014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EDFAA-C43E-D86B-D4BD-77771E8B4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9414EB-DF71-A9C3-298A-1F9F8EC7D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AEAA22-D63D-88E3-46CD-9B4543DE301A}"/>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D4D53DDE-BC61-E642-E322-2284BD8682A9}"/>
              </a:ext>
            </a:extLst>
          </p:cNvPr>
          <p:cNvSpPr>
            <a:spLocks noGrp="1"/>
          </p:cNvSpPr>
          <p:nvPr>
            <p:ph type="sldNum" sz="quarter" idx="5"/>
          </p:nvPr>
        </p:nvSpPr>
        <p:spPr/>
        <p:txBody>
          <a:bodyPr/>
          <a:lstStyle/>
          <a:p>
            <a:fld id="{784CA93B-B8DE-44F2-B679-09BA34A8793C}" type="slidenum">
              <a:rPr lang="en-DE" smtClean="0"/>
              <a:t>2</a:t>
            </a:fld>
            <a:endParaRPr lang="en-DE"/>
          </a:p>
        </p:txBody>
      </p:sp>
    </p:spTree>
    <p:extLst>
      <p:ext uri="{BB962C8B-B14F-4D97-AF65-F5344CB8AC3E}">
        <p14:creationId xmlns:p14="http://schemas.microsoft.com/office/powerpoint/2010/main" val="63680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FF661-DB19-865E-1EEC-FE6AB831F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4EC8D6-D57C-4177-A1EF-205834E656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E6EEE-398F-D513-DC23-2AB3F7FDAA7C}"/>
              </a:ext>
            </a:extLst>
          </p:cNvPr>
          <p:cNvSpPr>
            <a:spLocks noGrp="1"/>
          </p:cNvSpPr>
          <p:nvPr>
            <p:ph type="body" idx="1"/>
          </p:nvPr>
        </p:nvSpPr>
        <p:spPr/>
        <p:txBody>
          <a:bodyPr/>
          <a:lstStyle/>
          <a:p>
            <a:endParaRPr lang="de-DE" dirty="0"/>
          </a:p>
        </p:txBody>
      </p:sp>
      <p:sp>
        <p:nvSpPr>
          <p:cNvPr id="4" name="Slide Number Placeholder 3">
            <a:extLst>
              <a:ext uri="{FF2B5EF4-FFF2-40B4-BE49-F238E27FC236}">
                <a16:creationId xmlns:a16="http://schemas.microsoft.com/office/drawing/2014/main" id="{26FA724B-218D-42CC-BF54-BCBCB4A8BD9B}"/>
              </a:ext>
            </a:extLst>
          </p:cNvPr>
          <p:cNvSpPr>
            <a:spLocks noGrp="1"/>
          </p:cNvSpPr>
          <p:nvPr>
            <p:ph type="sldNum" sz="quarter" idx="5"/>
          </p:nvPr>
        </p:nvSpPr>
        <p:spPr/>
        <p:txBody>
          <a:bodyPr/>
          <a:lstStyle/>
          <a:p>
            <a:fld id="{784CA93B-B8DE-44F2-B679-09BA34A8793C}" type="slidenum">
              <a:rPr lang="en-DE" smtClean="0"/>
              <a:t>3</a:t>
            </a:fld>
            <a:endParaRPr lang="en-DE"/>
          </a:p>
        </p:txBody>
      </p:sp>
    </p:spTree>
    <p:extLst>
      <p:ext uri="{BB962C8B-B14F-4D97-AF65-F5344CB8AC3E}">
        <p14:creationId xmlns:p14="http://schemas.microsoft.com/office/powerpoint/2010/main" val="287502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A9ADF-D5C4-0C77-D1E1-9FBF891395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28F03ED5-9031-D302-FE23-A08754766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E7231ABA-BF91-9418-D750-2B3826B4843C}"/>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5" name="Footer Placeholder 4">
            <a:extLst>
              <a:ext uri="{FF2B5EF4-FFF2-40B4-BE49-F238E27FC236}">
                <a16:creationId xmlns:a16="http://schemas.microsoft.com/office/drawing/2014/main" id="{70A614CE-67B2-E682-434A-B7BBEF010F67}"/>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2E6708A-456F-A2E7-D003-077616BAEC78}"/>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71916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2466-3BCA-2D57-2F28-EF144F547D3E}"/>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798AE0DA-A098-F2E7-2DAF-66AB732E87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AA799D-1D0E-35FB-68CE-234FE5A60A99}"/>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5" name="Footer Placeholder 4">
            <a:extLst>
              <a:ext uri="{FF2B5EF4-FFF2-40B4-BE49-F238E27FC236}">
                <a16:creationId xmlns:a16="http://schemas.microsoft.com/office/drawing/2014/main" id="{144BD1F3-8028-AF10-C24B-E73D6E41CCC8}"/>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E649447-FB47-0B63-B488-B35B66617E0B}"/>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174497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525788-0843-97AC-AA35-81A1E49158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D8F10E85-8882-0D08-88BB-ACBC978FB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874ED2EA-2033-E7E7-6246-7BB24AB70B6B}"/>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5" name="Footer Placeholder 4">
            <a:extLst>
              <a:ext uri="{FF2B5EF4-FFF2-40B4-BE49-F238E27FC236}">
                <a16:creationId xmlns:a16="http://schemas.microsoft.com/office/drawing/2014/main" id="{E57201C2-8832-3A4E-8AD9-E3A7CD08054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8954171-D587-0DA0-9973-D16DE05582E6}"/>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111043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D2F5-47B3-FC0F-83E2-8FC438E92E5A}"/>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DFFE850-00BD-AB21-33C8-8BA2F280D2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0D59DD5-0537-83D2-9A30-8879DCA9D468}"/>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5" name="Footer Placeholder 4">
            <a:extLst>
              <a:ext uri="{FF2B5EF4-FFF2-40B4-BE49-F238E27FC236}">
                <a16:creationId xmlns:a16="http://schemas.microsoft.com/office/drawing/2014/main" id="{E9627FD7-9BAD-6EDC-9970-42459C8A4DCF}"/>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9E92A46-B3D4-4C16-60FD-D0C7D484C81A}"/>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90329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F7BF-8C3C-264F-A734-56B50A1995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2E275F15-2773-299D-BFA7-3FDBEEEEF8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02BE18-E6FB-A3E1-6271-B5BD8C129C59}"/>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5" name="Footer Placeholder 4">
            <a:extLst>
              <a:ext uri="{FF2B5EF4-FFF2-40B4-BE49-F238E27FC236}">
                <a16:creationId xmlns:a16="http://schemas.microsoft.com/office/drawing/2014/main" id="{D366D585-B9F6-69B8-EF42-937220254D36}"/>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DF1EB865-85CC-53E7-72CB-FB2A159ECFA9}"/>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7320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F297D-C662-E311-FF5F-674CB620199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2632EE7B-44B3-6915-008A-3AA66A2E45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5E2A3CEA-55F4-8CA7-65E7-6BF6F7F23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87E56015-A11A-E16A-758B-E2772A395534}"/>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6" name="Footer Placeholder 5">
            <a:extLst>
              <a:ext uri="{FF2B5EF4-FFF2-40B4-BE49-F238E27FC236}">
                <a16:creationId xmlns:a16="http://schemas.microsoft.com/office/drawing/2014/main" id="{B6DF89AD-B1CF-45BF-ABE4-C99AB4027AF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21F540D1-B865-168B-ECF3-0D0DBBB0B94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408258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00AF-F4FF-BDEE-A08B-20285607ACCA}"/>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CA8584C5-1226-818A-EA2E-18717F323F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96DEFF-FB08-3AB0-B13C-C0988FC4ED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A56C0B6F-9A03-7897-0DDD-B56E3CDB3F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ECB026-076C-FA0E-49D4-F26EEB38E8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D0B67115-88BC-D433-D98D-F1AF845159AE}"/>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8" name="Footer Placeholder 7">
            <a:extLst>
              <a:ext uri="{FF2B5EF4-FFF2-40B4-BE49-F238E27FC236}">
                <a16:creationId xmlns:a16="http://schemas.microsoft.com/office/drawing/2014/main" id="{A48CCBFC-59A9-C225-0026-697BBE0A585C}"/>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1BE87562-EDBD-5A86-B40C-E4B8DA991E5F}"/>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555556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3CFF-E76B-3F91-52BD-87A9E5EBD4F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580E608-3030-2D00-8A9D-4CE127650310}"/>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4" name="Footer Placeholder 3">
            <a:extLst>
              <a:ext uri="{FF2B5EF4-FFF2-40B4-BE49-F238E27FC236}">
                <a16:creationId xmlns:a16="http://schemas.microsoft.com/office/drawing/2014/main" id="{4A400F6D-965C-CDFA-ADDE-D894B8ADAE00}"/>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81CAFA47-8110-8105-C208-EA2B925EE424}"/>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3690374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84659D-AB93-B9C0-7412-DDE1FF04B683}"/>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3" name="Footer Placeholder 2">
            <a:extLst>
              <a:ext uri="{FF2B5EF4-FFF2-40B4-BE49-F238E27FC236}">
                <a16:creationId xmlns:a16="http://schemas.microsoft.com/office/drawing/2014/main" id="{83FB8E0B-7808-3F64-AF8D-F3D7798F2DF5}"/>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60194C80-8CA2-DE7C-62CD-16AB5370FCC7}"/>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2274989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D6970-C215-D370-8FB8-881BDB2757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D4AA2B75-F476-32F9-8406-F1E1DAE492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E303A907-77C1-F4CE-8AA3-E19C14124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E7FCC-8BD1-74C4-C9D9-CAB7295ADE08}"/>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6" name="Footer Placeholder 5">
            <a:extLst>
              <a:ext uri="{FF2B5EF4-FFF2-40B4-BE49-F238E27FC236}">
                <a16:creationId xmlns:a16="http://schemas.microsoft.com/office/drawing/2014/main" id="{D1CA8568-9980-BA72-197E-7459078CB057}"/>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5109F5A8-3496-B5F7-B490-769A50C2886D}"/>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554768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18DE7-3C24-C321-E61B-84C2CC114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B9E4A8E0-9CF7-9FFD-E0B8-FB2C8DE547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F2A048F1-9734-AE7F-E630-ADF23641D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2AA5F-A858-439E-DA37-2DD0074E043F}"/>
              </a:ext>
            </a:extLst>
          </p:cNvPr>
          <p:cNvSpPr>
            <a:spLocks noGrp="1"/>
          </p:cNvSpPr>
          <p:nvPr>
            <p:ph type="dt" sz="half" idx="10"/>
          </p:nvPr>
        </p:nvSpPr>
        <p:spPr/>
        <p:txBody>
          <a:bodyPr/>
          <a:lstStyle/>
          <a:p>
            <a:fld id="{5C4FE0DD-1D2D-421C-AE33-F119FAA9DCC7}" type="datetimeFigureOut">
              <a:rPr lang="en-DE" smtClean="0"/>
              <a:t>04/07/2025</a:t>
            </a:fld>
            <a:endParaRPr lang="en-DE"/>
          </a:p>
        </p:txBody>
      </p:sp>
      <p:sp>
        <p:nvSpPr>
          <p:cNvPr id="6" name="Footer Placeholder 5">
            <a:extLst>
              <a:ext uri="{FF2B5EF4-FFF2-40B4-BE49-F238E27FC236}">
                <a16:creationId xmlns:a16="http://schemas.microsoft.com/office/drawing/2014/main" id="{8C7D3062-09A3-BDA8-F84E-CF064D66A9C9}"/>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C0467F-71E1-9FEA-4F77-0948A7616293}"/>
              </a:ext>
            </a:extLst>
          </p:cNvPr>
          <p:cNvSpPr>
            <a:spLocks noGrp="1"/>
          </p:cNvSpPr>
          <p:nvPr>
            <p:ph type="sldNum" sz="quarter" idx="12"/>
          </p:nvPr>
        </p:nvSpPr>
        <p:spPr/>
        <p:txBody>
          <a:bodyPr/>
          <a:lstStyle/>
          <a:p>
            <a:fld id="{C7428575-51BA-4DCB-8FCF-20858CC44793}" type="slidenum">
              <a:rPr lang="en-DE" smtClean="0"/>
              <a:t>‹#›</a:t>
            </a:fld>
            <a:endParaRPr lang="en-DE"/>
          </a:p>
        </p:txBody>
      </p:sp>
    </p:spTree>
    <p:extLst>
      <p:ext uri="{BB962C8B-B14F-4D97-AF65-F5344CB8AC3E}">
        <p14:creationId xmlns:p14="http://schemas.microsoft.com/office/powerpoint/2010/main" val="1850902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9646DD-F56A-8F5E-5A49-0003685FA0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FD90056-5520-7AD4-5913-702FD6D46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0D48EFE0-336F-9957-4F67-D2CFA2292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4FE0DD-1D2D-421C-AE33-F119FAA9DCC7}" type="datetimeFigureOut">
              <a:rPr lang="en-DE" smtClean="0"/>
              <a:t>04/07/2025</a:t>
            </a:fld>
            <a:endParaRPr lang="en-DE"/>
          </a:p>
        </p:txBody>
      </p:sp>
      <p:sp>
        <p:nvSpPr>
          <p:cNvPr id="5" name="Footer Placeholder 4">
            <a:extLst>
              <a:ext uri="{FF2B5EF4-FFF2-40B4-BE49-F238E27FC236}">
                <a16:creationId xmlns:a16="http://schemas.microsoft.com/office/drawing/2014/main" id="{8C5EA6E2-9CA0-8D2D-027D-AD8D996002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28E34AF3-1425-358F-6D44-85647344AF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428575-51BA-4DCB-8FCF-20858CC44793}" type="slidenum">
              <a:rPr lang="en-DE" smtClean="0"/>
              <a:t>‹#›</a:t>
            </a:fld>
            <a:endParaRPr lang="en-DE"/>
          </a:p>
        </p:txBody>
      </p:sp>
    </p:spTree>
    <p:extLst>
      <p:ext uri="{BB962C8B-B14F-4D97-AF65-F5344CB8AC3E}">
        <p14:creationId xmlns:p14="http://schemas.microsoft.com/office/powerpoint/2010/main" val="3708030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4A160387-FF6D-E648-B8EF-037FFE3D00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7DC2136-AE43-1A97-FDF7-142171317687}"/>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9F6C83B7-77E2-9FF0-B8E8-1345EFD2C834}"/>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011EA818-60E9-72A0-F615-52AB0B4AACE4}"/>
              </a:ext>
            </a:extLst>
          </p:cNvPr>
          <p:cNvSpPr/>
          <p:nvPr/>
        </p:nvSpPr>
        <p:spPr>
          <a:xfrm>
            <a:off x="6673707" y="28743"/>
            <a:ext cx="6480000" cy="66330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Sankey diagram illustrating the relationship between recovery patterns and stroke type across different assessments. </a:t>
            </a:r>
            <a:r>
              <a:rPr lang="en-US" sz="1200" i="1" dirty="0">
                <a:solidFill>
                  <a:schemeClr val="tx1"/>
                </a:solidFill>
              </a:rPr>
              <a:t>Panels (A–E) represent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On the left, recovery patterns are categorized into steady recovery, steady decline, early recovery with chronic decline, and late recovery with acute decline. These patterns are connected to stroke type on the right, distinguishing between infarct (ischemic stroke) and bleeding (hemorrhagic stroke). The width of the connections represents the number of patients following each trajectory, with exact patient counts indicated within the corresponding boxes. This visualization highlights how different recovery patterns are distributed between ischemic and hemorrhagic strokes across various assessment types.</a:t>
            </a:r>
            <a:br>
              <a:rPr lang="en-US" sz="1200" i="1" dirty="0">
                <a:solidFill>
                  <a:schemeClr val="tx1"/>
                </a:solidFill>
              </a:rPr>
            </a:br>
            <a:br>
              <a:rPr lang="en-US" sz="1200" i="1" dirty="0">
                <a:solidFill>
                  <a:schemeClr val="tx1"/>
                </a:solidFill>
              </a:rPr>
            </a:br>
            <a:br>
              <a:rPr lang="en-US" sz="1200" i="1" dirty="0">
                <a:solidFill>
                  <a:schemeClr val="tx1"/>
                </a:solidFill>
              </a:rPr>
            </a:br>
            <a:r>
              <a:rPr lang="en-US" sz="1200" i="1" dirty="0">
                <a:solidFill>
                  <a:schemeClr val="tx1"/>
                </a:solidFill>
              </a:rPr>
              <a:t>Figure X: Motor function recovery trajectories following stroke, distinguished by four recovery </a:t>
            </a:r>
            <a:r>
              <a:rPr lang="en-US" sz="1200" i="1" dirty="0" err="1">
                <a:solidFill>
                  <a:schemeClr val="tx1"/>
                </a:solidFill>
              </a:rPr>
              <a:t>paterns</a:t>
            </a:r>
            <a:r>
              <a:rPr lang="en-US" sz="1200" i="1" dirty="0">
                <a:solidFill>
                  <a:schemeClr val="tx1"/>
                </a:solidFill>
              </a:rPr>
              <a:t>. (A–E) Motor scores across three time points: 2 days (TP0), 14 days (TP1), and 60 days (TP2) post-stroke. (A) Fugl-Meyer Lower Extremity (FM-lex), (B) Fugl-Meyer Upper Extremity (FM-</a:t>
            </a:r>
            <a:r>
              <a:rPr lang="en-US" sz="1200" i="1" dirty="0" err="1">
                <a:solidFill>
                  <a:schemeClr val="tx1"/>
                </a:solidFill>
              </a:rPr>
              <a:t>uex</a:t>
            </a:r>
            <a:r>
              <a:rPr lang="en-US" sz="1200" i="1" dirty="0">
                <a:solidFill>
                  <a:schemeClr val="tx1"/>
                </a:solidFill>
              </a:rPr>
              <a:t>), (C) Barthel Index, (D) Modified Rankin Scale (</a:t>
            </a:r>
            <a:r>
              <a:rPr lang="en-US" sz="1200" i="1" dirty="0" err="1">
                <a:solidFill>
                  <a:schemeClr val="tx1"/>
                </a:solidFill>
              </a:rPr>
              <a:t>mRS</a:t>
            </a:r>
            <a:r>
              <a:rPr lang="en-US" sz="1200" i="1" dirty="0">
                <a:solidFill>
                  <a:schemeClr val="tx1"/>
                </a:solidFill>
              </a:rPr>
              <a:t>), and (E) National Institutes of Health Stroke Scale (NIHSS). The Y-axis represents motor performance, where higher values indicate better function. To ensure consistency across measures, </a:t>
            </a:r>
            <a:r>
              <a:rPr lang="en-US" sz="1200" i="1" dirty="0" err="1">
                <a:solidFill>
                  <a:schemeClr val="tx1"/>
                </a:solidFill>
              </a:rPr>
              <a:t>mRS</a:t>
            </a:r>
            <a:r>
              <a:rPr lang="en-US" sz="1200" i="1" dirty="0">
                <a:solidFill>
                  <a:schemeClr val="tx1"/>
                </a:solidFill>
              </a:rPr>
              <a:t> and NIHSS scores, which reflect deficits, were subtracted from their respective maximum values. </a:t>
            </a:r>
          </a:p>
          <a:p>
            <a:pPr algn="just"/>
            <a:endParaRPr lang="de-DE" i="1" dirty="0">
              <a:solidFill>
                <a:schemeClr val="tx1"/>
              </a:solidFill>
            </a:endParaRPr>
          </a:p>
        </p:txBody>
      </p:sp>
      <p:sp>
        <p:nvSpPr>
          <p:cNvPr id="49" name="Rectangle 48">
            <a:extLst>
              <a:ext uri="{FF2B5EF4-FFF2-40B4-BE49-F238E27FC236}">
                <a16:creationId xmlns:a16="http://schemas.microsoft.com/office/drawing/2014/main" id="{2DA108E0-75C8-2663-6389-1F6F59CB334B}"/>
              </a:ext>
            </a:extLst>
          </p:cNvPr>
          <p:cNvSpPr/>
          <p:nvPr/>
        </p:nvSpPr>
        <p:spPr>
          <a:xfrm>
            <a:off x="8679180" y="5699760"/>
            <a:ext cx="480060" cy="51054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70" name="Group 69">
            <a:extLst>
              <a:ext uri="{FF2B5EF4-FFF2-40B4-BE49-F238E27FC236}">
                <a16:creationId xmlns:a16="http://schemas.microsoft.com/office/drawing/2014/main" id="{33A959ED-E081-D956-462D-CAED09AAE43D}"/>
              </a:ext>
            </a:extLst>
          </p:cNvPr>
          <p:cNvGrpSpPr/>
          <p:nvPr/>
        </p:nvGrpSpPr>
        <p:grpSpPr>
          <a:xfrm>
            <a:off x="0" y="8175"/>
            <a:ext cx="6480000" cy="7332844"/>
            <a:chOff x="0" y="8175"/>
            <a:chExt cx="6480000" cy="7332844"/>
          </a:xfrm>
        </p:grpSpPr>
        <p:sp>
          <p:nvSpPr>
            <p:cNvPr id="85" name="Rectangle 84">
              <a:extLst>
                <a:ext uri="{FF2B5EF4-FFF2-40B4-BE49-F238E27FC236}">
                  <a16:creationId xmlns:a16="http://schemas.microsoft.com/office/drawing/2014/main" id="{4D9BBA6B-62FC-F478-25D5-6E2063BA7748}"/>
                </a:ext>
              </a:extLst>
            </p:cNvPr>
            <p:cNvSpPr/>
            <p:nvPr/>
          </p:nvSpPr>
          <p:spPr>
            <a:xfrm>
              <a:off x="0" y="8175"/>
              <a:ext cx="6480000" cy="73328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de-DE" i="1" dirty="0">
                <a:solidFill>
                  <a:schemeClr val="tx1"/>
                </a:solidFill>
              </a:endParaRPr>
            </a:p>
          </p:txBody>
        </p:sp>
        <p:grpSp>
          <p:nvGrpSpPr>
            <p:cNvPr id="86" name="Group 85">
              <a:extLst>
                <a:ext uri="{FF2B5EF4-FFF2-40B4-BE49-F238E27FC236}">
                  <a16:creationId xmlns:a16="http://schemas.microsoft.com/office/drawing/2014/main" id="{9D0E16D3-E725-318B-75C3-16A3A2153FB8}"/>
                </a:ext>
              </a:extLst>
            </p:cNvPr>
            <p:cNvGrpSpPr/>
            <p:nvPr/>
          </p:nvGrpSpPr>
          <p:grpSpPr>
            <a:xfrm>
              <a:off x="292409" y="3230016"/>
              <a:ext cx="6186091" cy="2162175"/>
              <a:chOff x="290734" y="3199999"/>
              <a:chExt cx="6186091" cy="2162175"/>
            </a:xfrm>
          </p:grpSpPr>
          <p:pic>
            <p:nvPicPr>
              <p:cNvPr id="43" name="Graphic 42">
                <a:extLst>
                  <a:ext uri="{FF2B5EF4-FFF2-40B4-BE49-F238E27FC236}">
                    <a16:creationId xmlns:a16="http://schemas.microsoft.com/office/drawing/2014/main" id="{D91951E4-58D0-0341-782A-3B1982676774}"/>
                  </a:ext>
                </a:extLst>
              </p:cNvPr>
              <p:cNvPicPr>
                <a:picLocks noChangeAspect="1"/>
              </p:cNvPicPr>
              <p:nvPr/>
            </p:nvPicPr>
            <p:blipFill>
              <a:blip r:embed="rId3">
                <a:extLst>
                  <a:ext uri="{96DAC541-7B7A-43D3-8B79-37D633B846F1}">
                    <asvg:svgBlip xmlns:asvg="http://schemas.microsoft.com/office/drawing/2016/SVG/main" r:embed="rId4"/>
                  </a:ext>
                </a:extLst>
              </a:blip>
              <a:srcRect r="1410"/>
              <a:stretch/>
            </p:blipFill>
            <p:spPr>
              <a:xfrm>
                <a:off x="290734" y="3199999"/>
                <a:ext cx="6186091" cy="2162175"/>
              </a:xfrm>
              <a:prstGeom prst="rect">
                <a:avLst/>
              </a:prstGeom>
            </p:spPr>
          </p:pic>
          <p:sp>
            <p:nvSpPr>
              <p:cNvPr id="17" name="TextBox 16">
                <a:extLst>
                  <a:ext uri="{FF2B5EF4-FFF2-40B4-BE49-F238E27FC236}">
                    <a16:creationId xmlns:a16="http://schemas.microsoft.com/office/drawing/2014/main" id="{E3D0B71C-D2D0-D0E3-C23F-25A05D9F6227}"/>
                  </a:ext>
                </a:extLst>
              </p:cNvPr>
              <p:cNvSpPr txBox="1"/>
              <p:nvPr/>
            </p:nvSpPr>
            <p:spPr>
              <a:xfrm>
                <a:off x="467504" y="4225083"/>
                <a:ext cx="153609"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25</a:t>
                </a:r>
                <a:endParaRPr lang="en-GB" sz="1000" i="0" u="none" strike="noStrike" noProof="0" dirty="0">
                  <a:solidFill>
                    <a:srgbClr val="000000"/>
                  </a:solidFill>
                  <a:effectLst/>
                  <a:latin typeface="Aptos Narrow" panose="020B0004020202020204" pitchFamily="34" charset="0"/>
                </a:endParaRPr>
              </a:p>
            </p:txBody>
          </p:sp>
          <p:sp>
            <p:nvSpPr>
              <p:cNvPr id="27" name="TextBox 26">
                <a:extLst>
                  <a:ext uri="{FF2B5EF4-FFF2-40B4-BE49-F238E27FC236}">
                    <a16:creationId xmlns:a16="http://schemas.microsoft.com/office/drawing/2014/main" id="{5012F6B0-AB5A-4815-85A4-97F9BC71639C}"/>
                  </a:ext>
                </a:extLst>
              </p:cNvPr>
              <p:cNvSpPr txBox="1"/>
              <p:nvPr/>
            </p:nvSpPr>
            <p:spPr>
              <a:xfrm>
                <a:off x="494078" y="5020611"/>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4</a:t>
                </a:r>
                <a:endParaRPr lang="en-GB" sz="1000" i="0" u="none" strike="noStrike" noProof="0" dirty="0">
                  <a:solidFill>
                    <a:srgbClr val="000000"/>
                  </a:solidFill>
                  <a:effectLst/>
                  <a:latin typeface="Aptos Narrow" panose="020B0004020202020204" pitchFamily="34" charset="0"/>
                </a:endParaRPr>
              </a:p>
            </p:txBody>
          </p:sp>
          <p:sp>
            <p:nvSpPr>
              <p:cNvPr id="28" name="TextBox 27">
                <a:extLst>
                  <a:ext uri="{FF2B5EF4-FFF2-40B4-BE49-F238E27FC236}">
                    <a16:creationId xmlns:a16="http://schemas.microsoft.com/office/drawing/2014/main" id="{08329800-DD95-8A3A-153C-FCCA44A8E7D5}"/>
                  </a:ext>
                </a:extLst>
              </p:cNvPr>
              <p:cNvSpPr txBox="1"/>
              <p:nvPr/>
            </p:nvSpPr>
            <p:spPr>
              <a:xfrm>
                <a:off x="494078" y="4709715"/>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7</a:t>
                </a:r>
                <a:endParaRPr lang="en-GB" sz="1000" i="0" u="none" strike="noStrike" noProof="0" dirty="0">
                  <a:solidFill>
                    <a:srgbClr val="000000"/>
                  </a:solidFill>
                  <a:effectLst/>
                  <a:latin typeface="Aptos Narrow" panose="020B0004020202020204" pitchFamily="34" charset="0"/>
                </a:endParaRPr>
              </a:p>
            </p:txBody>
          </p:sp>
          <p:sp>
            <p:nvSpPr>
              <p:cNvPr id="30" name="TextBox 29">
                <a:extLst>
                  <a:ext uri="{FF2B5EF4-FFF2-40B4-BE49-F238E27FC236}">
                    <a16:creationId xmlns:a16="http://schemas.microsoft.com/office/drawing/2014/main" id="{6CB8C98D-CACA-6A79-C1CC-A57C61B784CD}"/>
                  </a:ext>
                </a:extLst>
              </p:cNvPr>
              <p:cNvSpPr txBox="1"/>
              <p:nvPr/>
            </p:nvSpPr>
            <p:spPr>
              <a:xfrm>
                <a:off x="2563954" y="3755691"/>
                <a:ext cx="198399" cy="153888"/>
              </a:xfrm>
              <a:prstGeom prst="rect">
                <a:avLst/>
              </a:prstGeom>
              <a:noFill/>
            </p:spPr>
            <p:txBody>
              <a:bodyPr wrap="square" lIns="0" tIns="0" rIns="0" bIns="0">
                <a:spAutoFit/>
              </a:bodyPr>
              <a:lstStyle/>
              <a:p>
                <a:pPr algn="ctr" fontAlgn="b"/>
                <a:r>
                  <a:rPr lang="en-GB" sz="1000" u="none" strike="noStrike" noProof="0" dirty="0">
                    <a:solidFill>
                      <a:schemeClr val="bg1"/>
                    </a:solidFill>
                    <a:effectLst/>
                  </a:rPr>
                  <a:t>31</a:t>
                </a:r>
                <a:endParaRPr lang="en-GB" sz="1000" i="0" u="none" strike="noStrike" noProof="0" dirty="0">
                  <a:solidFill>
                    <a:schemeClr val="bg1"/>
                  </a:solidFill>
                  <a:effectLst/>
                  <a:latin typeface="Aptos Narrow" panose="020B0004020202020204" pitchFamily="34" charset="0"/>
                </a:endParaRPr>
              </a:p>
            </p:txBody>
          </p:sp>
          <p:sp>
            <p:nvSpPr>
              <p:cNvPr id="31" name="TextBox 30">
                <a:extLst>
                  <a:ext uri="{FF2B5EF4-FFF2-40B4-BE49-F238E27FC236}">
                    <a16:creationId xmlns:a16="http://schemas.microsoft.com/office/drawing/2014/main" id="{C3CA47B5-3D70-DF66-BA30-325A1A15676E}"/>
                  </a:ext>
                </a:extLst>
              </p:cNvPr>
              <p:cNvSpPr txBox="1"/>
              <p:nvPr/>
            </p:nvSpPr>
            <p:spPr>
              <a:xfrm>
                <a:off x="2599388" y="500841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5</a:t>
                </a:r>
                <a:endParaRPr lang="en-GB" sz="1000" i="0" u="none" strike="noStrike" noProof="0" dirty="0">
                  <a:solidFill>
                    <a:srgbClr val="000000"/>
                  </a:solidFill>
                  <a:effectLst/>
                  <a:latin typeface="Aptos Narrow" panose="020B0004020202020204" pitchFamily="34" charset="0"/>
                </a:endParaRPr>
              </a:p>
            </p:txBody>
          </p:sp>
          <p:sp>
            <p:nvSpPr>
              <p:cNvPr id="32" name="TextBox 31">
                <a:extLst>
                  <a:ext uri="{FF2B5EF4-FFF2-40B4-BE49-F238E27FC236}">
                    <a16:creationId xmlns:a16="http://schemas.microsoft.com/office/drawing/2014/main" id="{8F405643-1741-C4A9-8B4A-ED3B64058F37}"/>
                  </a:ext>
                </a:extLst>
              </p:cNvPr>
              <p:cNvSpPr txBox="1"/>
              <p:nvPr/>
            </p:nvSpPr>
            <p:spPr>
              <a:xfrm>
                <a:off x="6216503" y="3755691"/>
                <a:ext cx="198399" cy="153888"/>
              </a:xfrm>
              <a:prstGeom prst="rect">
                <a:avLst/>
              </a:prstGeom>
              <a:noFill/>
            </p:spPr>
            <p:txBody>
              <a:bodyPr wrap="square" lIns="0" tIns="0" rIns="0" bIns="0">
                <a:spAutoFit/>
              </a:bodyPr>
              <a:lstStyle/>
              <a:p>
                <a:pPr algn="ctr" fontAlgn="b"/>
                <a:r>
                  <a:rPr lang="en-GB" sz="1000" u="none" strike="noStrike" noProof="0" dirty="0">
                    <a:solidFill>
                      <a:schemeClr val="bg1"/>
                    </a:solidFill>
                    <a:effectLst/>
                  </a:rPr>
                  <a:t>31</a:t>
                </a:r>
                <a:endParaRPr lang="en-GB" sz="1000" i="0" u="none" strike="noStrike" noProof="0" dirty="0">
                  <a:solidFill>
                    <a:schemeClr val="bg1"/>
                  </a:solidFill>
                  <a:effectLst/>
                  <a:latin typeface="Aptos Narrow" panose="020B0004020202020204" pitchFamily="34" charset="0"/>
                </a:endParaRPr>
              </a:p>
            </p:txBody>
          </p:sp>
          <p:sp>
            <p:nvSpPr>
              <p:cNvPr id="33" name="TextBox 32">
                <a:extLst>
                  <a:ext uri="{FF2B5EF4-FFF2-40B4-BE49-F238E27FC236}">
                    <a16:creationId xmlns:a16="http://schemas.microsoft.com/office/drawing/2014/main" id="{FFF03F8C-3872-1A32-A32B-04B7C0ECEB07}"/>
                  </a:ext>
                </a:extLst>
              </p:cNvPr>
              <p:cNvSpPr txBox="1"/>
              <p:nvPr/>
            </p:nvSpPr>
            <p:spPr>
              <a:xfrm>
                <a:off x="6251936" y="500841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5</a:t>
                </a:r>
                <a:endParaRPr lang="en-GB" sz="1000" i="0" u="none" strike="noStrike" noProof="0" dirty="0">
                  <a:solidFill>
                    <a:srgbClr val="000000"/>
                  </a:solidFill>
                  <a:effectLst/>
                  <a:latin typeface="Aptos Narrow" panose="020B0004020202020204" pitchFamily="34" charset="0"/>
                </a:endParaRPr>
              </a:p>
            </p:txBody>
          </p:sp>
          <p:sp>
            <p:nvSpPr>
              <p:cNvPr id="34" name="TextBox 33">
                <a:extLst>
                  <a:ext uri="{FF2B5EF4-FFF2-40B4-BE49-F238E27FC236}">
                    <a16:creationId xmlns:a16="http://schemas.microsoft.com/office/drawing/2014/main" id="{931146F3-547A-909A-D51A-36DB07D28928}"/>
                  </a:ext>
                </a:extLst>
              </p:cNvPr>
              <p:cNvSpPr txBox="1"/>
              <p:nvPr/>
            </p:nvSpPr>
            <p:spPr>
              <a:xfrm>
                <a:off x="3795249" y="3755691"/>
                <a:ext cx="198399" cy="153888"/>
              </a:xfrm>
              <a:prstGeom prst="rect">
                <a:avLst/>
              </a:prstGeom>
              <a:noFill/>
            </p:spPr>
            <p:txBody>
              <a:bodyPr wrap="square" lIns="0" tIns="0" rIns="0" bIns="0">
                <a:spAutoFit/>
              </a:bodyPr>
              <a:lstStyle/>
              <a:p>
                <a:pPr algn="ctr" fontAlgn="b"/>
                <a:r>
                  <a:rPr lang="en-GB" sz="1000" u="none" strike="noStrike" noProof="0" dirty="0">
                    <a:solidFill>
                      <a:schemeClr val="bg1"/>
                    </a:solidFill>
                    <a:effectLst/>
                  </a:rPr>
                  <a:t>31</a:t>
                </a:r>
                <a:endParaRPr lang="en-GB" sz="1000" i="0" u="none" strike="noStrike" noProof="0" dirty="0">
                  <a:solidFill>
                    <a:schemeClr val="bg1"/>
                  </a:solidFill>
                  <a:effectLst/>
                  <a:latin typeface="Aptos Narrow" panose="020B0004020202020204" pitchFamily="34" charset="0"/>
                </a:endParaRPr>
              </a:p>
            </p:txBody>
          </p:sp>
          <p:sp>
            <p:nvSpPr>
              <p:cNvPr id="35" name="TextBox 34">
                <a:extLst>
                  <a:ext uri="{FF2B5EF4-FFF2-40B4-BE49-F238E27FC236}">
                    <a16:creationId xmlns:a16="http://schemas.microsoft.com/office/drawing/2014/main" id="{96FC4769-F4A9-8C41-7AC2-24EF7CC64E46}"/>
                  </a:ext>
                </a:extLst>
              </p:cNvPr>
              <p:cNvSpPr txBox="1"/>
              <p:nvPr/>
            </p:nvSpPr>
            <p:spPr>
              <a:xfrm>
                <a:off x="3830683" y="500841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5</a:t>
                </a:r>
                <a:endParaRPr lang="en-GB" sz="1000" i="0" u="none" strike="noStrike" noProof="0" dirty="0">
                  <a:solidFill>
                    <a:srgbClr val="000000"/>
                  </a:solidFill>
                  <a:effectLst/>
                  <a:latin typeface="Aptos Narrow" panose="020B0004020202020204" pitchFamily="34" charset="0"/>
                </a:endParaRPr>
              </a:p>
            </p:txBody>
          </p:sp>
          <p:sp>
            <p:nvSpPr>
              <p:cNvPr id="38" name="TextBox 37">
                <a:extLst>
                  <a:ext uri="{FF2B5EF4-FFF2-40B4-BE49-F238E27FC236}">
                    <a16:creationId xmlns:a16="http://schemas.microsoft.com/office/drawing/2014/main" id="{E4A51AC9-608A-0CB7-9C3A-15CCE3FA7454}"/>
                  </a:ext>
                </a:extLst>
              </p:cNvPr>
              <p:cNvSpPr txBox="1"/>
              <p:nvPr/>
            </p:nvSpPr>
            <p:spPr>
              <a:xfrm>
                <a:off x="5008829" y="3755691"/>
                <a:ext cx="198399" cy="153888"/>
              </a:xfrm>
              <a:prstGeom prst="rect">
                <a:avLst/>
              </a:prstGeom>
              <a:noFill/>
            </p:spPr>
            <p:txBody>
              <a:bodyPr wrap="square" lIns="0" tIns="0" rIns="0" bIns="0">
                <a:spAutoFit/>
              </a:bodyPr>
              <a:lstStyle/>
              <a:p>
                <a:pPr algn="ctr" fontAlgn="b"/>
                <a:r>
                  <a:rPr lang="en-GB" sz="1000" u="none" strike="noStrike" noProof="0" dirty="0">
                    <a:solidFill>
                      <a:schemeClr val="bg1"/>
                    </a:solidFill>
                    <a:effectLst/>
                  </a:rPr>
                  <a:t>31</a:t>
                </a:r>
                <a:endParaRPr lang="en-GB" sz="1000" i="0" u="none" strike="noStrike" noProof="0" dirty="0">
                  <a:solidFill>
                    <a:schemeClr val="bg1"/>
                  </a:solidFill>
                  <a:effectLst/>
                  <a:latin typeface="Aptos Narrow" panose="020B0004020202020204" pitchFamily="34" charset="0"/>
                </a:endParaRPr>
              </a:p>
            </p:txBody>
          </p:sp>
          <p:sp>
            <p:nvSpPr>
              <p:cNvPr id="39" name="TextBox 38">
                <a:extLst>
                  <a:ext uri="{FF2B5EF4-FFF2-40B4-BE49-F238E27FC236}">
                    <a16:creationId xmlns:a16="http://schemas.microsoft.com/office/drawing/2014/main" id="{01C76763-813E-043C-0D20-7C77E659190A}"/>
                  </a:ext>
                </a:extLst>
              </p:cNvPr>
              <p:cNvSpPr txBox="1"/>
              <p:nvPr/>
            </p:nvSpPr>
            <p:spPr>
              <a:xfrm>
                <a:off x="5044263" y="500841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5</a:t>
                </a:r>
                <a:endParaRPr lang="en-GB" sz="1000" i="0" u="none" strike="noStrike" noProof="0" dirty="0">
                  <a:solidFill>
                    <a:srgbClr val="000000"/>
                  </a:solidFill>
                  <a:effectLst/>
                  <a:latin typeface="Aptos Narrow" panose="020B0004020202020204" pitchFamily="34" charset="0"/>
                </a:endParaRPr>
              </a:p>
            </p:txBody>
          </p:sp>
          <p:sp>
            <p:nvSpPr>
              <p:cNvPr id="40" name="TextBox 39">
                <a:extLst>
                  <a:ext uri="{FF2B5EF4-FFF2-40B4-BE49-F238E27FC236}">
                    <a16:creationId xmlns:a16="http://schemas.microsoft.com/office/drawing/2014/main" id="{0C26164F-229E-A023-8F4D-46824D5DEC81}"/>
                  </a:ext>
                </a:extLst>
              </p:cNvPr>
              <p:cNvSpPr txBox="1"/>
              <p:nvPr/>
            </p:nvSpPr>
            <p:spPr>
              <a:xfrm>
                <a:off x="1350374" y="3755691"/>
                <a:ext cx="198399" cy="153888"/>
              </a:xfrm>
              <a:prstGeom prst="rect">
                <a:avLst/>
              </a:prstGeom>
              <a:noFill/>
            </p:spPr>
            <p:txBody>
              <a:bodyPr wrap="square" lIns="0" tIns="0" rIns="0" bIns="0">
                <a:spAutoFit/>
              </a:bodyPr>
              <a:lstStyle/>
              <a:p>
                <a:pPr algn="ctr" fontAlgn="b"/>
                <a:r>
                  <a:rPr lang="en-GB" sz="1000" u="none" strike="noStrike" noProof="0" dirty="0">
                    <a:solidFill>
                      <a:schemeClr val="bg1"/>
                    </a:solidFill>
                    <a:effectLst/>
                  </a:rPr>
                  <a:t>31</a:t>
                </a:r>
                <a:endParaRPr lang="en-GB" sz="1000" i="0" u="none" strike="noStrike" noProof="0" dirty="0">
                  <a:solidFill>
                    <a:schemeClr val="bg1"/>
                  </a:solidFill>
                  <a:effectLst/>
                  <a:latin typeface="Aptos Narrow" panose="020B0004020202020204" pitchFamily="34" charset="0"/>
                </a:endParaRPr>
              </a:p>
            </p:txBody>
          </p:sp>
          <p:sp>
            <p:nvSpPr>
              <p:cNvPr id="41" name="TextBox 40">
                <a:extLst>
                  <a:ext uri="{FF2B5EF4-FFF2-40B4-BE49-F238E27FC236}">
                    <a16:creationId xmlns:a16="http://schemas.microsoft.com/office/drawing/2014/main" id="{0FDC8BA7-C0EA-911B-CFBC-944FF1295B9D}"/>
                  </a:ext>
                </a:extLst>
              </p:cNvPr>
              <p:cNvSpPr txBox="1"/>
              <p:nvPr/>
            </p:nvSpPr>
            <p:spPr>
              <a:xfrm>
                <a:off x="1385808" y="500841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5</a:t>
                </a:r>
                <a:endParaRPr lang="en-GB" sz="1000" i="0" u="none" strike="noStrike" noProof="0" dirty="0">
                  <a:solidFill>
                    <a:srgbClr val="000000"/>
                  </a:solidFill>
                  <a:effectLst/>
                  <a:latin typeface="Aptos Narrow" panose="020B0004020202020204" pitchFamily="34" charset="0"/>
                </a:endParaRPr>
              </a:p>
            </p:txBody>
          </p:sp>
          <p:sp>
            <p:nvSpPr>
              <p:cNvPr id="42" name="TextBox 41">
                <a:extLst>
                  <a:ext uri="{FF2B5EF4-FFF2-40B4-BE49-F238E27FC236}">
                    <a16:creationId xmlns:a16="http://schemas.microsoft.com/office/drawing/2014/main" id="{25537436-7855-C09D-DB63-C51234730BB9}"/>
                  </a:ext>
                </a:extLst>
              </p:cNvPr>
              <p:cNvSpPr txBox="1"/>
              <p:nvPr/>
            </p:nvSpPr>
            <p:spPr>
              <a:xfrm>
                <a:off x="2893906" y="4234227"/>
                <a:ext cx="172448"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32</a:t>
                </a:r>
                <a:endParaRPr lang="en-GB" sz="1000" i="0" u="none" strike="noStrike" noProof="0" dirty="0">
                  <a:solidFill>
                    <a:srgbClr val="000000"/>
                  </a:solidFill>
                  <a:effectLst/>
                  <a:latin typeface="Aptos Narrow" panose="020B0004020202020204" pitchFamily="34" charset="0"/>
                </a:endParaRPr>
              </a:p>
            </p:txBody>
          </p:sp>
          <p:sp>
            <p:nvSpPr>
              <p:cNvPr id="50" name="TextBox 49">
                <a:extLst>
                  <a:ext uri="{FF2B5EF4-FFF2-40B4-BE49-F238E27FC236}">
                    <a16:creationId xmlns:a16="http://schemas.microsoft.com/office/drawing/2014/main" id="{723D2E5B-4852-468B-C38E-6B69938385FF}"/>
                  </a:ext>
                </a:extLst>
              </p:cNvPr>
              <p:cNvSpPr txBox="1"/>
              <p:nvPr/>
            </p:nvSpPr>
            <p:spPr>
              <a:xfrm>
                <a:off x="2921237" y="5066331"/>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1</a:t>
                </a:r>
                <a:endParaRPr lang="en-GB" sz="1000" i="0" u="none" strike="noStrike" noProof="0" dirty="0">
                  <a:solidFill>
                    <a:srgbClr val="000000"/>
                  </a:solidFill>
                  <a:effectLst/>
                  <a:latin typeface="Aptos Narrow" panose="020B0004020202020204" pitchFamily="34" charset="0"/>
                </a:endParaRPr>
              </a:p>
            </p:txBody>
          </p:sp>
          <p:sp>
            <p:nvSpPr>
              <p:cNvPr id="51" name="TextBox 50">
                <a:extLst>
                  <a:ext uri="{FF2B5EF4-FFF2-40B4-BE49-F238E27FC236}">
                    <a16:creationId xmlns:a16="http://schemas.microsoft.com/office/drawing/2014/main" id="{98E21BF3-E677-9E1C-9976-1D8ADA1110CE}"/>
                  </a:ext>
                </a:extLst>
              </p:cNvPr>
              <p:cNvSpPr txBox="1"/>
              <p:nvPr/>
            </p:nvSpPr>
            <p:spPr>
              <a:xfrm>
                <a:off x="2921237" y="494745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5</a:t>
                </a:r>
                <a:endParaRPr lang="en-GB" sz="1000" i="0" u="none" strike="noStrike" noProof="0" dirty="0">
                  <a:solidFill>
                    <a:srgbClr val="000000"/>
                  </a:solidFill>
                  <a:effectLst/>
                  <a:latin typeface="Aptos Narrow" panose="020B0004020202020204" pitchFamily="34" charset="0"/>
                </a:endParaRPr>
              </a:p>
            </p:txBody>
          </p:sp>
          <p:sp>
            <p:nvSpPr>
              <p:cNvPr id="52" name="TextBox 51">
                <a:extLst>
                  <a:ext uri="{FF2B5EF4-FFF2-40B4-BE49-F238E27FC236}">
                    <a16:creationId xmlns:a16="http://schemas.microsoft.com/office/drawing/2014/main" id="{C062CD75-2D2C-FFF7-B094-4E3618376924}"/>
                  </a:ext>
                </a:extLst>
              </p:cNvPr>
              <p:cNvSpPr txBox="1"/>
              <p:nvPr/>
            </p:nvSpPr>
            <p:spPr>
              <a:xfrm>
                <a:off x="4107485" y="5075475"/>
                <a:ext cx="172448"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1</a:t>
                </a:r>
                <a:endParaRPr lang="en-GB" sz="1000" i="0" u="none" strike="noStrike" noProof="0" dirty="0">
                  <a:solidFill>
                    <a:srgbClr val="000000"/>
                  </a:solidFill>
                  <a:effectLst/>
                  <a:latin typeface="Aptos Narrow" panose="020B0004020202020204" pitchFamily="34" charset="0"/>
                </a:endParaRPr>
              </a:p>
            </p:txBody>
          </p:sp>
          <p:sp>
            <p:nvSpPr>
              <p:cNvPr id="53" name="TextBox 52">
                <a:extLst>
                  <a:ext uri="{FF2B5EF4-FFF2-40B4-BE49-F238E27FC236}">
                    <a16:creationId xmlns:a16="http://schemas.microsoft.com/office/drawing/2014/main" id="{6A39F6FC-C06D-54CA-7488-98112E261EAD}"/>
                  </a:ext>
                </a:extLst>
              </p:cNvPr>
              <p:cNvSpPr txBox="1"/>
              <p:nvPr/>
            </p:nvSpPr>
            <p:spPr>
              <a:xfrm>
                <a:off x="4134816" y="4956603"/>
                <a:ext cx="117784" cy="153888"/>
              </a:xfrm>
              <a:prstGeom prst="rect">
                <a:avLst/>
              </a:prstGeom>
              <a:noFill/>
            </p:spPr>
            <p:txBody>
              <a:bodyPr wrap="square" lIns="0" tIns="0" rIns="0" bIns="0">
                <a:spAutoFit/>
              </a:bodyPr>
              <a:lstStyle/>
              <a:p>
                <a:pPr algn="ctr" fontAlgn="b"/>
                <a:r>
                  <a:rPr lang="en-GB" sz="1000" i="0" dirty="0">
                    <a:solidFill>
                      <a:srgbClr val="000000"/>
                    </a:solidFill>
                    <a:latin typeface="Aptos Narrow" panose="020B0004020202020204" pitchFamily="34" charset="0"/>
                  </a:rPr>
                  <a:t>2</a:t>
                </a:r>
                <a:endParaRPr lang="en-GB" sz="1000" i="0" u="none" strike="noStrike" noProof="0" dirty="0">
                  <a:solidFill>
                    <a:srgbClr val="000000"/>
                  </a:solidFill>
                  <a:effectLst/>
                  <a:latin typeface="Aptos Narrow" panose="020B0004020202020204" pitchFamily="34" charset="0"/>
                </a:endParaRPr>
              </a:p>
            </p:txBody>
          </p:sp>
          <p:sp>
            <p:nvSpPr>
              <p:cNvPr id="54" name="TextBox 53">
                <a:extLst>
                  <a:ext uri="{FF2B5EF4-FFF2-40B4-BE49-F238E27FC236}">
                    <a16:creationId xmlns:a16="http://schemas.microsoft.com/office/drawing/2014/main" id="{D071C826-EE03-7D5B-48BA-E7F6A2618161}"/>
                  </a:ext>
                </a:extLst>
              </p:cNvPr>
              <p:cNvSpPr txBox="1"/>
              <p:nvPr/>
            </p:nvSpPr>
            <p:spPr>
              <a:xfrm>
                <a:off x="4117099" y="3603291"/>
                <a:ext cx="172448"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32</a:t>
                </a:r>
                <a:endParaRPr lang="en-GB" sz="1000" i="0" u="none" strike="noStrike" noProof="0" dirty="0">
                  <a:solidFill>
                    <a:srgbClr val="000000"/>
                  </a:solidFill>
                  <a:effectLst/>
                  <a:latin typeface="Aptos Narrow" panose="020B0004020202020204" pitchFamily="34" charset="0"/>
                </a:endParaRPr>
              </a:p>
            </p:txBody>
          </p:sp>
          <p:sp>
            <p:nvSpPr>
              <p:cNvPr id="55" name="TextBox 54">
                <a:extLst>
                  <a:ext uri="{FF2B5EF4-FFF2-40B4-BE49-F238E27FC236}">
                    <a16:creationId xmlns:a16="http://schemas.microsoft.com/office/drawing/2014/main" id="{6CD6E725-D169-73E8-25FA-2579B465AAF2}"/>
                  </a:ext>
                </a:extLst>
              </p:cNvPr>
              <p:cNvSpPr txBox="1"/>
              <p:nvPr/>
            </p:nvSpPr>
            <p:spPr>
              <a:xfrm>
                <a:off x="5329923" y="5026707"/>
                <a:ext cx="172448"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3</a:t>
                </a:r>
                <a:endParaRPr lang="en-GB" sz="1000" i="0" u="none" strike="noStrike" noProof="0" dirty="0">
                  <a:solidFill>
                    <a:srgbClr val="000000"/>
                  </a:solidFill>
                  <a:effectLst/>
                  <a:latin typeface="Aptos Narrow" panose="020B0004020202020204" pitchFamily="34" charset="0"/>
                </a:endParaRPr>
              </a:p>
            </p:txBody>
          </p:sp>
          <p:sp>
            <p:nvSpPr>
              <p:cNvPr id="56" name="TextBox 55">
                <a:extLst>
                  <a:ext uri="{FF2B5EF4-FFF2-40B4-BE49-F238E27FC236}">
                    <a16:creationId xmlns:a16="http://schemas.microsoft.com/office/drawing/2014/main" id="{DE26DFB1-65DE-EEED-E680-112037358DAE}"/>
                  </a:ext>
                </a:extLst>
              </p:cNvPr>
              <p:cNvSpPr txBox="1"/>
              <p:nvPr/>
            </p:nvSpPr>
            <p:spPr>
              <a:xfrm>
                <a:off x="5357254" y="4808775"/>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4</a:t>
                </a:r>
                <a:endParaRPr lang="en-GB" sz="1000" i="0" u="none" strike="noStrike" noProof="0" dirty="0">
                  <a:solidFill>
                    <a:srgbClr val="000000"/>
                  </a:solidFill>
                  <a:effectLst/>
                  <a:latin typeface="Aptos Narrow" panose="020B0004020202020204" pitchFamily="34" charset="0"/>
                </a:endParaRPr>
              </a:p>
            </p:txBody>
          </p:sp>
          <p:sp>
            <p:nvSpPr>
              <p:cNvPr id="58" name="TextBox 57">
                <a:extLst>
                  <a:ext uri="{FF2B5EF4-FFF2-40B4-BE49-F238E27FC236}">
                    <a16:creationId xmlns:a16="http://schemas.microsoft.com/office/drawing/2014/main" id="{E12D1197-129A-DF2D-B03C-D0598F09BD51}"/>
                  </a:ext>
                </a:extLst>
              </p:cNvPr>
              <p:cNvSpPr txBox="1"/>
              <p:nvPr/>
            </p:nvSpPr>
            <p:spPr>
              <a:xfrm>
                <a:off x="5327725" y="3603291"/>
                <a:ext cx="172448"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28</a:t>
                </a:r>
                <a:endParaRPr lang="en-GB" sz="1000"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BE526AD8-E2B6-FEB3-074B-E7D27FFB9187}"/>
                  </a:ext>
                </a:extLst>
              </p:cNvPr>
              <p:cNvSpPr txBox="1"/>
              <p:nvPr/>
            </p:nvSpPr>
            <p:spPr>
              <a:xfrm>
                <a:off x="1698799" y="4490259"/>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6</a:t>
                </a:r>
                <a:endParaRPr lang="en-GB" sz="1000" i="0" u="none" strike="noStrike" noProof="0" dirty="0">
                  <a:solidFill>
                    <a:srgbClr val="000000"/>
                  </a:solidFill>
                  <a:effectLst/>
                  <a:latin typeface="Aptos Narrow" panose="020B0004020202020204" pitchFamily="34" charset="0"/>
                </a:endParaRPr>
              </a:p>
            </p:txBody>
          </p:sp>
          <p:sp>
            <p:nvSpPr>
              <p:cNvPr id="61" name="TextBox 60">
                <a:extLst>
                  <a:ext uri="{FF2B5EF4-FFF2-40B4-BE49-F238E27FC236}">
                    <a16:creationId xmlns:a16="http://schemas.microsoft.com/office/drawing/2014/main" id="{7F67D929-EA83-59DE-1B89-FA5FBB6F3970}"/>
                  </a:ext>
                </a:extLst>
              </p:cNvPr>
              <p:cNvSpPr txBox="1"/>
              <p:nvPr/>
            </p:nvSpPr>
            <p:spPr>
              <a:xfrm>
                <a:off x="1698799" y="4846875"/>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6</a:t>
                </a:r>
                <a:endParaRPr lang="en-GB" sz="1000" i="0" u="none" strike="noStrike" noProof="0" dirty="0">
                  <a:solidFill>
                    <a:srgbClr val="000000"/>
                  </a:solidFill>
                  <a:effectLst/>
                  <a:latin typeface="Aptos Narrow" panose="020B0004020202020204" pitchFamily="34" charset="0"/>
                </a:endParaRPr>
              </a:p>
            </p:txBody>
          </p:sp>
          <p:sp>
            <p:nvSpPr>
              <p:cNvPr id="62" name="TextBox 61">
                <a:extLst>
                  <a:ext uri="{FF2B5EF4-FFF2-40B4-BE49-F238E27FC236}">
                    <a16:creationId xmlns:a16="http://schemas.microsoft.com/office/drawing/2014/main" id="{D90379F2-D0D7-C393-8985-4ADA5D9165C3}"/>
                  </a:ext>
                </a:extLst>
              </p:cNvPr>
              <p:cNvSpPr txBox="1"/>
              <p:nvPr/>
            </p:nvSpPr>
            <p:spPr>
              <a:xfrm>
                <a:off x="1698799" y="5029755"/>
                <a:ext cx="117784"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3</a:t>
                </a:r>
                <a:endParaRPr lang="en-GB" sz="1000" i="0" u="none" strike="noStrike" noProof="0" dirty="0">
                  <a:solidFill>
                    <a:srgbClr val="000000"/>
                  </a:solidFill>
                  <a:effectLst/>
                  <a:latin typeface="Aptos Narrow" panose="020B0004020202020204" pitchFamily="34" charset="0"/>
                </a:endParaRPr>
              </a:p>
            </p:txBody>
          </p:sp>
          <p:sp>
            <p:nvSpPr>
              <p:cNvPr id="63" name="TextBox 62">
                <a:extLst>
                  <a:ext uri="{FF2B5EF4-FFF2-40B4-BE49-F238E27FC236}">
                    <a16:creationId xmlns:a16="http://schemas.microsoft.com/office/drawing/2014/main" id="{9483F89A-E858-9B6F-75C0-8386A956D3A2}"/>
                  </a:ext>
                </a:extLst>
              </p:cNvPr>
              <p:cNvSpPr txBox="1"/>
              <p:nvPr/>
            </p:nvSpPr>
            <p:spPr>
              <a:xfrm>
                <a:off x="1689746" y="4005389"/>
                <a:ext cx="153609" cy="153888"/>
              </a:xfrm>
              <a:prstGeom prst="rect">
                <a:avLst/>
              </a:prstGeom>
              <a:noFill/>
            </p:spPr>
            <p:txBody>
              <a:bodyPr wrap="square" lIns="0" tIns="0" rIns="0" bIns="0">
                <a:spAutoFit/>
              </a:bodyPr>
              <a:lstStyle/>
              <a:p>
                <a:pPr algn="ctr" fontAlgn="b"/>
                <a:r>
                  <a:rPr lang="en-GB" sz="1000" u="none" strike="noStrike" noProof="0" dirty="0">
                    <a:solidFill>
                      <a:srgbClr val="000000"/>
                    </a:solidFill>
                    <a:effectLst/>
                  </a:rPr>
                  <a:t>21</a:t>
                </a:r>
                <a:endParaRPr lang="en-GB" sz="1000" i="0" u="none" strike="noStrike" noProof="0" dirty="0">
                  <a:solidFill>
                    <a:srgbClr val="000000"/>
                  </a:solidFill>
                  <a:effectLst/>
                  <a:latin typeface="Aptos Narrow" panose="020B0004020202020204" pitchFamily="34" charset="0"/>
                </a:endParaRPr>
              </a:p>
            </p:txBody>
          </p:sp>
        </p:grpSp>
        <p:pic>
          <p:nvPicPr>
            <p:cNvPr id="69" name="Graphic 68">
              <a:extLst>
                <a:ext uri="{FF2B5EF4-FFF2-40B4-BE49-F238E27FC236}">
                  <a16:creationId xmlns:a16="http://schemas.microsoft.com/office/drawing/2014/main" id="{A4B4A2EF-FB05-F441-400B-952504F6E390}"/>
                </a:ext>
              </a:extLst>
            </p:cNvPr>
            <p:cNvPicPr>
              <a:picLocks noChangeAspect="1"/>
            </p:cNvPicPr>
            <p:nvPr/>
          </p:nvPicPr>
          <p:blipFill>
            <a:blip r:embed="rId5">
              <a:extLst>
                <a:ext uri="{96DAC541-7B7A-43D3-8B79-37D633B846F1}">
                  <asvg:svgBlip xmlns:asvg="http://schemas.microsoft.com/office/drawing/2016/SVG/main" r:embed="rId6"/>
                </a:ext>
              </a:extLst>
            </a:blip>
            <a:srcRect b="15646"/>
            <a:stretch/>
          </p:blipFill>
          <p:spPr>
            <a:xfrm>
              <a:off x="1500" y="5241439"/>
              <a:ext cx="6477000" cy="1606942"/>
            </a:xfrm>
            <a:prstGeom prst="rect">
              <a:avLst/>
            </a:prstGeom>
          </p:spPr>
        </p:pic>
        <p:pic>
          <p:nvPicPr>
            <p:cNvPr id="6" name="Graphic 5">
              <a:extLst>
                <a:ext uri="{FF2B5EF4-FFF2-40B4-BE49-F238E27FC236}">
                  <a16:creationId xmlns:a16="http://schemas.microsoft.com/office/drawing/2014/main" id="{B5C1C71D-E598-DC39-82E3-EB804F30E27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00" y="1355840"/>
              <a:ext cx="6477000" cy="2047875"/>
            </a:xfrm>
            <a:prstGeom prst="rect">
              <a:avLst/>
            </a:prstGeom>
          </p:spPr>
        </p:pic>
        <p:pic>
          <p:nvPicPr>
            <p:cNvPr id="7" name="Graphic 6">
              <a:extLst>
                <a:ext uri="{FF2B5EF4-FFF2-40B4-BE49-F238E27FC236}">
                  <a16:creationId xmlns:a16="http://schemas.microsoft.com/office/drawing/2014/main" id="{E61EC078-0815-D20E-7532-6D4B0D81723E}"/>
                </a:ext>
              </a:extLst>
            </p:cNvPr>
            <p:cNvPicPr>
              <a:picLocks noChangeAspect="1"/>
            </p:cNvPicPr>
            <p:nvPr/>
          </p:nvPicPr>
          <p:blipFill>
            <a:blip r:embed="rId9">
              <a:extLst>
                <a:ext uri="{96DAC541-7B7A-43D3-8B79-37D633B846F1}">
                  <asvg:svgBlip xmlns:asvg="http://schemas.microsoft.com/office/drawing/2016/SVG/main" r:embed="rId10"/>
                </a:ext>
              </a:extLst>
            </a:blip>
            <a:srcRect b="21530"/>
            <a:stretch/>
          </p:blipFill>
          <p:spPr>
            <a:xfrm>
              <a:off x="1500" y="28743"/>
              <a:ext cx="6477000" cy="1606942"/>
            </a:xfrm>
            <a:prstGeom prst="rect">
              <a:avLst/>
            </a:prstGeom>
          </p:spPr>
        </p:pic>
        <p:sp>
          <p:nvSpPr>
            <p:cNvPr id="14" name="TextBox 13">
              <a:extLst>
                <a:ext uri="{FF2B5EF4-FFF2-40B4-BE49-F238E27FC236}">
                  <a16:creationId xmlns:a16="http://schemas.microsoft.com/office/drawing/2014/main" id="{296945F4-0CF6-DD5C-F178-269895748103}"/>
                </a:ext>
              </a:extLst>
            </p:cNvPr>
            <p:cNvSpPr txBox="1"/>
            <p:nvPr/>
          </p:nvSpPr>
          <p:spPr>
            <a:xfrm>
              <a:off x="40838" y="39514"/>
              <a:ext cx="430307" cy="276999"/>
            </a:xfrm>
            <a:prstGeom prst="rect">
              <a:avLst/>
            </a:prstGeom>
            <a:noFill/>
          </p:spPr>
          <p:txBody>
            <a:bodyPr wrap="square" rtlCol="0">
              <a:spAutoFit/>
            </a:bodyPr>
            <a:lstStyle/>
            <a:p>
              <a:r>
                <a:rPr lang="en-US" sz="1200" b="1" dirty="0"/>
                <a:t>A</a:t>
              </a:r>
              <a:endParaRPr lang="de-DE" sz="1200" b="1" dirty="0"/>
            </a:p>
          </p:txBody>
        </p:sp>
        <p:sp>
          <p:nvSpPr>
            <p:cNvPr id="9" name="TextBox 8">
              <a:extLst>
                <a:ext uri="{FF2B5EF4-FFF2-40B4-BE49-F238E27FC236}">
                  <a16:creationId xmlns:a16="http://schemas.microsoft.com/office/drawing/2014/main" id="{64CDA54B-B13E-D7E2-2701-7720FCC90AAC}"/>
                </a:ext>
              </a:extLst>
            </p:cNvPr>
            <p:cNvSpPr txBox="1"/>
            <p:nvPr/>
          </p:nvSpPr>
          <p:spPr>
            <a:xfrm>
              <a:off x="40838" y="1519974"/>
              <a:ext cx="430307" cy="276999"/>
            </a:xfrm>
            <a:prstGeom prst="rect">
              <a:avLst/>
            </a:prstGeom>
            <a:noFill/>
          </p:spPr>
          <p:txBody>
            <a:bodyPr wrap="square" rtlCol="0">
              <a:spAutoFit/>
            </a:bodyPr>
            <a:lstStyle/>
            <a:p>
              <a:r>
                <a:rPr lang="en-US" sz="1200" b="1" dirty="0"/>
                <a:t>B</a:t>
              </a:r>
              <a:endParaRPr lang="de-DE" sz="1200" b="1" dirty="0"/>
            </a:p>
          </p:txBody>
        </p:sp>
        <p:grpSp>
          <p:nvGrpSpPr>
            <p:cNvPr id="82" name="Group 81">
              <a:extLst>
                <a:ext uri="{FF2B5EF4-FFF2-40B4-BE49-F238E27FC236}">
                  <a16:creationId xmlns:a16="http://schemas.microsoft.com/office/drawing/2014/main" id="{8CBC13CF-B097-96B6-5164-0CBD36C134A4}"/>
                </a:ext>
              </a:extLst>
            </p:cNvPr>
            <p:cNvGrpSpPr/>
            <p:nvPr/>
          </p:nvGrpSpPr>
          <p:grpSpPr>
            <a:xfrm>
              <a:off x="411240" y="6957244"/>
              <a:ext cx="5975116" cy="383775"/>
              <a:chOff x="409565" y="6885952"/>
              <a:chExt cx="5975116" cy="383775"/>
            </a:xfrm>
          </p:grpSpPr>
          <p:sp>
            <p:nvSpPr>
              <p:cNvPr id="23" name="TextBox 22">
                <a:extLst>
                  <a:ext uri="{FF2B5EF4-FFF2-40B4-BE49-F238E27FC236}">
                    <a16:creationId xmlns:a16="http://schemas.microsoft.com/office/drawing/2014/main" id="{B38C2A6D-BF4D-AC9F-289D-29D695D846C0}"/>
                  </a:ext>
                </a:extLst>
              </p:cNvPr>
              <p:cNvSpPr txBox="1"/>
              <p:nvPr/>
            </p:nvSpPr>
            <p:spPr>
              <a:xfrm>
                <a:off x="2248408" y="6891540"/>
                <a:ext cx="2170039" cy="369332"/>
              </a:xfrm>
              <a:prstGeom prst="rect">
                <a:avLst/>
              </a:prstGeom>
              <a:solidFill>
                <a:schemeClr val="bg1"/>
              </a:solidFill>
            </p:spPr>
            <p:txBody>
              <a:bodyPr wrap="square" rtlCol="0">
                <a:spAutoFit/>
              </a:bodyPr>
              <a:lstStyle/>
              <a:p>
                <a:r>
                  <a:rPr lang="en-GB" sz="900" dirty="0"/>
                  <a:t>Early recovery with chronic decline</a:t>
                </a:r>
              </a:p>
              <a:p>
                <a:r>
                  <a:rPr lang="en-GB" sz="900" dirty="0"/>
                  <a:t>Late recovery with acute decline</a:t>
                </a:r>
              </a:p>
            </p:txBody>
          </p:sp>
          <p:sp>
            <p:nvSpPr>
              <p:cNvPr id="26" name="TextBox 25">
                <a:extLst>
                  <a:ext uri="{FF2B5EF4-FFF2-40B4-BE49-F238E27FC236}">
                    <a16:creationId xmlns:a16="http://schemas.microsoft.com/office/drawing/2014/main" id="{FB9471C6-6D6B-0688-08D0-4A7AA0FA0C2D}"/>
                  </a:ext>
                </a:extLst>
              </p:cNvPr>
              <p:cNvSpPr txBox="1"/>
              <p:nvPr/>
            </p:nvSpPr>
            <p:spPr>
              <a:xfrm>
                <a:off x="731528" y="6885952"/>
                <a:ext cx="1139832" cy="369332"/>
              </a:xfrm>
              <a:prstGeom prst="rect">
                <a:avLst/>
              </a:prstGeom>
              <a:solidFill>
                <a:schemeClr val="bg1"/>
              </a:solidFill>
            </p:spPr>
            <p:txBody>
              <a:bodyPr wrap="square" rtlCol="0">
                <a:spAutoFit/>
              </a:bodyPr>
              <a:lstStyle/>
              <a:p>
                <a:r>
                  <a:rPr lang="en-GB" sz="900" dirty="0"/>
                  <a:t>Steady recovery</a:t>
                </a:r>
              </a:p>
              <a:p>
                <a:r>
                  <a:rPr lang="en-GB" sz="900" dirty="0"/>
                  <a:t>Steady decline</a:t>
                </a:r>
              </a:p>
            </p:txBody>
          </p:sp>
          <p:sp>
            <p:nvSpPr>
              <p:cNvPr id="29" name="Rectangle 28">
                <a:extLst>
                  <a:ext uri="{FF2B5EF4-FFF2-40B4-BE49-F238E27FC236}">
                    <a16:creationId xmlns:a16="http://schemas.microsoft.com/office/drawing/2014/main" id="{E22E5AC4-4385-14E1-91EF-12133558EFDA}"/>
                  </a:ext>
                </a:extLst>
              </p:cNvPr>
              <p:cNvSpPr/>
              <p:nvPr/>
            </p:nvSpPr>
            <p:spPr>
              <a:xfrm>
                <a:off x="409565" y="7102734"/>
                <a:ext cx="376775" cy="123825"/>
              </a:xfrm>
              <a:prstGeom prst="rect">
                <a:avLst/>
              </a:prstGeom>
              <a:solidFill>
                <a:srgbClr val="D55E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36" name="Rectangle 35">
                <a:extLst>
                  <a:ext uri="{FF2B5EF4-FFF2-40B4-BE49-F238E27FC236}">
                    <a16:creationId xmlns:a16="http://schemas.microsoft.com/office/drawing/2014/main" id="{E9B0FCD1-59BC-21E9-A5C7-C14A1E8B7D5B}"/>
                  </a:ext>
                </a:extLst>
              </p:cNvPr>
              <p:cNvSpPr/>
              <p:nvPr/>
            </p:nvSpPr>
            <p:spPr>
              <a:xfrm>
                <a:off x="409565" y="6940806"/>
                <a:ext cx="376775" cy="123825"/>
              </a:xfrm>
              <a:prstGeom prst="rect">
                <a:avLst/>
              </a:prstGeom>
              <a:solidFill>
                <a:srgbClr val="009E7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37" name="Rectangle 36">
                <a:extLst>
                  <a:ext uri="{FF2B5EF4-FFF2-40B4-BE49-F238E27FC236}">
                    <a16:creationId xmlns:a16="http://schemas.microsoft.com/office/drawing/2014/main" id="{3CA037C8-A22A-5A04-4FC0-79F9DD5BEC1D}"/>
                  </a:ext>
                </a:extLst>
              </p:cNvPr>
              <p:cNvSpPr/>
              <p:nvPr/>
            </p:nvSpPr>
            <p:spPr>
              <a:xfrm>
                <a:off x="1892243" y="7090081"/>
                <a:ext cx="376775" cy="123825"/>
              </a:xfrm>
              <a:prstGeom prst="rect">
                <a:avLst/>
              </a:prstGeom>
              <a:solidFill>
                <a:srgbClr val="0072B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64" name="Rectangle 63">
                <a:extLst>
                  <a:ext uri="{FF2B5EF4-FFF2-40B4-BE49-F238E27FC236}">
                    <a16:creationId xmlns:a16="http://schemas.microsoft.com/office/drawing/2014/main" id="{118E54F5-68B7-1326-3180-D44552F5DA4C}"/>
                  </a:ext>
                </a:extLst>
              </p:cNvPr>
              <p:cNvSpPr/>
              <p:nvPr/>
            </p:nvSpPr>
            <p:spPr>
              <a:xfrm>
                <a:off x="1892243" y="6937484"/>
                <a:ext cx="376775" cy="123825"/>
              </a:xfrm>
              <a:prstGeom prst="rect">
                <a:avLst/>
              </a:prstGeom>
              <a:solidFill>
                <a:srgbClr val="E69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dirty="0"/>
                  <a:t>/\</a:t>
                </a:r>
                <a:endParaRPr lang="de-DE" sz="900" b="1" dirty="0"/>
              </a:p>
            </p:txBody>
          </p:sp>
          <p:sp>
            <p:nvSpPr>
              <p:cNvPr id="20" name="TextBox 19">
                <a:extLst>
                  <a:ext uri="{FF2B5EF4-FFF2-40B4-BE49-F238E27FC236}">
                    <a16:creationId xmlns:a16="http://schemas.microsoft.com/office/drawing/2014/main" id="{FB12F0E4-579C-CFD3-131B-6ECE170DE0E5}"/>
                  </a:ext>
                </a:extLst>
              </p:cNvPr>
              <p:cNvSpPr txBox="1"/>
              <p:nvPr/>
            </p:nvSpPr>
            <p:spPr>
              <a:xfrm>
                <a:off x="4517280" y="6900395"/>
                <a:ext cx="1867401" cy="369332"/>
              </a:xfrm>
              <a:prstGeom prst="rect">
                <a:avLst/>
              </a:prstGeom>
              <a:solidFill>
                <a:schemeClr val="bg1"/>
              </a:solidFill>
            </p:spPr>
            <p:txBody>
              <a:bodyPr wrap="square" rtlCol="0">
                <a:spAutoFit/>
              </a:bodyPr>
              <a:lstStyle/>
              <a:p>
                <a:r>
                  <a:rPr lang="en-GB" sz="900" dirty="0"/>
                  <a:t>Infarct/Ischemia</a:t>
                </a:r>
              </a:p>
              <a:p>
                <a:r>
                  <a:rPr lang="en-GB" sz="900" dirty="0"/>
                  <a:t>Bleeding</a:t>
                </a:r>
              </a:p>
            </p:txBody>
          </p:sp>
          <p:sp>
            <p:nvSpPr>
              <p:cNvPr id="24" name="Rectangle 23">
                <a:extLst>
                  <a:ext uri="{FF2B5EF4-FFF2-40B4-BE49-F238E27FC236}">
                    <a16:creationId xmlns:a16="http://schemas.microsoft.com/office/drawing/2014/main" id="{1E6987F8-BB7A-C39F-585A-1577B51E8536}"/>
                  </a:ext>
                </a:extLst>
              </p:cNvPr>
              <p:cNvSpPr/>
              <p:nvPr/>
            </p:nvSpPr>
            <p:spPr>
              <a:xfrm>
                <a:off x="4198387" y="7086624"/>
                <a:ext cx="378000" cy="123825"/>
              </a:xfrm>
              <a:prstGeom prst="rect">
                <a:avLst/>
              </a:prstGeom>
              <a:solidFill>
                <a:srgbClr val="E41A1C"/>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sp>
            <p:nvSpPr>
              <p:cNvPr id="25" name="Rectangle 24">
                <a:extLst>
                  <a:ext uri="{FF2B5EF4-FFF2-40B4-BE49-F238E27FC236}">
                    <a16:creationId xmlns:a16="http://schemas.microsoft.com/office/drawing/2014/main" id="{6D183C6A-44D1-F293-18A4-CEF869CEA3CF}"/>
                  </a:ext>
                </a:extLst>
              </p:cNvPr>
              <p:cNvSpPr/>
              <p:nvPr/>
            </p:nvSpPr>
            <p:spPr>
              <a:xfrm>
                <a:off x="4196851" y="6940377"/>
                <a:ext cx="378000" cy="123825"/>
              </a:xfrm>
              <a:prstGeom prst="rect">
                <a:avLst/>
              </a:prstGeom>
              <a:solidFill>
                <a:srgbClr val="4D4D4D"/>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dirty="0"/>
              </a:p>
            </p:txBody>
          </p:sp>
        </p:grpSp>
        <p:sp>
          <p:nvSpPr>
            <p:cNvPr id="83" name="TextBox 82">
              <a:extLst>
                <a:ext uri="{FF2B5EF4-FFF2-40B4-BE49-F238E27FC236}">
                  <a16:creationId xmlns:a16="http://schemas.microsoft.com/office/drawing/2014/main" id="{18450626-3E38-B275-3811-6952D84AF909}"/>
                </a:ext>
              </a:extLst>
            </p:cNvPr>
            <p:cNvSpPr txBox="1"/>
            <p:nvPr/>
          </p:nvSpPr>
          <p:spPr>
            <a:xfrm>
              <a:off x="40838" y="3154464"/>
              <a:ext cx="430307" cy="276999"/>
            </a:xfrm>
            <a:prstGeom prst="rect">
              <a:avLst/>
            </a:prstGeom>
            <a:noFill/>
          </p:spPr>
          <p:txBody>
            <a:bodyPr wrap="square" rtlCol="0">
              <a:spAutoFit/>
            </a:bodyPr>
            <a:lstStyle/>
            <a:p>
              <a:r>
                <a:rPr lang="en-US" sz="1200" b="1" dirty="0"/>
                <a:t>C</a:t>
              </a:r>
              <a:endParaRPr lang="de-DE" sz="1200" b="1" dirty="0"/>
            </a:p>
          </p:txBody>
        </p:sp>
        <p:cxnSp>
          <p:nvCxnSpPr>
            <p:cNvPr id="77" name="Straight Connector 76">
              <a:extLst>
                <a:ext uri="{FF2B5EF4-FFF2-40B4-BE49-F238E27FC236}">
                  <a16:creationId xmlns:a16="http://schemas.microsoft.com/office/drawing/2014/main" id="{651B2DCB-CB46-00DD-7353-3CE009297CD3}"/>
                </a:ext>
              </a:extLst>
            </p:cNvPr>
            <p:cNvCxnSpPr>
              <a:cxnSpLocks/>
            </p:cNvCxnSpPr>
            <p:nvPr/>
          </p:nvCxnSpPr>
          <p:spPr>
            <a:xfrm>
              <a:off x="1293232" y="6569310"/>
              <a:ext cx="4994161" cy="0"/>
            </a:xfrm>
            <a:prstGeom prst="line">
              <a:avLst/>
            </a:prstGeom>
            <a:ln w="38100">
              <a:solidFill>
                <a:srgbClr val="4D4D4D"/>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BC9E04E-9317-C884-5B3C-3A121B75B471}"/>
                </a:ext>
              </a:extLst>
            </p:cNvPr>
            <p:cNvCxnSpPr>
              <a:cxnSpLocks/>
            </p:cNvCxnSpPr>
            <p:nvPr/>
          </p:nvCxnSpPr>
          <p:spPr>
            <a:xfrm>
              <a:off x="467399" y="6569310"/>
              <a:ext cx="80261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BC3801A-EBAC-E6CA-4EE0-A36B6698655F}"/>
                </a:ext>
              </a:extLst>
            </p:cNvPr>
            <p:cNvSpPr txBox="1"/>
            <p:nvPr/>
          </p:nvSpPr>
          <p:spPr>
            <a:xfrm>
              <a:off x="2895581" y="6771731"/>
              <a:ext cx="632460" cy="184666"/>
            </a:xfrm>
            <a:prstGeom prst="rect">
              <a:avLst/>
            </a:prstGeom>
            <a:noFill/>
          </p:spPr>
          <p:txBody>
            <a:bodyPr wrap="square" lIns="0" tIns="0" rIns="0" bIns="0" rtlCol="0">
              <a:spAutoFit/>
            </a:bodyPr>
            <a:lstStyle/>
            <a:p>
              <a:r>
                <a:rPr lang="en-GB" sz="1200" dirty="0"/>
                <a:t>Patient ID</a:t>
              </a:r>
            </a:p>
          </p:txBody>
        </p:sp>
        <p:sp>
          <p:nvSpPr>
            <p:cNvPr id="13" name="TextBox 12">
              <a:extLst>
                <a:ext uri="{FF2B5EF4-FFF2-40B4-BE49-F238E27FC236}">
                  <a16:creationId xmlns:a16="http://schemas.microsoft.com/office/drawing/2014/main" id="{B00D416D-C89F-3C25-4497-209E4688C88C}"/>
                </a:ext>
              </a:extLst>
            </p:cNvPr>
            <p:cNvSpPr txBox="1"/>
            <p:nvPr/>
          </p:nvSpPr>
          <p:spPr>
            <a:xfrm>
              <a:off x="40838" y="5122964"/>
              <a:ext cx="430307" cy="276999"/>
            </a:xfrm>
            <a:prstGeom prst="rect">
              <a:avLst/>
            </a:prstGeom>
            <a:noFill/>
          </p:spPr>
          <p:txBody>
            <a:bodyPr wrap="square" rtlCol="0">
              <a:spAutoFit/>
            </a:bodyPr>
            <a:lstStyle/>
            <a:p>
              <a:r>
                <a:rPr lang="en-US" sz="1200" b="1" dirty="0"/>
                <a:t>D</a:t>
              </a:r>
              <a:endParaRPr lang="de-DE" sz="1200" b="1" dirty="0"/>
            </a:p>
          </p:txBody>
        </p:sp>
      </p:grpSp>
    </p:spTree>
    <p:extLst>
      <p:ext uri="{BB962C8B-B14F-4D97-AF65-F5344CB8AC3E}">
        <p14:creationId xmlns:p14="http://schemas.microsoft.com/office/powerpoint/2010/main" val="2320110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a:extLst>
            <a:ext uri="{FF2B5EF4-FFF2-40B4-BE49-F238E27FC236}">
              <a16:creationId xmlns:a16="http://schemas.microsoft.com/office/drawing/2014/main" id="{714E2BE5-86D3-4338-53E8-DC08BA8F1FC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2542A75-3968-DFB8-FACD-C164DB92DFB5}"/>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4048A621-AB34-D8BF-F196-D8A186E45459}"/>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8" name="Rectangle 7">
            <a:extLst>
              <a:ext uri="{FF2B5EF4-FFF2-40B4-BE49-F238E27FC236}">
                <a16:creationId xmlns:a16="http://schemas.microsoft.com/office/drawing/2014/main" id="{1A08A2D4-FF89-6459-7A49-C59679A709DF}"/>
              </a:ext>
            </a:extLst>
          </p:cNvPr>
          <p:cNvSpPr/>
          <p:nvPr/>
        </p:nvSpPr>
        <p:spPr>
          <a:xfrm>
            <a:off x="0" y="4438758"/>
            <a:ext cx="6480000" cy="16211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Comparison of proportional recovery rule (PRR) fit and best slope fit across different motor assessments. </a:t>
            </a:r>
            <a:r>
              <a:rPr lang="en-US" sz="1200" i="1" dirty="0">
                <a:solidFill>
                  <a:schemeClr val="tx1"/>
                </a:solidFill>
              </a:rPr>
              <a:t>Panels (A–E) display the relationship between initial impairment (ii) and the change observed (co) for five different motor function assessments: (A) Fugl-Meyer Upper Extremity, (B) Fugl-Meyer Lower Extremity, (C) Barthel Index, (D) Modified Rankin Scale (</a:t>
            </a:r>
            <a:r>
              <a:rPr lang="en-US" sz="1200" i="1" dirty="0" err="1">
                <a:solidFill>
                  <a:schemeClr val="tx1"/>
                </a:solidFill>
              </a:rPr>
              <a:t>mRS</a:t>
            </a:r>
            <a:r>
              <a:rPr lang="en-US" sz="1200" i="1" dirty="0">
                <a:solidFill>
                  <a:schemeClr val="tx1"/>
                </a:solidFill>
              </a:rPr>
              <a:t>), and (E) National Institutes of Health Stroke Scale (NIHSS). Each panel includes two fitted lines: the PRR fit (dashed line), which represents the proportional recovery rule with a fixed 70% recovery slope, and the best slope fit (solid line), which is optimized for the given dataset. Outliers or non-fitters, identified based on the interquartile range (IQR) method using the best slope fit, are marked with a cross.</a:t>
            </a:r>
            <a:endParaRPr lang="de-DE" i="1" dirty="0">
              <a:solidFill>
                <a:schemeClr val="tx1"/>
              </a:solidFill>
            </a:endParaRPr>
          </a:p>
        </p:txBody>
      </p:sp>
      <p:sp>
        <p:nvSpPr>
          <p:cNvPr id="13" name="TextBox 12">
            <a:extLst>
              <a:ext uri="{FF2B5EF4-FFF2-40B4-BE49-F238E27FC236}">
                <a16:creationId xmlns:a16="http://schemas.microsoft.com/office/drawing/2014/main" id="{48C41F4E-5FDD-6E6C-FEC0-808B16E80C83}"/>
              </a:ext>
            </a:extLst>
          </p:cNvPr>
          <p:cNvSpPr txBox="1"/>
          <p:nvPr/>
        </p:nvSpPr>
        <p:spPr>
          <a:xfrm>
            <a:off x="10356846" y="3152001"/>
            <a:ext cx="430307" cy="276999"/>
          </a:xfrm>
          <a:prstGeom prst="rect">
            <a:avLst/>
          </a:prstGeom>
          <a:noFill/>
        </p:spPr>
        <p:txBody>
          <a:bodyPr wrap="square" rtlCol="0">
            <a:spAutoFit/>
          </a:bodyPr>
          <a:lstStyle/>
          <a:p>
            <a:r>
              <a:rPr lang="en-US" sz="1200" b="1" dirty="0"/>
              <a:t>D</a:t>
            </a:r>
            <a:endParaRPr lang="de-DE" sz="1200" b="1" dirty="0"/>
          </a:p>
        </p:txBody>
      </p:sp>
      <p:sp>
        <p:nvSpPr>
          <p:cNvPr id="87" name="TextBox 86">
            <a:extLst>
              <a:ext uri="{FF2B5EF4-FFF2-40B4-BE49-F238E27FC236}">
                <a16:creationId xmlns:a16="http://schemas.microsoft.com/office/drawing/2014/main" id="{B9C328DA-1060-5EA5-DE72-1ECD2C39B688}"/>
              </a:ext>
            </a:extLst>
          </p:cNvPr>
          <p:cNvSpPr txBox="1"/>
          <p:nvPr/>
        </p:nvSpPr>
        <p:spPr>
          <a:xfrm>
            <a:off x="10935351" y="849703"/>
            <a:ext cx="430307" cy="276999"/>
          </a:xfrm>
          <a:prstGeom prst="rect">
            <a:avLst/>
          </a:prstGeom>
          <a:noFill/>
        </p:spPr>
        <p:txBody>
          <a:bodyPr wrap="square" rtlCol="0">
            <a:spAutoFit/>
          </a:bodyPr>
          <a:lstStyle/>
          <a:p>
            <a:r>
              <a:rPr lang="en-US" sz="1200" b="1" dirty="0"/>
              <a:t>C</a:t>
            </a:r>
            <a:endParaRPr lang="de-DE" sz="1200" b="1" dirty="0"/>
          </a:p>
        </p:txBody>
      </p:sp>
      <p:sp>
        <p:nvSpPr>
          <p:cNvPr id="14" name="TextBox 13">
            <a:extLst>
              <a:ext uri="{FF2B5EF4-FFF2-40B4-BE49-F238E27FC236}">
                <a16:creationId xmlns:a16="http://schemas.microsoft.com/office/drawing/2014/main" id="{36E9BE5E-E037-DFF3-BD41-35E3C78E1C64}"/>
              </a:ext>
            </a:extLst>
          </p:cNvPr>
          <p:cNvSpPr txBox="1"/>
          <p:nvPr/>
        </p:nvSpPr>
        <p:spPr>
          <a:xfrm>
            <a:off x="8523952" y="3610789"/>
            <a:ext cx="430307" cy="276999"/>
          </a:xfrm>
          <a:prstGeom prst="rect">
            <a:avLst/>
          </a:prstGeom>
          <a:noFill/>
        </p:spPr>
        <p:txBody>
          <a:bodyPr wrap="square" rtlCol="0">
            <a:spAutoFit/>
          </a:bodyPr>
          <a:lstStyle/>
          <a:p>
            <a:r>
              <a:rPr lang="en-US" sz="1200" b="1" dirty="0"/>
              <a:t>E</a:t>
            </a:r>
            <a:endParaRPr lang="de-DE" sz="1200" b="1" dirty="0"/>
          </a:p>
        </p:txBody>
      </p:sp>
      <p:grpSp>
        <p:nvGrpSpPr>
          <p:cNvPr id="121" name="Group 120">
            <a:extLst>
              <a:ext uri="{FF2B5EF4-FFF2-40B4-BE49-F238E27FC236}">
                <a16:creationId xmlns:a16="http://schemas.microsoft.com/office/drawing/2014/main" id="{E29C0D9B-B1F0-1ED7-96EC-FDC01697946E}"/>
              </a:ext>
            </a:extLst>
          </p:cNvPr>
          <p:cNvGrpSpPr/>
          <p:nvPr/>
        </p:nvGrpSpPr>
        <p:grpSpPr>
          <a:xfrm>
            <a:off x="7687150" y="2077338"/>
            <a:ext cx="1370541" cy="569386"/>
            <a:chOff x="10826197" y="3880406"/>
            <a:chExt cx="1846931" cy="569386"/>
          </a:xfrm>
        </p:grpSpPr>
        <p:cxnSp>
          <p:nvCxnSpPr>
            <p:cNvPr id="122" name="Straight Connector 121">
              <a:extLst>
                <a:ext uri="{FF2B5EF4-FFF2-40B4-BE49-F238E27FC236}">
                  <a16:creationId xmlns:a16="http://schemas.microsoft.com/office/drawing/2014/main" id="{F41C29DD-9D3B-2F6E-BE72-969A7AF685B2}"/>
                </a:ext>
              </a:extLst>
            </p:cNvPr>
            <p:cNvCxnSpPr/>
            <p:nvPr/>
          </p:nvCxnSpPr>
          <p:spPr>
            <a:xfrm>
              <a:off x="10826198" y="4204029"/>
              <a:ext cx="251059"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D3372FF0-1E33-1CA8-7E86-CBC09BA82F2C}"/>
                </a:ext>
              </a:extLst>
            </p:cNvPr>
            <p:cNvCxnSpPr/>
            <p:nvPr/>
          </p:nvCxnSpPr>
          <p:spPr>
            <a:xfrm>
              <a:off x="10826198" y="4033699"/>
              <a:ext cx="251059"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2BF5E142-7563-60E6-250C-43F01F8380CE}"/>
                </a:ext>
              </a:extLst>
            </p:cNvPr>
            <p:cNvSpPr txBox="1"/>
            <p:nvPr/>
          </p:nvSpPr>
          <p:spPr>
            <a:xfrm>
              <a:off x="11123609" y="3880406"/>
              <a:ext cx="1549519" cy="553998"/>
            </a:xfrm>
            <a:prstGeom prst="rect">
              <a:avLst/>
            </a:prstGeom>
            <a:noFill/>
          </p:spPr>
          <p:txBody>
            <a:bodyPr wrap="square" rtlCol="0">
              <a:spAutoFit/>
            </a:bodyPr>
            <a:lstStyle/>
            <a:p>
              <a:r>
                <a:rPr lang="en-US" sz="1000" dirty="0"/>
                <a:t>Best slope fit</a:t>
              </a:r>
            </a:p>
            <a:p>
              <a:r>
                <a:rPr lang="en-US" sz="1000" dirty="0"/>
                <a:t>PRR fit</a:t>
              </a:r>
            </a:p>
            <a:p>
              <a:r>
                <a:rPr lang="en-US" sz="1000" dirty="0"/>
                <a:t>Non-fitter (outlier)</a:t>
              </a:r>
            </a:p>
          </p:txBody>
        </p:sp>
        <p:sp>
          <p:nvSpPr>
            <p:cNvPr id="125" name="TextBox 124">
              <a:extLst>
                <a:ext uri="{FF2B5EF4-FFF2-40B4-BE49-F238E27FC236}">
                  <a16:creationId xmlns:a16="http://schemas.microsoft.com/office/drawing/2014/main" id="{EA3B8121-9C16-AC19-2BBE-886F8D096676}"/>
                </a:ext>
              </a:extLst>
            </p:cNvPr>
            <p:cNvSpPr txBox="1"/>
            <p:nvPr/>
          </p:nvSpPr>
          <p:spPr>
            <a:xfrm>
              <a:off x="10826197" y="4203571"/>
              <a:ext cx="251059" cy="246221"/>
            </a:xfrm>
            <a:prstGeom prst="rect">
              <a:avLst/>
            </a:prstGeom>
            <a:noFill/>
          </p:spPr>
          <p:txBody>
            <a:bodyPr wrap="square" rtlCol="0">
              <a:spAutoFit/>
            </a:bodyPr>
            <a:lstStyle/>
            <a:p>
              <a:r>
                <a:rPr lang="en-US" sz="1000" dirty="0">
                  <a:solidFill>
                    <a:srgbClr val="FF0000"/>
                  </a:solidFill>
                </a:rPr>
                <a:t>x</a:t>
              </a:r>
            </a:p>
          </p:txBody>
        </p:sp>
      </p:grpSp>
      <p:sp>
        <p:nvSpPr>
          <p:cNvPr id="109" name="Rectangle 108">
            <a:extLst>
              <a:ext uri="{FF2B5EF4-FFF2-40B4-BE49-F238E27FC236}">
                <a16:creationId xmlns:a16="http://schemas.microsoft.com/office/drawing/2014/main" id="{C9126C25-785C-137C-54A1-3EF53B4D1F69}"/>
              </a:ext>
            </a:extLst>
          </p:cNvPr>
          <p:cNvSpPr/>
          <p:nvPr/>
        </p:nvSpPr>
        <p:spPr>
          <a:xfrm>
            <a:off x="0" y="1"/>
            <a:ext cx="6480000" cy="452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de-DE" i="1" dirty="0">
              <a:solidFill>
                <a:schemeClr val="tx1"/>
              </a:solidFill>
            </a:endParaRPr>
          </a:p>
        </p:txBody>
      </p:sp>
      <p:pic>
        <p:nvPicPr>
          <p:cNvPr id="99" name="Graphic 98">
            <a:extLst>
              <a:ext uri="{FF2B5EF4-FFF2-40B4-BE49-F238E27FC236}">
                <a16:creationId xmlns:a16="http://schemas.microsoft.com/office/drawing/2014/main" id="{F308BB73-089F-3F1A-EB96-D3D047B9EC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00" y="487594"/>
            <a:ext cx="6477000" cy="1800225"/>
          </a:xfrm>
          <a:prstGeom prst="rect">
            <a:avLst/>
          </a:prstGeom>
        </p:spPr>
      </p:pic>
      <p:sp>
        <p:nvSpPr>
          <p:cNvPr id="88" name="TextBox 87">
            <a:extLst>
              <a:ext uri="{FF2B5EF4-FFF2-40B4-BE49-F238E27FC236}">
                <a16:creationId xmlns:a16="http://schemas.microsoft.com/office/drawing/2014/main" id="{093E2322-609E-6526-3B91-6F85D3359B92}"/>
              </a:ext>
            </a:extLst>
          </p:cNvPr>
          <p:cNvSpPr txBox="1"/>
          <p:nvPr/>
        </p:nvSpPr>
        <p:spPr>
          <a:xfrm>
            <a:off x="91167" y="12856"/>
            <a:ext cx="430307" cy="276999"/>
          </a:xfrm>
          <a:prstGeom prst="rect">
            <a:avLst/>
          </a:prstGeom>
          <a:noFill/>
        </p:spPr>
        <p:txBody>
          <a:bodyPr wrap="square" rtlCol="0">
            <a:spAutoFit/>
          </a:bodyPr>
          <a:lstStyle/>
          <a:p>
            <a:r>
              <a:rPr lang="en-US" sz="1200" b="1" dirty="0"/>
              <a:t>A</a:t>
            </a:r>
            <a:endParaRPr lang="de-DE" sz="1200" b="1" dirty="0"/>
          </a:p>
        </p:txBody>
      </p:sp>
      <p:grpSp>
        <p:nvGrpSpPr>
          <p:cNvPr id="103" name="Group 102">
            <a:extLst>
              <a:ext uri="{FF2B5EF4-FFF2-40B4-BE49-F238E27FC236}">
                <a16:creationId xmlns:a16="http://schemas.microsoft.com/office/drawing/2014/main" id="{BF5AB8E8-66C3-D4B1-C017-4D8C0A9E4857}"/>
              </a:ext>
            </a:extLst>
          </p:cNvPr>
          <p:cNvGrpSpPr/>
          <p:nvPr/>
        </p:nvGrpSpPr>
        <p:grpSpPr>
          <a:xfrm>
            <a:off x="5327552" y="331167"/>
            <a:ext cx="1004612" cy="278402"/>
            <a:chOff x="11123609" y="2556993"/>
            <a:chExt cx="1004612" cy="278402"/>
          </a:xfrm>
        </p:grpSpPr>
        <p:sp>
          <p:nvSpPr>
            <p:cNvPr id="42" name="TextBox 41">
              <a:extLst>
                <a:ext uri="{FF2B5EF4-FFF2-40B4-BE49-F238E27FC236}">
                  <a16:creationId xmlns:a16="http://schemas.microsoft.com/office/drawing/2014/main" id="{81FB3BD3-22C3-29AF-E272-626D2DF6DD19}"/>
                </a:ext>
              </a:extLst>
            </p:cNvPr>
            <p:cNvSpPr txBox="1"/>
            <p:nvPr/>
          </p:nvSpPr>
          <p:spPr>
            <a:xfrm>
              <a:off x="11123609" y="2556993"/>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0.78x + 0.5</a:t>
              </a:r>
              <a:endParaRPr lang="en-GB" sz="900" b="0" i="0" u="none" strike="noStrike" noProof="0" dirty="0">
                <a:solidFill>
                  <a:srgbClr val="000000"/>
                </a:solidFill>
                <a:effectLst/>
                <a:latin typeface="Aptos Narrow" panose="020B0004020202020204" pitchFamily="34" charset="0"/>
              </a:endParaRPr>
            </a:p>
          </p:txBody>
        </p:sp>
        <p:sp>
          <p:nvSpPr>
            <p:cNvPr id="43" name="TextBox 42">
              <a:extLst>
                <a:ext uri="{FF2B5EF4-FFF2-40B4-BE49-F238E27FC236}">
                  <a16:creationId xmlns:a16="http://schemas.microsoft.com/office/drawing/2014/main" id="{BB07261A-A0A3-ABED-DF31-B64D0178E717}"/>
                </a:ext>
              </a:extLst>
            </p:cNvPr>
            <p:cNvSpPr txBox="1"/>
            <p:nvPr/>
          </p:nvSpPr>
          <p:spPr>
            <a:xfrm>
              <a:off x="11123609" y="269689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48" name="Straight Connector 47">
              <a:extLst>
                <a:ext uri="{FF2B5EF4-FFF2-40B4-BE49-F238E27FC236}">
                  <a16:creationId xmlns:a16="http://schemas.microsoft.com/office/drawing/2014/main" id="{63DF74D0-7B80-BA6D-9052-9F0C1F095CFC}"/>
                </a:ext>
              </a:extLst>
            </p:cNvPr>
            <p:cNvCxnSpPr/>
            <p:nvPr/>
          </p:nvCxnSpPr>
          <p:spPr>
            <a:xfrm>
              <a:off x="11999389" y="2778642"/>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77C36654-E086-5346-C41D-BFEA05C10817}"/>
                </a:ext>
              </a:extLst>
            </p:cNvPr>
            <p:cNvCxnSpPr/>
            <p:nvPr/>
          </p:nvCxnSpPr>
          <p:spPr>
            <a:xfrm>
              <a:off x="11999389" y="2626242"/>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101" name="Group 100">
            <a:extLst>
              <a:ext uri="{FF2B5EF4-FFF2-40B4-BE49-F238E27FC236}">
                <a16:creationId xmlns:a16="http://schemas.microsoft.com/office/drawing/2014/main" id="{CCC2BB62-ECD4-2740-DF1A-EDADBA81DA71}"/>
              </a:ext>
            </a:extLst>
          </p:cNvPr>
          <p:cNvGrpSpPr/>
          <p:nvPr/>
        </p:nvGrpSpPr>
        <p:grpSpPr>
          <a:xfrm>
            <a:off x="1727950" y="322133"/>
            <a:ext cx="1004612" cy="278402"/>
            <a:chOff x="8873467" y="4018239"/>
            <a:chExt cx="1004612" cy="278402"/>
          </a:xfrm>
        </p:grpSpPr>
        <p:sp>
          <p:nvSpPr>
            <p:cNvPr id="63" name="TextBox 62">
              <a:extLst>
                <a:ext uri="{FF2B5EF4-FFF2-40B4-BE49-F238E27FC236}">
                  <a16:creationId xmlns:a16="http://schemas.microsoft.com/office/drawing/2014/main" id="{E4B056FA-6B06-0D55-9197-2ABCD3994C5D}"/>
                </a:ext>
              </a:extLst>
            </p:cNvPr>
            <p:cNvSpPr txBox="1"/>
            <p:nvPr/>
          </p:nvSpPr>
          <p:spPr>
            <a:xfrm>
              <a:off x="8873467" y="4018239"/>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0.66x – 8.5</a:t>
              </a:r>
              <a:endParaRPr lang="en-GB" sz="900" b="0" i="0" u="none" strike="noStrike" noProof="0" dirty="0">
                <a:solidFill>
                  <a:srgbClr val="000000"/>
                </a:solidFill>
                <a:effectLst/>
                <a:latin typeface="Aptos Narrow" panose="020B0004020202020204" pitchFamily="34" charset="0"/>
              </a:endParaRPr>
            </a:p>
          </p:txBody>
        </p:sp>
        <p:sp>
          <p:nvSpPr>
            <p:cNvPr id="64" name="TextBox 63">
              <a:extLst>
                <a:ext uri="{FF2B5EF4-FFF2-40B4-BE49-F238E27FC236}">
                  <a16:creationId xmlns:a16="http://schemas.microsoft.com/office/drawing/2014/main" id="{9D83D495-EF09-BC04-3B70-1074FAEC7020}"/>
                </a:ext>
              </a:extLst>
            </p:cNvPr>
            <p:cNvSpPr txBox="1"/>
            <p:nvPr/>
          </p:nvSpPr>
          <p:spPr>
            <a:xfrm>
              <a:off x="8873467" y="4158142"/>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8.5</a:t>
              </a:r>
              <a:endParaRPr lang="en-GB" sz="900" b="0" i="0" u="none" strike="noStrike" noProof="0" dirty="0">
                <a:solidFill>
                  <a:srgbClr val="000000"/>
                </a:solidFill>
                <a:effectLst/>
                <a:latin typeface="Aptos Narrow" panose="020B0004020202020204" pitchFamily="34" charset="0"/>
              </a:endParaRPr>
            </a:p>
          </p:txBody>
        </p:sp>
        <p:cxnSp>
          <p:nvCxnSpPr>
            <p:cNvPr id="83" name="Straight Connector 82">
              <a:extLst>
                <a:ext uri="{FF2B5EF4-FFF2-40B4-BE49-F238E27FC236}">
                  <a16:creationId xmlns:a16="http://schemas.microsoft.com/office/drawing/2014/main" id="{211F4C7E-615B-14EF-35C9-706C08AB837F}"/>
                </a:ext>
              </a:extLst>
            </p:cNvPr>
            <p:cNvCxnSpPr/>
            <p:nvPr/>
          </p:nvCxnSpPr>
          <p:spPr>
            <a:xfrm>
              <a:off x="9749247" y="4239888"/>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ACD305FC-6E30-B267-AD1E-C2873C42F8F1}"/>
                </a:ext>
              </a:extLst>
            </p:cNvPr>
            <p:cNvCxnSpPr/>
            <p:nvPr/>
          </p:nvCxnSpPr>
          <p:spPr>
            <a:xfrm>
              <a:off x="9749247" y="4087488"/>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sp>
        <p:nvSpPr>
          <p:cNvPr id="59" name="TextBox 58">
            <a:extLst>
              <a:ext uri="{FF2B5EF4-FFF2-40B4-BE49-F238E27FC236}">
                <a16:creationId xmlns:a16="http://schemas.microsoft.com/office/drawing/2014/main" id="{DC73A047-2616-F5A8-D81B-47DDABA097DD}"/>
              </a:ext>
            </a:extLst>
          </p:cNvPr>
          <p:cNvSpPr txBox="1"/>
          <p:nvPr/>
        </p:nvSpPr>
        <p:spPr>
          <a:xfrm>
            <a:off x="521474" y="331167"/>
            <a:ext cx="905436" cy="138499"/>
          </a:xfrm>
          <a:prstGeom prst="rect">
            <a:avLst/>
          </a:prstGeom>
          <a:noFill/>
        </p:spPr>
        <p:txBody>
          <a:bodyPr wrap="square" lIns="0" tIns="0" rIns="0" bIns="0">
            <a:spAutoFit/>
          </a:bodyPr>
          <a:lstStyle/>
          <a:p>
            <a:pPr algn="ctr" fontAlgn="b"/>
            <a:r>
              <a:rPr lang="de-DE" sz="900" dirty="0"/>
              <a:t>y = 0.74x + 1.5</a:t>
            </a:r>
            <a:endParaRPr lang="en-GB" sz="900" b="0" i="0" u="none" strike="noStrike" noProof="0" dirty="0">
              <a:solidFill>
                <a:srgbClr val="000000"/>
              </a:solidFill>
              <a:effectLst/>
              <a:latin typeface="Aptos Narrow" panose="020B0004020202020204" pitchFamily="34" charset="0"/>
            </a:endParaRPr>
          </a:p>
        </p:txBody>
      </p:sp>
      <p:sp>
        <p:nvSpPr>
          <p:cNvPr id="60" name="TextBox 59">
            <a:extLst>
              <a:ext uri="{FF2B5EF4-FFF2-40B4-BE49-F238E27FC236}">
                <a16:creationId xmlns:a16="http://schemas.microsoft.com/office/drawing/2014/main" id="{C6D599FB-7EC6-0CC4-25E5-C8BDAF8C0FBF}"/>
              </a:ext>
            </a:extLst>
          </p:cNvPr>
          <p:cNvSpPr txBox="1"/>
          <p:nvPr/>
        </p:nvSpPr>
        <p:spPr>
          <a:xfrm>
            <a:off x="521474" y="471070"/>
            <a:ext cx="905436" cy="138499"/>
          </a:xfrm>
          <a:prstGeom prst="rect">
            <a:avLst/>
          </a:prstGeom>
          <a:noFill/>
        </p:spPr>
        <p:txBody>
          <a:bodyPr wrap="square" lIns="0" tIns="0" rIns="0" bIns="0">
            <a:spAutoFit/>
          </a:bodyPr>
          <a:lstStyle/>
          <a:p>
            <a:pPr algn="ctr" fontAlgn="b"/>
            <a:r>
              <a:rPr lang="de-DE" sz="900" dirty="0"/>
              <a:t>y = 0.70x + 1.5</a:t>
            </a:r>
            <a:endParaRPr lang="en-GB" sz="900" b="0" i="0" u="none" strike="noStrike" noProof="0" dirty="0">
              <a:solidFill>
                <a:srgbClr val="000000"/>
              </a:solidFill>
              <a:effectLst/>
              <a:latin typeface="Aptos Narrow" panose="020B0004020202020204" pitchFamily="34" charset="0"/>
            </a:endParaRPr>
          </a:p>
        </p:txBody>
      </p:sp>
      <p:cxnSp>
        <p:nvCxnSpPr>
          <p:cNvPr id="61" name="Straight Connector 60">
            <a:extLst>
              <a:ext uri="{FF2B5EF4-FFF2-40B4-BE49-F238E27FC236}">
                <a16:creationId xmlns:a16="http://schemas.microsoft.com/office/drawing/2014/main" id="{4C2BE11A-B2FF-3A20-EDAC-2F698E0821C4}"/>
              </a:ext>
            </a:extLst>
          </p:cNvPr>
          <p:cNvCxnSpPr/>
          <p:nvPr/>
        </p:nvCxnSpPr>
        <p:spPr>
          <a:xfrm>
            <a:off x="1397254" y="552816"/>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062098BE-2C84-27AF-E555-ADF822445B04}"/>
              </a:ext>
            </a:extLst>
          </p:cNvPr>
          <p:cNvCxnSpPr/>
          <p:nvPr/>
        </p:nvCxnSpPr>
        <p:spPr>
          <a:xfrm>
            <a:off x="1397254" y="400416"/>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nvGrpSpPr>
          <p:cNvPr id="104" name="Group 103">
            <a:extLst>
              <a:ext uri="{FF2B5EF4-FFF2-40B4-BE49-F238E27FC236}">
                <a16:creationId xmlns:a16="http://schemas.microsoft.com/office/drawing/2014/main" id="{90A208A8-1E71-538C-3038-313B3F8C64FB}"/>
              </a:ext>
            </a:extLst>
          </p:cNvPr>
          <p:cNvGrpSpPr/>
          <p:nvPr/>
        </p:nvGrpSpPr>
        <p:grpSpPr>
          <a:xfrm>
            <a:off x="2996676" y="331167"/>
            <a:ext cx="1004612" cy="278402"/>
            <a:chOff x="11123609" y="2556993"/>
            <a:chExt cx="1004612" cy="278402"/>
          </a:xfrm>
        </p:grpSpPr>
        <p:sp>
          <p:nvSpPr>
            <p:cNvPr id="105" name="TextBox 104">
              <a:extLst>
                <a:ext uri="{FF2B5EF4-FFF2-40B4-BE49-F238E27FC236}">
                  <a16:creationId xmlns:a16="http://schemas.microsoft.com/office/drawing/2014/main" id="{FCA65081-3209-EB53-0259-2366D12EE93D}"/>
                </a:ext>
              </a:extLst>
            </p:cNvPr>
            <p:cNvSpPr txBox="1"/>
            <p:nvPr/>
          </p:nvSpPr>
          <p:spPr>
            <a:xfrm>
              <a:off x="11123609" y="2556993"/>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+ 17.59</a:t>
              </a:r>
              <a:endParaRPr lang="en-GB" sz="900" b="0" i="0" u="none" strike="noStrike" noProof="0" dirty="0">
                <a:solidFill>
                  <a:srgbClr val="000000"/>
                </a:solidFill>
                <a:effectLst/>
                <a:latin typeface="Aptos Narrow" panose="020B0004020202020204" pitchFamily="34" charset="0"/>
              </a:endParaRPr>
            </a:p>
          </p:txBody>
        </p:sp>
        <p:sp>
          <p:nvSpPr>
            <p:cNvPr id="106" name="TextBox 105">
              <a:extLst>
                <a:ext uri="{FF2B5EF4-FFF2-40B4-BE49-F238E27FC236}">
                  <a16:creationId xmlns:a16="http://schemas.microsoft.com/office/drawing/2014/main" id="{913F2514-B920-56E1-8C26-1E953D38BDAC}"/>
                </a:ext>
              </a:extLst>
            </p:cNvPr>
            <p:cNvSpPr txBox="1"/>
            <p:nvPr/>
          </p:nvSpPr>
          <p:spPr>
            <a:xfrm>
              <a:off x="11123609" y="269689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+ 17.59</a:t>
              </a:r>
              <a:endParaRPr lang="en-GB" sz="900" b="0" i="0" u="none" strike="noStrike" noProof="0" dirty="0">
                <a:solidFill>
                  <a:srgbClr val="000000"/>
                </a:solidFill>
                <a:effectLst/>
                <a:latin typeface="Aptos Narrow" panose="020B0004020202020204" pitchFamily="34" charset="0"/>
              </a:endParaRPr>
            </a:p>
          </p:txBody>
        </p:sp>
        <p:cxnSp>
          <p:nvCxnSpPr>
            <p:cNvPr id="107" name="Straight Connector 106">
              <a:extLst>
                <a:ext uri="{FF2B5EF4-FFF2-40B4-BE49-F238E27FC236}">
                  <a16:creationId xmlns:a16="http://schemas.microsoft.com/office/drawing/2014/main" id="{276767CF-52BB-0F7F-4B31-193798993FEF}"/>
                </a:ext>
              </a:extLst>
            </p:cNvPr>
            <p:cNvCxnSpPr/>
            <p:nvPr/>
          </p:nvCxnSpPr>
          <p:spPr>
            <a:xfrm>
              <a:off x="11999389" y="2778642"/>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08" name="Straight Connector 107">
              <a:extLst>
                <a:ext uri="{FF2B5EF4-FFF2-40B4-BE49-F238E27FC236}">
                  <a16:creationId xmlns:a16="http://schemas.microsoft.com/office/drawing/2014/main" id="{D4ED36A9-761A-FF87-E4B7-8688853054D0}"/>
                </a:ext>
              </a:extLst>
            </p:cNvPr>
            <p:cNvCxnSpPr/>
            <p:nvPr/>
          </p:nvCxnSpPr>
          <p:spPr>
            <a:xfrm>
              <a:off x="11999389" y="2626242"/>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126" name="Group 125">
            <a:extLst>
              <a:ext uri="{FF2B5EF4-FFF2-40B4-BE49-F238E27FC236}">
                <a16:creationId xmlns:a16="http://schemas.microsoft.com/office/drawing/2014/main" id="{3A56D4F3-B164-B6B4-64E3-17E435C4D200}"/>
              </a:ext>
            </a:extLst>
          </p:cNvPr>
          <p:cNvGrpSpPr/>
          <p:nvPr/>
        </p:nvGrpSpPr>
        <p:grpSpPr>
          <a:xfrm>
            <a:off x="4134866" y="321431"/>
            <a:ext cx="1004612" cy="278402"/>
            <a:chOff x="7035705" y="4968501"/>
            <a:chExt cx="1004612" cy="278402"/>
          </a:xfrm>
        </p:grpSpPr>
        <p:sp>
          <p:nvSpPr>
            <p:cNvPr id="127" name="TextBox 126">
              <a:extLst>
                <a:ext uri="{FF2B5EF4-FFF2-40B4-BE49-F238E27FC236}">
                  <a16:creationId xmlns:a16="http://schemas.microsoft.com/office/drawing/2014/main" id="{E3C5FA5B-ED3C-21BD-B791-958252A06DA4}"/>
                </a:ext>
              </a:extLst>
            </p:cNvPr>
            <p:cNvSpPr txBox="1"/>
            <p:nvPr/>
          </p:nvSpPr>
          <p:spPr>
            <a:xfrm>
              <a:off x="7035705" y="4968501"/>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0.63x </a:t>
              </a:r>
              <a:r>
                <a:rPr lang="en-GB" sz="900" dirty="0">
                  <a:solidFill>
                    <a:srgbClr val="000000"/>
                  </a:solidFill>
                </a:rPr>
                <a:t>-</a:t>
              </a:r>
              <a:r>
                <a:rPr lang="en-GB" sz="900" b="0" u="none" strike="noStrike" noProof="0" dirty="0">
                  <a:solidFill>
                    <a:srgbClr val="000000"/>
                  </a:solidFill>
                  <a:effectLst/>
                </a:rPr>
                <a:t> 0.5</a:t>
              </a:r>
              <a:endParaRPr lang="en-GB" sz="900" b="0" i="0" u="none" strike="noStrike" noProof="0" dirty="0">
                <a:solidFill>
                  <a:srgbClr val="000000"/>
                </a:solidFill>
                <a:effectLst/>
                <a:latin typeface="Aptos Narrow" panose="020B0004020202020204" pitchFamily="34" charset="0"/>
              </a:endParaRPr>
            </a:p>
          </p:txBody>
        </p:sp>
        <p:sp>
          <p:nvSpPr>
            <p:cNvPr id="128" name="TextBox 127">
              <a:extLst>
                <a:ext uri="{FF2B5EF4-FFF2-40B4-BE49-F238E27FC236}">
                  <a16:creationId xmlns:a16="http://schemas.microsoft.com/office/drawing/2014/main" id="{6018503E-D08F-DA45-4138-B0458C4DF2C6}"/>
                </a:ext>
              </a:extLst>
            </p:cNvPr>
            <p:cNvSpPr txBox="1"/>
            <p:nvPr/>
          </p:nvSpPr>
          <p:spPr>
            <a:xfrm>
              <a:off x="7035705" y="5108404"/>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129" name="Straight Connector 128">
              <a:extLst>
                <a:ext uri="{FF2B5EF4-FFF2-40B4-BE49-F238E27FC236}">
                  <a16:creationId xmlns:a16="http://schemas.microsoft.com/office/drawing/2014/main" id="{ABDCDA1C-6C0A-1BF8-5CB4-BDB88E8E8910}"/>
                </a:ext>
              </a:extLst>
            </p:cNvPr>
            <p:cNvCxnSpPr/>
            <p:nvPr/>
          </p:nvCxnSpPr>
          <p:spPr>
            <a:xfrm>
              <a:off x="7911485" y="5190150"/>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C7462D23-6DE3-422F-79C9-969FA0AC93DE}"/>
                </a:ext>
              </a:extLst>
            </p:cNvPr>
            <p:cNvCxnSpPr/>
            <p:nvPr/>
          </p:nvCxnSpPr>
          <p:spPr>
            <a:xfrm>
              <a:off x="7911485" y="5037750"/>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134" name="Group 133">
            <a:extLst>
              <a:ext uri="{FF2B5EF4-FFF2-40B4-BE49-F238E27FC236}">
                <a16:creationId xmlns:a16="http://schemas.microsoft.com/office/drawing/2014/main" id="{6CCFB146-45E0-3935-CF99-D952148903B5}"/>
              </a:ext>
            </a:extLst>
          </p:cNvPr>
          <p:cNvGrpSpPr/>
          <p:nvPr/>
        </p:nvGrpSpPr>
        <p:grpSpPr>
          <a:xfrm>
            <a:off x="3204369" y="14196"/>
            <a:ext cx="3241819" cy="256082"/>
            <a:chOff x="3204369" y="14196"/>
            <a:chExt cx="3241819" cy="256082"/>
          </a:xfrm>
        </p:grpSpPr>
        <p:sp>
          <p:nvSpPr>
            <p:cNvPr id="114" name="TextBox 113">
              <a:extLst>
                <a:ext uri="{FF2B5EF4-FFF2-40B4-BE49-F238E27FC236}">
                  <a16:creationId xmlns:a16="http://schemas.microsoft.com/office/drawing/2014/main" id="{D0C5C569-489C-96CD-FE67-BFECCA024FBA}"/>
                </a:ext>
              </a:extLst>
            </p:cNvPr>
            <p:cNvSpPr txBox="1"/>
            <p:nvPr/>
          </p:nvSpPr>
          <p:spPr>
            <a:xfrm>
              <a:off x="5274316" y="14196"/>
              <a:ext cx="196451" cy="246221"/>
            </a:xfrm>
            <a:prstGeom prst="rect">
              <a:avLst/>
            </a:prstGeom>
            <a:noFill/>
          </p:spPr>
          <p:txBody>
            <a:bodyPr wrap="square" lIns="0" tIns="0" rIns="0" bIns="0" rtlCol="0">
              <a:spAutoFit/>
            </a:bodyPr>
            <a:lstStyle/>
            <a:p>
              <a:r>
                <a:rPr lang="en-US" sz="1600" dirty="0">
                  <a:solidFill>
                    <a:srgbClr val="FF0000"/>
                  </a:solidFill>
                </a:rPr>
                <a:t>x</a:t>
              </a:r>
            </a:p>
          </p:txBody>
        </p:sp>
        <p:cxnSp>
          <p:nvCxnSpPr>
            <p:cNvPr id="66" name="Straight Connector 65">
              <a:extLst>
                <a:ext uri="{FF2B5EF4-FFF2-40B4-BE49-F238E27FC236}">
                  <a16:creationId xmlns:a16="http://schemas.microsoft.com/office/drawing/2014/main" id="{B5B99A9F-1200-1649-3C33-2C6AC10C38F4}"/>
                </a:ext>
              </a:extLst>
            </p:cNvPr>
            <p:cNvCxnSpPr>
              <a:cxnSpLocks/>
            </p:cNvCxnSpPr>
            <p:nvPr/>
          </p:nvCxnSpPr>
          <p:spPr>
            <a:xfrm>
              <a:off x="4117179" y="158976"/>
              <a:ext cx="196451"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F4E6D7CC-3464-0109-737A-9B5E19CEDEDA}"/>
                </a:ext>
              </a:extLst>
            </p:cNvPr>
            <p:cNvSpPr txBox="1"/>
            <p:nvPr/>
          </p:nvSpPr>
          <p:spPr>
            <a:xfrm>
              <a:off x="4352281" y="67536"/>
              <a:ext cx="742890" cy="169277"/>
            </a:xfrm>
            <a:prstGeom prst="rect">
              <a:avLst/>
            </a:prstGeom>
            <a:noFill/>
          </p:spPr>
          <p:txBody>
            <a:bodyPr wrap="square" lIns="0" tIns="0" rIns="0" bIns="0" rtlCol="0">
              <a:spAutoFit/>
            </a:bodyPr>
            <a:lstStyle/>
            <a:p>
              <a:r>
                <a:rPr lang="en-US" sz="1100" dirty="0"/>
                <a:t>Best slope fit</a:t>
              </a:r>
            </a:p>
          </p:txBody>
        </p:sp>
        <p:sp>
          <p:nvSpPr>
            <p:cNvPr id="113" name="TextBox 112">
              <a:extLst>
                <a:ext uri="{FF2B5EF4-FFF2-40B4-BE49-F238E27FC236}">
                  <a16:creationId xmlns:a16="http://schemas.microsoft.com/office/drawing/2014/main" id="{CCA39659-EE67-44CB-CFE6-B493A8A99305}"/>
                </a:ext>
              </a:extLst>
            </p:cNvPr>
            <p:cNvSpPr txBox="1"/>
            <p:nvPr/>
          </p:nvSpPr>
          <p:spPr>
            <a:xfrm>
              <a:off x="5414125" y="67536"/>
              <a:ext cx="1028094" cy="161583"/>
            </a:xfrm>
            <a:prstGeom prst="rect">
              <a:avLst/>
            </a:prstGeom>
            <a:noFill/>
          </p:spPr>
          <p:txBody>
            <a:bodyPr wrap="square" lIns="0" tIns="0" rIns="0" bIns="0" rtlCol="0">
              <a:spAutoFit/>
            </a:bodyPr>
            <a:lstStyle/>
            <a:p>
              <a:r>
                <a:rPr lang="en-US" sz="1050" dirty="0"/>
                <a:t>Non-fitter (outlier)</a:t>
              </a:r>
            </a:p>
          </p:txBody>
        </p:sp>
        <p:cxnSp>
          <p:nvCxnSpPr>
            <p:cNvPr id="116" name="Straight Connector 115">
              <a:extLst>
                <a:ext uri="{FF2B5EF4-FFF2-40B4-BE49-F238E27FC236}">
                  <a16:creationId xmlns:a16="http://schemas.microsoft.com/office/drawing/2014/main" id="{21B399A3-064C-82D0-2FF6-3B7D2164754A}"/>
                </a:ext>
              </a:extLst>
            </p:cNvPr>
            <p:cNvCxnSpPr>
              <a:cxnSpLocks/>
            </p:cNvCxnSpPr>
            <p:nvPr/>
          </p:nvCxnSpPr>
          <p:spPr>
            <a:xfrm>
              <a:off x="3298108" y="151356"/>
              <a:ext cx="196451"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sp>
          <p:nvSpPr>
            <p:cNvPr id="118" name="TextBox 117">
              <a:extLst>
                <a:ext uri="{FF2B5EF4-FFF2-40B4-BE49-F238E27FC236}">
                  <a16:creationId xmlns:a16="http://schemas.microsoft.com/office/drawing/2014/main" id="{881B507E-3D6C-60BB-976D-D46DF8A1E07A}"/>
                </a:ext>
              </a:extLst>
            </p:cNvPr>
            <p:cNvSpPr txBox="1"/>
            <p:nvPr/>
          </p:nvSpPr>
          <p:spPr>
            <a:xfrm>
              <a:off x="3521304" y="67536"/>
              <a:ext cx="1212482" cy="169277"/>
            </a:xfrm>
            <a:prstGeom prst="rect">
              <a:avLst/>
            </a:prstGeom>
            <a:noFill/>
          </p:spPr>
          <p:txBody>
            <a:bodyPr wrap="square" lIns="0" tIns="0" rIns="0" bIns="0" rtlCol="0">
              <a:spAutoFit/>
            </a:bodyPr>
            <a:lstStyle/>
            <a:p>
              <a:r>
                <a:rPr lang="en-US" sz="1100" dirty="0"/>
                <a:t>PRR fit</a:t>
              </a:r>
            </a:p>
          </p:txBody>
        </p:sp>
        <p:sp>
          <p:nvSpPr>
            <p:cNvPr id="132" name="Rectangle 131">
              <a:extLst>
                <a:ext uri="{FF2B5EF4-FFF2-40B4-BE49-F238E27FC236}">
                  <a16:creationId xmlns:a16="http://schemas.microsoft.com/office/drawing/2014/main" id="{A4F627D2-8EC5-B6EF-1F95-7E9EB1917370}"/>
                </a:ext>
              </a:extLst>
            </p:cNvPr>
            <p:cNvSpPr/>
            <p:nvPr/>
          </p:nvSpPr>
          <p:spPr>
            <a:xfrm>
              <a:off x="3204369" y="24064"/>
              <a:ext cx="3241819" cy="246214"/>
            </a:xfrm>
            <a:prstGeom prst="rect">
              <a:avLst/>
            </a:prstGeom>
            <a:solidFill>
              <a:schemeClr val="tx1">
                <a:alpha val="15000"/>
              </a:schemeClr>
            </a:solidFill>
            <a:ln w="190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89" name="TextBox 88">
            <a:extLst>
              <a:ext uri="{FF2B5EF4-FFF2-40B4-BE49-F238E27FC236}">
                <a16:creationId xmlns:a16="http://schemas.microsoft.com/office/drawing/2014/main" id="{A95D2620-E7C0-555C-D1B3-ED3D8D9274A2}"/>
              </a:ext>
            </a:extLst>
          </p:cNvPr>
          <p:cNvSpPr txBox="1"/>
          <p:nvPr/>
        </p:nvSpPr>
        <p:spPr>
          <a:xfrm>
            <a:off x="91167" y="2174877"/>
            <a:ext cx="430307" cy="276999"/>
          </a:xfrm>
          <a:prstGeom prst="rect">
            <a:avLst/>
          </a:prstGeom>
          <a:noFill/>
        </p:spPr>
        <p:txBody>
          <a:bodyPr wrap="square" rtlCol="0">
            <a:spAutoFit/>
          </a:bodyPr>
          <a:lstStyle/>
          <a:p>
            <a:r>
              <a:rPr lang="en-US" sz="1200" b="1" dirty="0"/>
              <a:t>B</a:t>
            </a:r>
            <a:endParaRPr lang="de-DE" sz="1200" b="1" dirty="0"/>
          </a:p>
        </p:txBody>
      </p:sp>
      <p:pic>
        <p:nvPicPr>
          <p:cNvPr id="138" name="Graphic 137">
            <a:extLst>
              <a:ext uri="{FF2B5EF4-FFF2-40B4-BE49-F238E27FC236}">
                <a16:creationId xmlns:a16="http://schemas.microsoft.com/office/drawing/2014/main" id="{F2274AA3-BB97-FC39-2F83-28303434B4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23952" y="2587412"/>
            <a:ext cx="6477000" cy="1800225"/>
          </a:xfrm>
          <a:prstGeom prst="rect">
            <a:avLst/>
          </a:prstGeom>
        </p:spPr>
      </p:pic>
      <p:grpSp>
        <p:nvGrpSpPr>
          <p:cNvPr id="139" name="Group 138">
            <a:extLst>
              <a:ext uri="{FF2B5EF4-FFF2-40B4-BE49-F238E27FC236}">
                <a16:creationId xmlns:a16="http://schemas.microsoft.com/office/drawing/2014/main" id="{6A19201C-B882-D152-719C-A66B15333199}"/>
              </a:ext>
            </a:extLst>
          </p:cNvPr>
          <p:cNvGrpSpPr/>
          <p:nvPr/>
        </p:nvGrpSpPr>
        <p:grpSpPr>
          <a:xfrm>
            <a:off x="4287591" y="2422989"/>
            <a:ext cx="1004612" cy="278402"/>
            <a:chOff x="11123609" y="2556993"/>
            <a:chExt cx="1004612" cy="278402"/>
          </a:xfrm>
        </p:grpSpPr>
        <p:sp>
          <p:nvSpPr>
            <p:cNvPr id="140" name="TextBox 139">
              <a:extLst>
                <a:ext uri="{FF2B5EF4-FFF2-40B4-BE49-F238E27FC236}">
                  <a16:creationId xmlns:a16="http://schemas.microsoft.com/office/drawing/2014/main" id="{45E25648-6A30-714F-1CF5-44FF7A93F18D}"/>
                </a:ext>
              </a:extLst>
            </p:cNvPr>
            <p:cNvSpPr txBox="1"/>
            <p:nvPr/>
          </p:nvSpPr>
          <p:spPr>
            <a:xfrm>
              <a:off x="11123609" y="2556993"/>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0.77x + 0.5</a:t>
              </a:r>
              <a:endParaRPr lang="en-GB" sz="900" b="0" i="0" u="none" strike="noStrike" noProof="0" dirty="0">
                <a:solidFill>
                  <a:srgbClr val="000000"/>
                </a:solidFill>
                <a:effectLst/>
                <a:latin typeface="Aptos Narrow" panose="020B0004020202020204" pitchFamily="34" charset="0"/>
              </a:endParaRPr>
            </a:p>
          </p:txBody>
        </p:sp>
        <p:sp>
          <p:nvSpPr>
            <p:cNvPr id="141" name="TextBox 140">
              <a:extLst>
                <a:ext uri="{FF2B5EF4-FFF2-40B4-BE49-F238E27FC236}">
                  <a16:creationId xmlns:a16="http://schemas.microsoft.com/office/drawing/2014/main" id="{45442616-328D-6B8C-4B33-E11A14A49132}"/>
                </a:ext>
              </a:extLst>
            </p:cNvPr>
            <p:cNvSpPr txBox="1"/>
            <p:nvPr/>
          </p:nvSpPr>
          <p:spPr>
            <a:xfrm>
              <a:off x="11123609" y="269689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142" name="Straight Connector 141">
              <a:extLst>
                <a:ext uri="{FF2B5EF4-FFF2-40B4-BE49-F238E27FC236}">
                  <a16:creationId xmlns:a16="http://schemas.microsoft.com/office/drawing/2014/main" id="{483F6C3F-3EB4-EB80-B6C5-BF8E1011F66F}"/>
                </a:ext>
              </a:extLst>
            </p:cNvPr>
            <p:cNvCxnSpPr/>
            <p:nvPr/>
          </p:nvCxnSpPr>
          <p:spPr>
            <a:xfrm>
              <a:off x="11999389" y="2778642"/>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E06DE5F7-1154-FAC7-87AE-02F1A873B457}"/>
                </a:ext>
              </a:extLst>
            </p:cNvPr>
            <p:cNvCxnSpPr/>
            <p:nvPr/>
          </p:nvCxnSpPr>
          <p:spPr>
            <a:xfrm>
              <a:off x="11999389" y="2626242"/>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144" name="Group 143">
            <a:extLst>
              <a:ext uri="{FF2B5EF4-FFF2-40B4-BE49-F238E27FC236}">
                <a16:creationId xmlns:a16="http://schemas.microsoft.com/office/drawing/2014/main" id="{C68F9A4B-C955-3C5E-3D4A-F27AD9159AB8}"/>
              </a:ext>
            </a:extLst>
          </p:cNvPr>
          <p:cNvGrpSpPr/>
          <p:nvPr/>
        </p:nvGrpSpPr>
        <p:grpSpPr>
          <a:xfrm>
            <a:off x="736206" y="2422989"/>
            <a:ext cx="1004612" cy="278402"/>
            <a:chOff x="11123609" y="2556993"/>
            <a:chExt cx="1004612" cy="278402"/>
          </a:xfrm>
        </p:grpSpPr>
        <p:sp>
          <p:nvSpPr>
            <p:cNvPr id="145" name="TextBox 144">
              <a:extLst>
                <a:ext uri="{FF2B5EF4-FFF2-40B4-BE49-F238E27FC236}">
                  <a16:creationId xmlns:a16="http://schemas.microsoft.com/office/drawing/2014/main" id="{F922286A-D7DF-3381-1234-91621B8FBE61}"/>
                </a:ext>
              </a:extLst>
            </p:cNvPr>
            <p:cNvSpPr txBox="1"/>
            <p:nvPr/>
          </p:nvSpPr>
          <p:spPr>
            <a:xfrm>
              <a:off x="11123609" y="2556993"/>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- 1.5</a:t>
              </a:r>
              <a:endParaRPr lang="en-GB" sz="900" b="0" i="0" u="none" strike="noStrike" noProof="0" dirty="0">
                <a:solidFill>
                  <a:srgbClr val="000000"/>
                </a:solidFill>
                <a:effectLst/>
                <a:latin typeface="Aptos Narrow" panose="020B0004020202020204" pitchFamily="34" charset="0"/>
              </a:endParaRPr>
            </a:p>
          </p:txBody>
        </p:sp>
        <p:sp>
          <p:nvSpPr>
            <p:cNvPr id="146" name="TextBox 145">
              <a:extLst>
                <a:ext uri="{FF2B5EF4-FFF2-40B4-BE49-F238E27FC236}">
                  <a16:creationId xmlns:a16="http://schemas.microsoft.com/office/drawing/2014/main" id="{117143D4-88A3-A793-8BBE-F93944FB341C}"/>
                </a:ext>
              </a:extLst>
            </p:cNvPr>
            <p:cNvSpPr txBox="1"/>
            <p:nvPr/>
          </p:nvSpPr>
          <p:spPr>
            <a:xfrm>
              <a:off x="11123609" y="2696896"/>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- 1.5</a:t>
              </a:r>
              <a:endParaRPr lang="en-GB" sz="900" b="0" i="0" u="none" strike="noStrike" noProof="0" dirty="0">
                <a:solidFill>
                  <a:srgbClr val="000000"/>
                </a:solidFill>
                <a:effectLst/>
                <a:latin typeface="Aptos Narrow" panose="020B0004020202020204" pitchFamily="34" charset="0"/>
              </a:endParaRPr>
            </a:p>
          </p:txBody>
        </p:sp>
        <p:cxnSp>
          <p:nvCxnSpPr>
            <p:cNvPr id="147" name="Straight Connector 146">
              <a:extLst>
                <a:ext uri="{FF2B5EF4-FFF2-40B4-BE49-F238E27FC236}">
                  <a16:creationId xmlns:a16="http://schemas.microsoft.com/office/drawing/2014/main" id="{D4F63FB5-6D43-91DE-0199-189D73A6F1F2}"/>
                </a:ext>
              </a:extLst>
            </p:cNvPr>
            <p:cNvCxnSpPr/>
            <p:nvPr/>
          </p:nvCxnSpPr>
          <p:spPr>
            <a:xfrm>
              <a:off x="11999389" y="2778642"/>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a16="http://schemas.microsoft.com/office/drawing/2014/main" id="{17BBBFAE-4054-D027-14C8-90FF66991237}"/>
                </a:ext>
              </a:extLst>
            </p:cNvPr>
            <p:cNvCxnSpPr/>
            <p:nvPr/>
          </p:nvCxnSpPr>
          <p:spPr>
            <a:xfrm>
              <a:off x="11999389" y="2626242"/>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grpSp>
        <p:nvGrpSpPr>
          <p:cNvPr id="149" name="Group 148">
            <a:extLst>
              <a:ext uri="{FF2B5EF4-FFF2-40B4-BE49-F238E27FC236}">
                <a16:creationId xmlns:a16="http://schemas.microsoft.com/office/drawing/2014/main" id="{2285F404-5800-9A42-3CB7-E11E1C9D6880}"/>
              </a:ext>
            </a:extLst>
          </p:cNvPr>
          <p:cNvGrpSpPr/>
          <p:nvPr/>
        </p:nvGrpSpPr>
        <p:grpSpPr>
          <a:xfrm>
            <a:off x="2510443" y="2413253"/>
            <a:ext cx="1004612" cy="278402"/>
            <a:chOff x="7035705" y="4968501"/>
            <a:chExt cx="1004612" cy="278402"/>
          </a:xfrm>
        </p:grpSpPr>
        <p:sp>
          <p:nvSpPr>
            <p:cNvPr id="150" name="TextBox 149">
              <a:extLst>
                <a:ext uri="{FF2B5EF4-FFF2-40B4-BE49-F238E27FC236}">
                  <a16:creationId xmlns:a16="http://schemas.microsoft.com/office/drawing/2014/main" id="{353A5547-291E-8023-30FD-02740AFA7140}"/>
                </a:ext>
              </a:extLst>
            </p:cNvPr>
            <p:cNvSpPr txBox="1"/>
            <p:nvPr/>
          </p:nvSpPr>
          <p:spPr>
            <a:xfrm>
              <a:off x="7035705" y="4968501"/>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0.67x </a:t>
              </a:r>
              <a:r>
                <a:rPr lang="en-GB" sz="900" dirty="0">
                  <a:solidFill>
                    <a:srgbClr val="000000"/>
                  </a:solidFill>
                </a:rPr>
                <a:t>-</a:t>
              </a:r>
              <a:r>
                <a:rPr lang="en-GB" sz="900" b="0" u="none" strike="noStrike" noProof="0" dirty="0">
                  <a:solidFill>
                    <a:srgbClr val="000000"/>
                  </a:solidFill>
                  <a:effectLst/>
                </a:rPr>
                <a:t> 0.5</a:t>
              </a:r>
              <a:endParaRPr lang="en-GB" sz="900" b="0" i="0" u="none" strike="noStrike" noProof="0" dirty="0">
                <a:solidFill>
                  <a:srgbClr val="000000"/>
                </a:solidFill>
                <a:effectLst/>
                <a:latin typeface="Aptos Narrow" panose="020B0004020202020204" pitchFamily="34" charset="0"/>
              </a:endParaRPr>
            </a:p>
          </p:txBody>
        </p:sp>
        <p:sp>
          <p:nvSpPr>
            <p:cNvPr id="151" name="TextBox 150">
              <a:extLst>
                <a:ext uri="{FF2B5EF4-FFF2-40B4-BE49-F238E27FC236}">
                  <a16:creationId xmlns:a16="http://schemas.microsoft.com/office/drawing/2014/main" id="{3D5B3C6D-7146-BB10-5C3D-4A0E5FEC83E3}"/>
                </a:ext>
              </a:extLst>
            </p:cNvPr>
            <p:cNvSpPr txBox="1"/>
            <p:nvPr/>
          </p:nvSpPr>
          <p:spPr>
            <a:xfrm>
              <a:off x="7035705" y="5108404"/>
              <a:ext cx="905436" cy="138499"/>
            </a:xfrm>
            <a:prstGeom prst="rect">
              <a:avLst/>
            </a:prstGeom>
            <a:noFill/>
          </p:spPr>
          <p:txBody>
            <a:bodyPr wrap="square" lIns="0" tIns="0" rIns="0" bIns="0">
              <a:spAutoFit/>
            </a:bodyPr>
            <a:lstStyle/>
            <a:p>
              <a:pPr algn="ctr" fontAlgn="b"/>
              <a:r>
                <a:rPr lang="en-GB" sz="900" b="0" u="none" strike="noStrike" noProof="0" dirty="0">
                  <a:solidFill>
                    <a:srgbClr val="000000"/>
                  </a:solidFill>
                  <a:effectLst/>
                </a:rPr>
                <a:t>y = 0.70x - 0.5</a:t>
              </a:r>
              <a:endParaRPr lang="en-GB" sz="900" b="0" i="0" u="none" strike="noStrike" noProof="0" dirty="0">
                <a:solidFill>
                  <a:srgbClr val="000000"/>
                </a:solidFill>
                <a:effectLst/>
                <a:latin typeface="Aptos Narrow" panose="020B0004020202020204" pitchFamily="34" charset="0"/>
              </a:endParaRPr>
            </a:p>
          </p:txBody>
        </p:sp>
        <p:cxnSp>
          <p:nvCxnSpPr>
            <p:cNvPr id="152" name="Straight Connector 151">
              <a:extLst>
                <a:ext uri="{FF2B5EF4-FFF2-40B4-BE49-F238E27FC236}">
                  <a16:creationId xmlns:a16="http://schemas.microsoft.com/office/drawing/2014/main" id="{7014CBF4-FFA6-F72D-254A-B6D19DDC8F99}"/>
                </a:ext>
              </a:extLst>
            </p:cNvPr>
            <p:cNvCxnSpPr/>
            <p:nvPr/>
          </p:nvCxnSpPr>
          <p:spPr>
            <a:xfrm>
              <a:off x="7911485" y="5190150"/>
              <a:ext cx="128832" cy="0"/>
            </a:xfrm>
            <a:prstGeom prst="line">
              <a:avLst/>
            </a:prstGeom>
            <a:ln w="19050">
              <a:solidFill>
                <a:schemeClr val="tx1"/>
              </a:solidFill>
              <a:prstDash val="sysDash"/>
            </a:ln>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a16="http://schemas.microsoft.com/office/drawing/2014/main" id="{012A977A-6C58-1338-F175-6A59D296093B}"/>
                </a:ext>
              </a:extLst>
            </p:cNvPr>
            <p:cNvCxnSpPr/>
            <p:nvPr/>
          </p:nvCxnSpPr>
          <p:spPr>
            <a:xfrm>
              <a:off x="7911485" y="5037750"/>
              <a:ext cx="128832"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grpSp>
      <p:pic>
        <p:nvPicPr>
          <p:cNvPr id="7" name="Graphic 6">
            <a:extLst>
              <a:ext uri="{FF2B5EF4-FFF2-40B4-BE49-F238E27FC236}">
                <a16:creationId xmlns:a16="http://schemas.microsoft.com/office/drawing/2014/main" id="{25566AA1-B657-87C2-FFE5-20EA45D002C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397" y="2430748"/>
            <a:ext cx="6477000" cy="1800225"/>
          </a:xfrm>
          <a:prstGeom prst="rect">
            <a:avLst/>
          </a:prstGeom>
        </p:spPr>
      </p:pic>
    </p:spTree>
    <p:extLst>
      <p:ext uri="{BB962C8B-B14F-4D97-AF65-F5344CB8AC3E}">
        <p14:creationId xmlns:p14="http://schemas.microsoft.com/office/powerpoint/2010/main" val="3061904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6D339-AE42-E287-9435-F82CF481DE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355E063-7A11-C066-D677-824AC0EBA4DD}"/>
              </a:ext>
            </a:extLst>
          </p:cNvPr>
          <p:cNvSpPr/>
          <p:nvPr/>
        </p:nvSpPr>
        <p:spPr>
          <a:xfrm>
            <a:off x="8952000" y="-291155"/>
            <a:ext cx="324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 name="Rectangle 2">
            <a:extLst>
              <a:ext uri="{FF2B5EF4-FFF2-40B4-BE49-F238E27FC236}">
                <a16:creationId xmlns:a16="http://schemas.microsoft.com/office/drawing/2014/main" id="{61B1AE0F-2AC0-3C13-5938-13D6C03F34EB}"/>
              </a:ext>
            </a:extLst>
          </p:cNvPr>
          <p:cNvSpPr/>
          <p:nvPr/>
        </p:nvSpPr>
        <p:spPr>
          <a:xfrm>
            <a:off x="0" y="-280140"/>
            <a:ext cx="6480000" cy="214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7" name="Graphic 6">
            <a:extLst>
              <a:ext uri="{FF2B5EF4-FFF2-40B4-BE49-F238E27FC236}">
                <a16:creationId xmlns:a16="http://schemas.microsoft.com/office/drawing/2014/main" id="{6AC9C32C-B1D6-905F-BAF9-15553488ECD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10961"/>
            <a:ext cx="6480000" cy="2163149"/>
          </a:xfrm>
          <a:prstGeom prst="rect">
            <a:avLst/>
          </a:prstGeom>
        </p:spPr>
      </p:pic>
      <p:sp>
        <p:nvSpPr>
          <p:cNvPr id="8" name="Rectangle 7">
            <a:extLst>
              <a:ext uri="{FF2B5EF4-FFF2-40B4-BE49-F238E27FC236}">
                <a16:creationId xmlns:a16="http://schemas.microsoft.com/office/drawing/2014/main" id="{97F680EF-FDD4-6E9F-BFA0-EB2A6402C2C9}"/>
              </a:ext>
            </a:extLst>
          </p:cNvPr>
          <p:cNvSpPr/>
          <p:nvPr/>
        </p:nvSpPr>
        <p:spPr>
          <a:xfrm>
            <a:off x="0" y="2129941"/>
            <a:ext cx="6480000" cy="9412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1200" b="1" i="1" dirty="0">
                <a:solidFill>
                  <a:schemeClr val="tx1"/>
                </a:solidFill>
              </a:rPr>
              <a:t>Figure X: Relationship between upper and lower extremity scores and their recovery over</a:t>
            </a:r>
            <a:r>
              <a:rPr lang="en-US" sz="1200" i="1" dirty="0">
                <a:solidFill>
                  <a:schemeClr val="tx1"/>
                </a:solidFill>
              </a:rPr>
              <a:t> (A) the acute phase (2 days), (B) the subacute phase (14 days), and (C) 90 days. Two clusters were created by applying a k-means clustering algorithm with k=2 to dichotomize the data points into two groups—poor recovery and good recovery—based on </a:t>
            </a:r>
            <a:r>
              <a:rPr lang="en-US" sz="1200" i="1" dirty="0" err="1">
                <a:solidFill>
                  <a:schemeClr val="tx1"/>
                </a:solidFill>
              </a:rPr>
              <a:t>Uex</a:t>
            </a:r>
            <a:r>
              <a:rPr lang="en-US" sz="1200" i="1" dirty="0">
                <a:solidFill>
                  <a:schemeClr val="tx1"/>
                </a:solidFill>
              </a:rPr>
              <a:t> and Lex.</a:t>
            </a:r>
            <a:endParaRPr lang="de-DE" i="1" dirty="0">
              <a:solidFill>
                <a:schemeClr val="tx1"/>
              </a:solidFill>
            </a:endParaRPr>
          </a:p>
        </p:txBody>
      </p:sp>
      <p:sp>
        <p:nvSpPr>
          <p:cNvPr id="9" name="TextBox 8">
            <a:extLst>
              <a:ext uri="{FF2B5EF4-FFF2-40B4-BE49-F238E27FC236}">
                <a16:creationId xmlns:a16="http://schemas.microsoft.com/office/drawing/2014/main" id="{FA9B1619-24B7-452D-9D98-8FD35DE2FD7D}"/>
              </a:ext>
            </a:extLst>
          </p:cNvPr>
          <p:cNvSpPr txBox="1"/>
          <p:nvPr/>
        </p:nvSpPr>
        <p:spPr>
          <a:xfrm>
            <a:off x="860611" y="1348319"/>
            <a:ext cx="681318" cy="261610"/>
          </a:xfrm>
          <a:prstGeom prst="rect">
            <a:avLst/>
          </a:prstGeom>
          <a:noFill/>
        </p:spPr>
        <p:txBody>
          <a:bodyPr wrap="square" rtlCol="0">
            <a:spAutoFit/>
          </a:bodyPr>
          <a:lstStyle/>
          <a:p>
            <a:r>
              <a:rPr lang="en-US" sz="1100" i="1" dirty="0"/>
              <a:t>2days</a:t>
            </a:r>
            <a:endParaRPr lang="de-DE" sz="1100" i="1" dirty="0"/>
          </a:p>
        </p:txBody>
      </p:sp>
      <p:sp>
        <p:nvSpPr>
          <p:cNvPr id="10" name="TextBox 9">
            <a:extLst>
              <a:ext uri="{FF2B5EF4-FFF2-40B4-BE49-F238E27FC236}">
                <a16:creationId xmlns:a16="http://schemas.microsoft.com/office/drawing/2014/main" id="{2F64C7A5-7ABB-B5E4-525B-8387D3B3710F}"/>
              </a:ext>
            </a:extLst>
          </p:cNvPr>
          <p:cNvSpPr txBox="1"/>
          <p:nvPr/>
        </p:nvSpPr>
        <p:spPr>
          <a:xfrm>
            <a:off x="2774574" y="1348319"/>
            <a:ext cx="675313" cy="261610"/>
          </a:xfrm>
          <a:prstGeom prst="rect">
            <a:avLst/>
          </a:prstGeom>
          <a:noFill/>
        </p:spPr>
        <p:txBody>
          <a:bodyPr wrap="square" rtlCol="0">
            <a:spAutoFit/>
          </a:bodyPr>
          <a:lstStyle/>
          <a:p>
            <a:r>
              <a:rPr lang="en-US" sz="1100" i="1" dirty="0"/>
              <a:t>14days</a:t>
            </a:r>
            <a:endParaRPr lang="de-DE" sz="1100" i="1" dirty="0"/>
          </a:p>
        </p:txBody>
      </p:sp>
      <p:sp>
        <p:nvSpPr>
          <p:cNvPr id="11" name="TextBox 10">
            <a:extLst>
              <a:ext uri="{FF2B5EF4-FFF2-40B4-BE49-F238E27FC236}">
                <a16:creationId xmlns:a16="http://schemas.microsoft.com/office/drawing/2014/main" id="{B55CA28C-DAE1-E861-B28A-7936F6F16654}"/>
              </a:ext>
            </a:extLst>
          </p:cNvPr>
          <p:cNvSpPr txBox="1"/>
          <p:nvPr/>
        </p:nvSpPr>
        <p:spPr>
          <a:xfrm>
            <a:off x="4688538" y="1351933"/>
            <a:ext cx="675313" cy="261610"/>
          </a:xfrm>
          <a:prstGeom prst="rect">
            <a:avLst/>
          </a:prstGeom>
          <a:noFill/>
        </p:spPr>
        <p:txBody>
          <a:bodyPr wrap="square" rtlCol="0">
            <a:spAutoFit/>
          </a:bodyPr>
          <a:lstStyle/>
          <a:p>
            <a:r>
              <a:rPr lang="en-US" sz="1100" i="1" dirty="0"/>
              <a:t>90days</a:t>
            </a:r>
            <a:endParaRPr lang="de-DE" sz="1100" i="1" dirty="0"/>
          </a:p>
        </p:txBody>
      </p:sp>
      <p:sp>
        <p:nvSpPr>
          <p:cNvPr id="12" name="TextBox 11">
            <a:extLst>
              <a:ext uri="{FF2B5EF4-FFF2-40B4-BE49-F238E27FC236}">
                <a16:creationId xmlns:a16="http://schemas.microsoft.com/office/drawing/2014/main" id="{3CA84012-4C2C-2A0A-9214-22543FA49FCB}"/>
              </a:ext>
            </a:extLst>
          </p:cNvPr>
          <p:cNvSpPr txBox="1"/>
          <p:nvPr/>
        </p:nvSpPr>
        <p:spPr>
          <a:xfrm>
            <a:off x="4392708" y="-5351"/>
            <a:ext cx="430307" cy="276999"/>
          </a:xfrm>
          <a:prstGeom prst="rect">
            <a:avLst/>
          </a:prstGeom>
          <a:noFill/>
        </p:spPr>
        <p:txBody>
          <a:bodyPr wrap="square" rtlCol="0">
            <a:spAutoFit/>
          </a:bodyPr>
          <a:lstStyle/>
          <a:p>
            <a:r>
              <a:rPr lang="en-US" sz="1200" b="1" dirty="0"/>
              <a:t>C</a:t>
            </a:r>
            <a:endParaRPr lang="de-DE" sz="1200" b="1" dirty="0"/>
          </a:p>
        </p:txBody>
      </p:sp>
      <p:sp>
        <p:nvSpPr>
          <p:cNvPr id="13" name="TextBox 12">
            <a:extLst>
              <a:ext uri="{FF2B5EF4-FFF2-40B4-BE49-F238E27FC236}">
                <a16:creationId xmlns:a16="http://schemas.microsoft.com/office/drawing/2014/main" id="{AAC9F57C-0070-4A01-6688-FE6BBC79E71B}"/>
              </a:ext>
            </a:extLst>
          </p:cNvPr>
          <p:cNvSpPr txBox="1"/>
          <p:nvPr/>
        </p:nvSpPr>
        <p:spPr>
          <a:xfrm>
            <a:off x="609602" y="-5351"/>
            <a:ext cx="430307" cy="276999"/>
          </a:xfrm>
          <a:prstGeom prst="rect">
            <a:avLst/>
          </a:prstGeom>
          <a:noFill/>
        </p:spPr>
        <p:txBody>
          <a:bodyPr wrap="square" rtlCol="0">
            <a:spAutoFit/>
          </a:bodyPr>
          <a:lstStyle/>
          <a:p>
            <a:r>
              <a:rPr lang="en-US" sz="1200" b="1" dirty="0"/>
              <a:t>A</a:t>
            </a:r>
            <a:endParaRPr lang="de-DE" sz="1200" b="1" dirty="0"/>
          </a:p>
        </p:txBody>
      </p:sp>
      <p:sp>
        <p:nvSpPr>
          <p:cNvPr id="14" name="TextBox 13">
            <a:extLst>
              <a:ext uri="{FF2B5EF4-FFF2-40B4-BE49-F238E27FC236}">
                <a16:creationId xmlns:a16="http://schemas.microsoft.com/office/drawing/2014/main" id="{74FEF35E-8107-5A66-D0CB-C4C19460D94F}"/>
              </a:ext>
            </a:extLst>
          </p:cNvPr>
          <p:cNvSpPr txBox="1"/>
          <p:nvPr/>
        </p:nvSpPr>
        <p:spPr>
          <a:xfrm>
            <a:off x="2501153" y="-5351"/>
            <a:ext cx="430307" cy="276999"/>
          </a:xfrm>
          <a:prstGeom prst="rect">
            <a:avLst/>
          </a:prstGeom>
          <a:noFill/>
        </p:spPr>
        <p:txBody>
          <a:bodyPr wrap="square" rtlCol="0">
            <a:spAutoFit/>
          </a:bodyPr>
          <a:lstStyle/>
          <a:p>
            <a:r>
              <a:rPr lang="en-US" sz="1200" b="1" dirty="0"/>
              <a:t>B</a:t>
            </a:r>
            <a:endParaRPr lang="de-DE" sz="1200" b="1" dirty="0"/>
          </a:p>
        </p:txBody>
      </p:sp>
      <p:sp>
        <p:nvSpPr>
          <p:cNvPr id="17" name="Rectangle 16">
            <a:extLst>
              <a:ext uri="{FF2B5EF4-FFF2-40B4-BE49-F238E27FC236}">
                <a16:creationId xmlns:a16="http://schemas.microsoft.com/office/drawing/2014/main" id="{3AA1415E-C6ED-1097-B9C3-93544F221890}"/>
              </a:ext>
            </a:extLst>
          </p:cNvPr>
          <p:cNvSpPr/>
          <p:nvPr/>
        </p:nvSpPr>
        <p:spPr>
          <a:xfrm>
            <a:off x="4791531" y="177435"/>
            <a:ext cx="561975" cy="328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Good</a:t>
            </a:r>
          </a:p>
          <a:p>
            <a:pPr algn="ctr"/>
            <a:r>
              <a:rPr lang="en-US" sz="900" dirty="0">
                <a:solidFill>
                  <a:schemeClr val="tx1"/>
                </a:solidFill>
              </a:rPr>
              <a:t>Poor</a:t>
            </a:r>
            <a:endParaRPr lang="de-DE" sz="900" dirty="0">
              <a:solidFill>
                <a:schemeClr val="tx1"/>
              </a:solidFill>
            </a:endParaRPr>
          </a:p>
        </p:txBody>
      </p:sp>
      <p:sp>
        <p:nvSpPr>
          <p:cNvPr id="15" name="Oval 14">
            <a:extLst>
              <a:ext uri="{FF2B5EF4-FFF2-40B4-BE49-F238E27FC236}">
                <a16:creationId xmlns:a16="http://schemas.microsoft.com/office/drawing/2014/main" id="{A2395E9A-B96A-2FF9-5B9C-176FD1B5C849}"/>
              </a:ext>
            </a:extLst>
          </p:cNvPr>
          <p:cNvSpPr/>
          <p:nvPr/>
        </p:nvSpPr>
        <p:spPr>
          <a:xfrm>
            <a:off x="4837326" y="391461"/>
            <a:ext cx="53788" cy="53788"/>
          </a:xfrm>
          <a:prstGeom prst="ellipse">
            <a:avLst/>
          </a:prstGeom>
          <a:solidFill>
            <a:srgbClr val="FF333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6" name="Oval 15">
            <a:extLst>
              <a:ext uri="{FF2B5EF4-FFF2-40B4-BE49-F238E27FC236}">
                <a16:creationId xmlns:a16="http://schemas.microsoft.com/office/drawing/2014/main" id="{A4493E95-4570-B0F5-FBF6-F43B13EA79E0}"/>
              </a:ext>
            </a:extLst>
          </p:cNvPr>
          <p:cNvSpPr/>
          <p:nvPr/>
        </p:nvSpPr>
        <p:spPr>
          <a:xfrm>
            <a:off x="4834942" y="249318"/>
            <a:ext cx="53788" cy="53788"/>
          </a:xfrm>
          <a:prstGeom prst="ellipse">
            <a:avLst/>
          </a:prstGeom>
          <a:solidFill>
            <a:srgbClr val="339933"/>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
        <p:nvSpPr>
          <p:cNvPr id="18" name="Rectangle 17">
            <a:extLst>
              <a:ext uri="{FF2B5EF4-FFF2-40B4-BE49-F238E27FC236}">
                <a16:creationId xmlns:a16="http://schemas.microsoft.com/office/drawing/2014/main" id="{B25D22EE-5F3D-063B-216D-8D990D490138}"/>
              </a:ext>
            </a:extLst>
          </p:cNvPr>
          <p:cNvSpPr/>
          <p:nvPr/>
        </p:nvSpPr>
        <p:spPr>
          <a:xfrm>
            <a:off x="4760046" y="188873"/>
            <a:ext cx="561975" cy="300074"/>
          </a:xfrm>
          <a:prstGeom prst="rect">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sz="900"/>
          </a:p>
        </p:txBody>
      </p:sp>
    </p:spTree>
    <p:extLst>
      <p:ext uri="{BB962C8B-B14F-4D97-AF65-F5344CB8AC3E}">
        <p14:creationId xmlns:p14="http://schemas.microsoft.com/office/powerpoint/2010/main" val="1350811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Widescreen</PresentationFormat>
  <Paragraphs>84</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 Narrow</vt:lpstr>
      <vt:lpstr>Arial</vt:lpstr>
      <vt:lpstr>Calibri</vt:lpstr>
      <vt:lpstr>Calibri Light</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Aref Kalantari</dc:creator>
  <cp:lastModifiedBy>Aref kalantari</cp:lastModifiedBy>
  <cp:revision>121</cp:revision>
  <cp:lastPrinted>2025-01-14T15:07:19Z</cp:lastPrinted>
  <dcterms:created xsi:type="dcterms:W3CDTF">2024-06-04T17:15:50Z</dcterms:created>
  <dcterms:modified xsi:type="dcterms:W3CDTF">2025-04-07T15:13:17Z</dcterms:modified>
</cp:coreProperties>
</file>