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0" r:id="rId2"/>
    <p:sldId id="291" r:id="rId3"/>
    <p:sldId id="292" r:id="rId4"/>
    <p:sldId id="289" r:id="rId5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171" autoAdjust="0"/>
  </p:normalViewPr>
  <p:slideViewPr>
    <p:cSldViewPr snapToGrid="0">
      <p:cViewPr>
        <p:scale>
          <a:sx n="100" d="100"/>
          <a:sy n="100" d="100"/>
        </p:scale>
        <p:origin x="1368" y="25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AADA-ED3A-562B-E85C-8BDE7B83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713E9-E62A-D116-77AD-09C59154E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19DDC-0869-0C4C-7ADC-AE7DA82A0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824B-9428-1D5A-EC25-9691704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76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A8F88-DF5A-4BA9-6E35-D0C23946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5A5E2-2740-C208-D150-1D2BB4E4E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E2936-3CBB-4605-D140-94F30F85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AF25-1238-0E08-69C1-563ABC4EF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18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3B81-0870-7128-3926-E9348762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D9922-FE86-A3E3-0FCE-19A7B7D0D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DCB1D-AE37-BD69-3304-890E40261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70FE9-C5BB-48DF-AC7B-9DED54A8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74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03/06/2025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pmc.ncbi.nlm.nih.gov/articles/PMC6854610/#:~:text=In%202008%2C%20it%20was%20proposed,(%E2%80%9Cproportional%20recovery%E2%80%9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8449-CC78-DE6D-BC15-4F0F7FC0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9A2F397-C9BA-5654-5A64-E7BAF977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5"/>
          <a:stretch/>
        </p:blipFill>
        <p:spPr>
          <a:xfrm>
            <a:off x="5124450" y="3098146"/>
            <a:ext cx="2439603" cy="3599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169E7F-4A78-A119-3C7D-D5EBDF0CEE19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8B128-7C9C-F024-D9D4-A489C5B9C676}"/>
              </a:ext>
            </a:extLst>
          </p:cNvPr>
          <p:cNvSpPr/>
          <p:nvPr/>
        </p:nvSpPr>
        <p:spPr>
          <a:xfrm>
            <a:off x="0" y="-280140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AFA05-6812-E2C0-3793-185BBEB38C4D}"/>
              </a:ext>
            </a:extLst>
          </p:cNvPr>
          <p:cNvSpPr txBox="1"/>
          <p:nvPr/>
        </p:nvSpPr>
        <p:spPr>
          <a:xfrm>
            <a:off x="3105944" y="-100338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/>
              <a:t>some patients have higher deficit but can catch up with patients with lower and usually better/faster recovery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E996E71-C937-2FC6-590F-8C589B63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14" y="3405744"/>
            <a:ext cx="4612843" cy="30797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F2BC9A-3882-7840-A999-BDE1D6C73711}"/>
              </a:ext>
            </a:extLst>
          </p:cNvPr>
          <p:cNvSpPr txBox="1"/>
          <p:nvPr/>
        </p:nvSpPr>
        <p:spPr>
          <a:xfrm>
            <a:off x="9439790" y="724584"/>
            <a:ext cx="22473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 err="1"/>
              <a:t>Kmeans</a:t>
            </a:r>
            <a:r>
              <a:rPr lang="en-GB" noProof="0" dirty="0"/>
              <a:t> (K=2) based on TP=0 </a:t>
            </a:r>
            <a:r>
              <a:rPr lang="en-GB" noProof="0" dirty="0">
                <a:sym typeface="Wingdings" panose="05000000000000000000" pitchFamily="2" charset="2"/>
              </a:rPr>
              <a:t> creates two groups of high and low motor score patients</a:t>
            </a:r>
            <a:endParaRPr lang="en-GB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15932-1AC4-CB8C-C8E8-33EC45163D46}"/>
              </a:ext>
            </a:extLst>
          </p:cNvPr>
          <p:cNvSpPr txBox="1"/>
          <p:nvPr/>
        </p:nvSpPr>
        <p:spPr>
          <a:xfrm rot="16200000">
            <a:off x="-950820" y="4614513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DF7B9-3734-8C5E-9681-42AF417C38B9}"/>
              </a:ext>
            </a:extLst>
          </p:cNvPr>
          <p:cNvSpPr txBox="1"/>
          <p:nvPr/>
        </p:nvSpPr>
        <p:spPr>
          <a:xfrm>
            <a:off x="234692" y="6490899"/>
            <a:ext cx="487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noProof="0" dirty="0"/>
              <a:t>Negative values are beneath the line, positive values are above the 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6BF59-15FD-6578-FBC5-3311BFE86E65}"/>
              </a:ext>
            </a:extLst>
          </p:cNvPr>
          <p:cNvSpPr txBox="1"/>
          <p:nvPr/>
        </p:nvSpPr>
        <p:spPr>
          <a:xfrm>
            <a:off x="7491306" y="3925360"/>
            <a:ext cx="2006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Spagetti Plot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score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91366E-1370-B471-1307-8C8D1BCF7907}"/>
              </a:ext>
            </a:extLst>
          </p:cNvPr>
          <p:cNvSpPr txBox="1"/>
          <p:nvPr/>
        </p:nvSpPr>
        <p:spPr>
          <a:xfrm>
            <a:off x="933450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082501-4FC4-B718-1180-D6375326A5D7}"/>
              </a:ext>
            </a:extLst>
          </p:cNvPr>
          <p:cNvSpPr txBox="1"/>
          <p:nvPr/>
        </p:nvSpPr>
        <p:spPr>
          <a:xfrm>
            <a:off x="2178444" y="6085013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327A2-C850-4BEC-8D5C-5B2E15C79C83}"/>
              </a:ext>
            </a:extLst>
          </p:cNvPr>
          <p:cNvSpPr txBox="1"/>
          <p:nvPr/>
        </p:nvSpPr>
        <p:spPr>
          <a:xfrm>
            <a:off x="3503165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58EC3E-B4DD-A86F-4799-E01CBD6120D9}"/>
              </a:ext>
            </a:extLst>
          </p:cNvPr>
          <p:cNvSpPr txBox="1"/>
          <p:nvPr/>
        </p:nvSpPr>
        <p:spPr>
          <a:xfrm rot="16200000">
            <a:off x="3919518" y="4666684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DA1ADA-66D3-7802-2CAD-6C16B6968B71}"/>
              </a:ext>
            </a:extLst>
          </p:cNvPr>
          <p:cNvSpPr txBox="1"/>
          <p:nvPr/>
        </p:nvSpPr>
        <p:spPr>
          <a:xfrm>
            <a:off x="5839964" y="6423567"/>
            <a:ext cx="14385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dirty="0"/>
              <a:t>Time Point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75A563C-90A9-16CA-C3BF-F3E6E2624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768" y="2776814"/>
            <a:ext cx="3106813" cy="414375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1769C7-4911-2305-BFF5-13CED47B6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997"/>
            <a:ext cx="6480000" cy="21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8B07-9AC5-A1DF-3F00-4561CDE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518C4E-F0AA-6600-CF0A-596BAF0E0B0B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04DA7-F20C-3A37-F18F-37512478E637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40667C-44FA-A9D3-FAFA-E78A5824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359" r="42148"/>
          <a:stretch/>
        </p:blipFill>
        <p:spPr>
          <a:xfrm>
            <a:off x="185457" y="183776"/>
            <a:ext cx="2369484" cy="32452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38B6BC-AF7C-F503-1440-785A2D08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287" t="5926" b="77130"/>
          <a:stretch/>
        </p:blipFill>
        <p:spPr>
          <a:xfrm>
            <a:off x="2584619" y="248914"/>
            <a:ext cx="2628357" cy="872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BEB83F-D5A7-6432-914C-774474C6B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097" y="1059760"/>
            <a:ext cx="1932660" cy="19326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2B5BD0-E84B-81D2-D254-1C88B88B0F10}"/>
              </a:ext>
            </a:extLst>
          </p:cNvPr>
          <p:cNvSpPr txBox="1"/>
          <p:nvPr/>
        </p:nvSpPr>
        <p:spPr>
          <a:xfrm>
            <a:off x="253259" y="3441680"/>
            <a:ext cx="61004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Overall Recovery Type Percentages:</a:t>
            </a:r>
          </a:p>
          <a:p>
            <a:r>
              <a:rPr lang="en-US" sz="1200" dirty="0"/>
              <a:t>Steady recovery: 59.46% (22 out of 37)</a:t>
            </a:r>
          </a:p>
          <a:p>
            <a:r>
              <a:rPr lang="en-US" sz="1200" dirty="0"/>
              <a:t>Steady decline: 2.70% (1 out of 37)</a:t>
            </a:r>
          </a:p>
          <a:p>
            <a:r>
              <a:rPr lang="en-US" sz="1200" dirty="0"/>
              <a:t>Early recovery with chronic decline: 13.51% (5 out of 37)</a:t>
            </a:r>
          </a:p>
          <a:p>
            <a:r>
              <a:rPr lang="en-US" sz="1200" dirty="0"/>
              <a:t>Late recovery with acute decline: 24.32% (9 out of 37)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3CF9992-B620-C8FC-6E53-A40E37EFC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1012" y="183776"/>
            <a:ext cx="2001931" cy="324542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8E1F39C-B03B-821E-7877-03AE4C35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069" y="183776"/>
            <a:ext cx="1975474" cy="32454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35DF4D-1F84-84EC-1BE6-EC21B7F45E88}"/>
              </a:ext>
            </a:extLst>
          </p:cNvPr>
          <p:cNvSpPr txBox="1"/>
          <p:nvPr/>
        </p:nvSpPr>
        <p:spPr>
          <a:xfrm>
            <a:off x="8095813" y="3794719"/>
            <a:ext cx="38705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0"/>
              <a:t>Recovery Type Percentages by </a:t>
            </a:r>
            <a:r>
              <a:rPr lang="en-GB" sz="1100" noProof="0" dirty="0" err="1"/>
              <a:t>Fixed_Type</a:t>
            </a:r>
            <a:r>
              <a:rPr lang="en-GB" sz="1100" noProof="0" dirty="0"/>
              <a:t>:</a:t>
            </a:r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bad</a:t>
            </a:r>
          </a:p>
          <a:p>
            <a:r>
              <a:rPr lang="en-GB" sz="1100" noProof="0" dirty="0"/>
              <a:t>  Steady recovery: 68.75% (11 out of 16)</a:t>
            </a:r>
          </a:p>
          <a:p>
            <a:r>
              <a:rPr lang="en-GB" sz="1100" noProof="0" dirty="0"/>
              <a:t>  Steady decline: 6.25% (1 out of 16)</a:t>
            </a:r>
          </a:p>
          <a:p>
            <a:r>
              <a:rPr lang="en-GB" sz="1100" noProof="0" dirty="0"/>
              <a:t>  Early recovery with chronic decline: 6.25% (1 out of 16)</a:t>
            </a:r>
          </a:p>
          <a:p>
            <a:r>
              <a:rPr lang="en-GB" sz="1100" noProof="0" dirty="0"/>
              <a:t>  Late recovery with acute decline: 18.75% (3 out of 16)</a:t>
            </a:r>
          </a:p>
          <a:p>
            <a:endParaRPr lang="en-GB" sz="1100" noProof="0" dirty="0"/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good</a:t>
            </a:r>
          </a:p>
          <a:p>
            <a:r>
              <a:rPr lang="en-GB" sz="1100" noProof="0" dirty="0"/>
              <a:t>  Steady recovery: 52.38% (11 out of 21)</a:t>
            </a:r>
          </a:p>
          <a:p>
            <a:r>
              <a:rPr lang="en-GB" sz="1100" noProof="0" dirty="0"/>
              <a:t>  Steady decline: 0.00% (0 out of 21)</a:t>
            </a:r>
          </a:p>
          <a:p>
            <a:r>
              <a:rPr lang="en-GB" sz="1100" noProof="0" dirty="0"/>
              <a:t>  Early recovery with chronic decline: 19.05% (4 out of 21)</a:t>
            </a:r>
          </a:p>
          <a:p>
            <a:r>
              <a:rPr lang="en-GB" sz="1100" noProof="0" dirty="0"/>
              <a:t>  Late recovery with acute decline: 28.57% (6 out of 21)</a:t>
            </a:r>
          </a:p>
        </p:txBody>
      </p:sp>
    </p:spTree>
    <p:extLst>
      <p:ext uri="{BB962C8B-B14F-4D97-AF65-F5344CB8AC3E}">
        <p14:creationId xmlns:p14="http://schemas.microsoft.com/office/powerpoint/2010/main" val="416357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9366-4E98-49C9-518C-F1833593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8D34D-288C-D977-6413-07C14DB014EB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4F87C-EDFD-125A-DB2A-42F11B28F48A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D1080-9AC5-0570-8C4A-04ACD0D0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" y="0"/>
            <a:ext cx="6022860" cy="2971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FBD6B-667B-5F5C-FFE1-EAA32E01D1F4}"/>
              </a:ext>
            </a:extLst>
          </p:cNvPr>
          <p:cNvSpPr txBox="1"/>
          <p:nvPr/>
        </p:nvSpPr>
        <p:spPr>
          <a:xfrm>
            <a:off x="63500" y="3204952"/>
            <a:ext cx="570865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noProof="0" dirty="0"/>
              <a:t>a) The PRR works good for those patients that:</a:t>
            </a:r>
          </a:p>
          <a:p>
            <a:r>
              <a:rPr lang="en-GB" sz="1050" noProof="0" dirty="0"/>
              <a:t>the proportional recovery rule (PRR) was a manifestation of a spontaneous mechanism that is present in all patients with mild-to-moderate paresis but only in some with severe paresis</a:t>
            </a:r>
          </a:p>
          <a:p>
            <a:r>
              <a:rPr lang="en-GB" sz="1050" noProof="0" dirty="0"/>
              <a:t>quote from: Kundert et al. </a:t>
            </a:r>
            <a:r>
              <a:rPr lang="en-GB" sz="1050" noProof="0" dirty="0">
                <a:hlinkClick r:id="rId4"/>
              </a:rPr>
              <a:t>https://pmc.ncbi.nlm.nih.gov/articles/PMC6854610/#:~:text=In%202008%2C%20it%20was%20proposed,(%E2%80%9Cproportional%20recovery%E2%80%9D</a:t>
            </a:r>
            <a:r>
              <a:rPr lang="en-GB" sz="1050" noProof="0" dirty="0"/>
              <a:t>.</a:t>
            </a:r>
          </a:p>
          <a:p>
            <a:endParaRPr lang="en-GB" sz="1050" noProof="0" dirty="0"/>
          </a:p>
          <a:p>
            <a:r>
              <a:rPr lang="en-GB" sz="1050" noProof="0" dirty="0"/>
              <a:t>b) In my mice data, as most of them recover well, two distinct recovery trajectories could be identified, those that are similar to the PRR, and those that recover better e.g. MRR.</a:t>
            </a:r>
          </a:p>
          <a:p>
            <a:endParaRPr lang="en-GB" sz="1050" noProof="0" dirty="0"/>
          </a:p>
          <a:p>
            <a:r>
              <a:rPr lang="en-GB" sz="1050" noProof="0" dirty="0"/>
              <a:t>c) This is not the case in the human dataset. We have much more decliners, and if I use the same approach from our mice paper it leads to the </a:t>
            </a:r>
            <a:r>
              <a:rPr lang="en-GB" sz="1050" noProof="0" dirty="0" err="1"/>
              <a:t>sepration</a:t>
            </a:r>
            <a:r>
              <a:rPr lang="en-GB" sz="1050" noProof="0" dirty="0"/>
              <a:t> of fitters and non fitters, rather then a new recovery trajectory (higher then 70% for example). See figure in the pp.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B370-E989-34D1-C956-8BC438AA6CBD}"/>
              </a:ext>
            </a:extLst>
          </p:cNvPr>
          <p:cNvSpPr txBox="1"/>
          <p:nvPr/>
        </p:nvSpPr>
        <p:spPr>
          <a:xfrm>
            <a:off x="4221957" y="1301237"/>
            <a:ext cx="92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All data </a:t>
            </a:r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4AD3F5-0CD7-534D-4587-99B2DB687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3150" y="83625"/>
            <a:ext cx="6038850" cy="29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3B7CD-B9CA-ECFC-5BBC-7C5096981100}"/>
              </a:ext>
            </a:extLst>
          </p:cNvPr>
          <p:cNvSpPr txBox="1"/>
          <p:nvPr/>
        </p:nvSpPr>
        <p:spPr>
          <a:xfrm>
            <a:off x="10244817" y="1301237"/>
            <a:ext cx="130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Good only</a:t>
            </a:r>
            <a:endParaRPr lang="de-DE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D792E0C-04A2-3BA7-5A8B-DFDEFAADEA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9852" y="3216021"/>
            <a:ext cx="6019800" cy="297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F141E-708C-EC14-C8B0-8EEE6441D5F4}"/>
              </a:ext>
            </a:extLst>
          </p:cNvPr>
          <p:cNvSpPr txBox="1"/>
          <p:nvPr/>
        </p:nvSpPr>
        <p:spPr>
          <a:xfrm>
            <a:off x="10492467" y="4616973"/>
            <a:ext cx="130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Good only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101</cp:revision>
  <cp:lastPrinted>2025-01-14T15:07:19Z</cp:lastPrinted>
  <dcterms:created xsi:type="dcterms:W3CDTF">2024-06-04T17:15:50Z</dcterms:created>
  <dcterms:modified xsi:type="dcterms:W3CDTF">2025-03-06T09:33:22Z</dcterms:modified>
</cp:coreProperties>
</file>