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0" r:id="rId2"/>
    <p:sldId id="291" r:id="rId3"/>
    <p:sldId id="292" r:id="rId4"/>
    <p:sldId id="289" r:id="rId5"/>
  </p:sldIdLst>
  <p:sldSz cx="12192000" cy="6858000"/>
  <p:notesSz cx="7010400" cy="9236075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0E3"/>
    <a:srgbClr val="00B050"/>
    <a:srgbClr val="FFFFFF"/>
    <a:srgbClr val="CFD67E"/>
    <a:srgbClr val="6F6FC3"/>
    <a:srgbClr val="4040FE"/>
    <a:srgbClr val="9C9C9C"/>
    <a:srgbClr val="5B6977"/>
    <a:srgbClr val="DFC120"/>
    <a:srgbClr val="45BA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81114" autoAdjust="0"/>
  </p:normalViewPr>
  <p:slideViewPr>
    <p:cSldViewPr snapToGrid="0">
      <p:cViewPr varScale="1">
        <p:scale>
          <a:sx n="86" d="100"/>
          <a:sy n="86" d="100"/>
        </p:scale>
        <p:origin x="1932" y="13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11B4-146C-4B04-87A4-D58028F6A092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A93B-B8DE-44F2-B679-09BA34A8793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4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AADA-ED3A-562B-E85C-8BDE7B83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713E9-E62A-D116-77AD-09C59154E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19DDC-0869-0C4C-7ADC-AE7DA82A0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4824B-9428-1D5A-EC25-96917045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76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A8F88-DF5A-4BA9-6E35-D0C23946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5A5E2-2740-C208-D150-1D2BB4E4E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E2936-3CBB-4605-D140-94F30F85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CAF25-1238-0E08-69C1-563ABC4EF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187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3B81-0870-7128-3926-E9348762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D9922-FE86-A3E3-0FCE-19A7B7D0D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DCB1D-AE37-BD69-3304-890E40261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Wenn in einer Studie der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Fugl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-Meyer-Score (FMA)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zur Klassifikation von 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Erholer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-Gruppen genutzt wurde, aber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NIHSS und Barthel-Index (BI)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standardmäßig erhoben werden, möchtest du herausfinden, ob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FMA notwendig ist, um den Reha-Effekt zu erkennen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1. Idee: Kann NIHSS/BI FMA ersetzen?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Die zentrale Frage ist: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Können NIHSS und BI alleine die Erholung genauso gut vorhersagen wie FMA?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ja → FMA ist überflüssig.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nein → FMA liefert einzigartige Informationen.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2. Methodischer Ansatz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 gibt mehrere Möglichkeiten, das zu prüfen: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A) Multiple Regression mit und ohne FMA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Du kannst zwei Modelle vergleichen: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Modell 1 (mit FMA)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Erholung=β0+β1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FMA+β2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NIHSS+β3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BI+ϵ\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{Erholung} = \beta_0 + \beta_1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cdot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{FMA} + \beta_2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cdot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{NIHSS} + \beta_3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cdot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{BI} +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epsilonErholung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=β0​+β1​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FMA+β2​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NIHSS+β3​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BI+ϵ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Modell 2 (ohne FMA)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Erholung=β0+β2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NIHSS+β3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BI+ϵ\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{Erholung} = \beta_0 + \beta_2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cdot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{NIHSS} + \beta_3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cdot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{BI} +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epsilonErholung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=β0​+β2​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NIHSS+β3​</a:t>
            </a:r>
            <a:r>
              <a:rPr lang="de-DE" sz="1800" kern="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⋅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BI+ϵ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Apple Color Emoji"/>
                <a:ea typeface="Times New Roman" panose="02020603050405020304" pitchFamily="18" charset="0"/>
                <a:cs typeface="Apple Color Emoji"/>
              </a:rPr>
              <a:t>👉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Vergleich der Modelle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R² stark sinkt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liefert FMA zusätzliche Erklärungsleistung.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die Vorhersage fast gleich bleibt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ist FMA nicht notwendig.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ANOVA-Modellvergleich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kann statistisch testen, ob Modell 1 signifikant besser ist als Modell 2.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B) Gruppenklassifikation: Kann NIHSS/BI die gleichen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Erholer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-Gruppen identifizieren?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FMA zur Bildung von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Erholer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-Gruppen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genutzt wurde, prüfe: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Kann NIHSS und BI alleine die gleiche Gruppenzuordnung reproduzieren?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Nutze dazu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logistische Regression oder maschinelles Lernen (z. B. Random Forest)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um zu testen, ob sich Gruppen auch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ohne FMA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gut trennen lassen.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Statistischer Test: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Cohen’s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Kappa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oder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AUC (Area Under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Curve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zeigt, wie gut eine Gruppenzuordnung auf Basis von NIHSS/BI alleine funktioniert.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die Klassifikation ohne FMA schlecht ist →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FMA ist wichtig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C) Mediation: Ist der Reha-Effekt durch FMA vermittelt?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NIHSS und BI mit Erholung korrelieren, aber nur, wenn FMA im Modell ist, könnte FMA ein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vermittelnder Faktor (Mediator)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sein. Ein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Mediationsmodell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könnte zeigen: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Reha-Erfolg=NIHSS+BI+(FMA als Mediator)\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{Reha-Erfolg} =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{NIHSS} + 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{BI} + (\</a:t>
            </a:r>
            <a:r>
              <a:rPr lang="de-DE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{FMA als Mediator})Reha-Erfolg=NIHSS+BI+(FMA als Mediator)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FMA einen starken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indirekten Effekt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hat, zeigt das, dass es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einen wichtigen Mechanismus erfasst, den NIHSS/BI alleine nicht abbilden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3. Fazit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0" dirty="0">
                <a:effectLst/>
                <a:latin typeface="Apple Color Emoji"/>
                <a:ea typeface="Times New Roman" panose="02020603050405020304" pitchFamily="18" charset="0"/>
                <a:cs typeface="Apple Color Emoji"/>
              </a:rPr>
              <a:t>📌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NIHSS/BI das gleiche erklären können → FMA nicht notwendig.</a:t>
            </a:r>
            <a:b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de-DE" sz="1800" kern="0" dirty="0">
                <a:effectLst/>
                <a:latin typeface="Apple Color Emoji"/>
                <a:ea typeface="Times New Roman" panose="02020603050405020304" pitchFamily="18" charset="0"/>
                <a:cs typeface="Apple Color Emoji"/>
              </a:rPr>
              <a:t>📌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Modelle ohne FMA schlechtere Vorhersagen liefern → FMA ist einzigartig.</a:t>
            </a:r>
            <a:b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de-DE" sz="1800" kern="0" dirty="0">
                <a:effectLst/>
                <a:latin typeface="Apple Color Emoji"/>
                <a:ea typeface="Times New Roman" panose="02020603050405020304" pitchFamily="18" charset="0"/>
                <a:cs typeface="Apple Color Emoji"/>
              </a:rPr>
              <a:t>📌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</a:t>
            </a:r>
            <a:r>
              <a:rPr lang="de-DE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Erholer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-Gruppen ohne FMA nicht gut klassifizierbar sind → FMA ist relevant.</a:t>
            </a:r>
            <a:b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de-DE" sz="1800" kern="0" dirty="0">
                <a:effectLst/>
                <a:latin typeface="Apple Color Emoji"/>
                <a:ea typeface="Times New Roman" panose="02020603050405020304" pitchFamily="18" charset="0"/>
                <a:cs typeface="Apple Color Emoji"/>
              </a:rPr>
              <a:t>📌</a:t>
            </a:r>
            <a:r>
              <a:rPr lang="de-D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de-DE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Falls Mediation zeigt, dass FMA eine zentrale Rolle hat → FMA sollte genutzt werden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70FE9-C5BB-48DF-AC7B-9DED54A8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1745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9E9A-1D45-FF72-8A05-F2E51EB2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1755F-1C8A-368E-0605-3EA0CF8C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735DE-E80D-E4EE-364C-4AF4D3CB8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13940-DE0B-3AF0-3DB3-641213B20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A93B-B8DE-44F2-B679-09BA34A8793C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534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9ADF-D5C4-0C77-D1E1-9FBF89139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03ED5-9031-D302-FE23-A08754766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1ABA-BF91-9418-D750-2B3826B4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614CE-67B2-E682-434A-B7BBEF01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708A-456F-A2E7-D003-077616B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91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2466-3BCA-2D57-2F28-EF144F54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AE0DA-A098-F2E7-2DAF-66AB732E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799D-1D0E-35FB-68CE-234FE5A6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D1F3-8028-AF10-C24B-E73D6E4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447-FB47-0B63-B488-B35B666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4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25788-0843-97AC-AA35-81A1E4915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10E85-8882-0D08-88BB-ACBC978F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D2EA-2033-E7E7-6246-7BB24AB7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201C2-8832-3A4E-8AD9-E3A7CD08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4171-D587-0DA0-9973-D16DE055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1043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D2F5-47B3-FC0F-83E2-8FC438E9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50-00BD-AB21-33C8-8BA2F280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9DD5-0537-83D2-9A30-8879DCA9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27FD7-9BAD-6EDC-9970-42459C8A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2A46-B3D4-4C16-60FD-D0C7D484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329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7BF-8C3C-264F-A734-56B50A19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75F15-2773-299D-BFA7-3FDBEEE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2BE18-E6FB-A3E1-6271-B5BD8C1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6D585-B9F6-69B8-EF42-937220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EB865-85CC-53E7-72CB-FB2A159E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32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97D-C662-E311-FF5F-674CB62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2EE7B-44B3-6915-008A-3AA66A2E4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A3CEA-55F4-8CA7-65E7-6BF6F7F23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56015-A11A-E16A-758B-E2772A3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89AD-B1CF-45BF-ABE4-C99AB40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40D1-B865-168B-ECF3-0D0DBBB0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25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0AF-F4FF-BDEE-A08B-20285607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84C5-1226-818A-EA2E-18717F32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6DEFF-FB08-3AB0-B13C-C0988FC4E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C0B6F-9A03-7897-0DDD-B56E3CDB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CB026-076C-FA0E-49D4-F26EEB38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67115-88BC-D433-D98D-F1AF8451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CCBFC-59A9-C225-0026-697BBE0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87562-EDBD-5A86-B40C-E4B8DA99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55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3CFF-E76B-3F91-52BD-87A9E5E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0E608-3030-2D00-8A9D-4CE12765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00F6D-965C-CDFA-ADDE-D894B8A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FA47-8110-8105-C208-EA2B92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037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4659D-AB93-B9C0-7412-DDE1FF04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B8E0B-7808-3F64-AF8D-F3D7798F2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94C80-8CA2-DE7C-62CD-16AB5370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498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6970-C215-D370-8FB8-881BDB27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2B75-F476-32F9-8406-F1E1DAE4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3A907-77C1-F4CE-8AA3-E19C1412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E7FCC-8BD1-74C4-C9D9-CAB7295A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A8568-9980-BA72-197E-7459078C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F5A8-3496-B5F7-B490-769A50C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476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8DE7-3C24-C321-E61B-84C2CC1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4A8E0-9CF7-9FFD-E0B8-FB2C8DE54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048F1-9734-AE7F-E630-ADF23641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AA5F-A858-439E-DA37-2DD0074E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062-09A3-BDA8-F84E-CF064D66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467F-71E1-9FEA-4F77-0948A761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9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646DD-F56A-8F5E-5A49-0003685F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90056-5520-7AD4-5913-702FD6D46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8EFE0-336F-9957-4F67-D2CFA2292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E0DD-1D2D-421C-AE33-F119FAA9DCC7}" type="datetimeFigureOut">
              <a:rPr lang="en-DE" smtClean="0"/>
              <a:t>03/10/2025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EA6E2-9CA0-8D2D-027D-AD8D99600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AF3-1425-358F-6D44-85647344A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28575-51BA-4DCB-8FCF-20858CC4479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803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pmc.ncbi.nlm.nih.gov/articles/PMC6854610/#:~:text=In%202008%2C%20it%20was%20proposed,(%E2%80%9Cproportional%20recovery%E2%80%9D" TargetMode="External"/><Relationship Id="rId9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8449-CC78-DE6D-BC15-4F0F7FC0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C9A2F397-C9BA-5654-5A64-E7BAF9771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515"/>
          <a:stretch/>
        </p:blipFill>
        <p:spPr>
          <a:xfrm>
            <a:off x="5124450" y="3098146"/>
            <a:ext cx="2439603" cy="3599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169E7F-4A78-A119-3C7D-D5EBDF0CEE19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E8B128-7C9C-F024-D9D4-A489C5B9C676}"/>
              </a:ext>
            </a:extLst>
          </p:cNvPr>
          <p:cNvSpPr/>
          <p:nvPr/>
        </p:nvSpPr>
        <p:spPr>
          <a:xfrm>
            <a:off x="0" y="-280140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AFA05-6812-E2C0-3793-185BBEB38C4D}"/>
              </a:ext>
            </a:extLst>
          </p:cNvPr>
          <p:cNvSpPr txBox="1"/>
          <p:nvPr/>
        </p:nvSpPr>
        <p:spPr>
          <a:xfrm>
            <a:off x="3105944" y="-1003388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/>
              <a:t>some patients have higher deficit but can catch up with patients with lower and usually better/faster recovery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DE996E71-C937-2FC6-590F-8C589B635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14" y="3405744"/>
            <a:ext cx="4612843" cy="30797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9F2BC9A-3882-7840-A999-BDE1D6C73711}"/>
              </a:ext>
            </a:extLst>
          </p:cNvPr>
          <p:cNvSpPr txBox="1"/>
          <p:nvPr/>
        </p:nvSpPr>
        <p:spPr>
          <a:xfrm>
            <a:off x="9439790" y="724584"/>
            <a:ext cx="22473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0" dirty="0" err="1"/>
              <a:t>Kmeans</a:t>
            </a:r>
            <a:r>
              <a:rPr lang="en-GB" noProof="0" dirty="0"/>
              <a:t> (K=2) based on TP=0 </a:t>
            </a:r>
            <a:r>
              <a:rPr lang="en-GB" noProof="0" dirty="0">
                <a:sym typeface="Wingdings" panose="05000000000000000000" pitchFamily="2" charset="2"/>
              </a:rPr>
              <a:t> creates two groups of high and low motor score patients</a:t>
            </a:r>
            <a:endParaRPr lang="en-GB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15932-1AC4-CB8C-C8E8-33EC45163D46}"/>
              </a:ext>
            </a:extLst>
          </p:cNvPr>
          <p:cNvSpPr txBox="1"/>
          <p:nvPr/>
        </p:nvSpPr>
        <p:spPr>
          <a:xfrm rot="16200000">
            <a:off x="-950820" y="4614513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EDF7B9-3734-8C5E-9681-42AF417C38B9}"/>
              </a:ext>
            </a:extLst>
          </p:cNvPr>
          <p:cNvSpPr txBox="1"/>
          <p:nvPr/>
        </p:nvSpPr>
        <p:spPr>
          <a:xfrm>
            <a:off x="234692" y="6490899"/>
            <a:ext cx="48703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noProof="0" dirty="0"/>
              <a:t>Negative values are beneath the line, positive values are above the 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26BF59-15FD-6578-FBC5-3311BFE86E65}"/>
              </a:ext>
            </a:extLst>
          </p:cNvPr>
          <p:cNvSpPr txBox="1"/>
          <p:nvPr/>
        </p:nvSpPr>
        <p:spPr>
          <a:xfrm>
            <a:off x="7491306" y="3925360"/>
            <a:ext cx="20062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Spagetti Plot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score </a:t>
            </a:r>
            <a:r>
              <a:rPr lang="de-DE" dirty="0" err="1"/>
              <a:t>group</a:t>
            </a:r>
            <a:endParaRPr lang="de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391366E-1370-B471-1307-8C8D1BCF7907}"/>
              </a:ext>
            </a:extLst>
          </p:cNvPr>
          <p:cNvSpPr txBox="1"/>
          <p:nvPr/>
        </p:nvSpPr>
        <p:spPr>
          <a:xfrm>
            <a:off x="933450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082501-4FC4-B718-1180-D6375326A5D7}"/>
              </a:ext>
            </a:extLst>
          </p:cNvPr>
          <p:cNvSpPr txBox="1"/>
          <p:nvPr/>
        </p:nvSpPr>
        <p:spPr>
          <a:xfrm>
            <a:off x="2178444" y="6085013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327A2-C850-4BEC-8D5C-5B2E15C79C83}"/>
              </a:ext>
            </a:extLst>
          </p:cNvPr>
          <p:cNvSpPr txBox="1"/>
          <p:nvPr/>
        </p:nvSpPr>
        <p:spPr>
          <a:xfrm>
            <a:off x="3503165" y="6061185"/>
            <a:ext cx="1257299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sz="1600" dirty="0"/>
              <a:t>Low   High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58EC3E-B4DD-A86F-4799-E01CBD6120D9}"/>
              </a:ext>
            </a:extLst>
          </p:cNvPr>
          <p:cNvSpPr txBox="1"/>
          <p:nvPr/>
        </p:nvSpPr>
        <p:spPr>
          <a:xfrm rot="16200000">
            <a:off x="3919518" y="4666684"/>
            <a:ext cx="274035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noProof="0" dirty="0"/>
              <a:t>Distance to separation line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6DA1ADA-66D3-7802-2CAD-6C16B6968B71}"/>
              </a:ext>
            </a:extLst>
          </p:cNvPr>
          <p:cNvSpPr txBox="1"/>
          <p:nvPr/>
        </p:nvSpPr>
        <p:spPr>
          <a:xfrm>
            <a:off x="5839964" y="6423567"/>
            <a:ext cx="143853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de-DE" dirty="0"/>
              <a:t>Time Point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75A563C-90A9-16CA-C3BF-F3E6E2624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3768" y="2776814"/>
            <a:ext cx="3106813" cy="414375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81769C7-4911-2305-BFF5-13CED47B6D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5997"/>
            <a:ext cx="6480000" cy="21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8B07-9AC5-A1DF-3F00-4561CDEC6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518C4E-F0AA-6600-CF0A-596BAF0E0B0B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04DA7-F20C-3A37-F18F-37512478E637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040667C-44FA-A9D3-FAFA-E78A5824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359" r="42148"/>
          <a:stretch/>
        </p:blipFill>
        <p:spPr>
          <a:xfrm>
            <a:off x="185457" y="183776"/>
            <a:ext cx="2369484" cy="324522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38B6BC-AF7C-F503-1440-785A2D08E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287" t="5926" b="77130"/>
          <a:stretch/>
        </p:blipFill>
        <p:spPr>
          <a:xfrm>
            <a:off x="2584619" y="248914"/>
            <a:ext cx="2628357" cy="8729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BEB83F-D5A7-6432-914C-774474C6B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4659" y="1121853"/>
            <a:ext cx="1720681" cy="17206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2B5BD0-E84B-81D2-D254-1C88B88B0F10}"/>
              </a:ext>
            </a:extLst>
          </p:cNvPr>
          <p:cNvSpPr txBox="1"/>
          <p:nvPr/>
        </p:nvSpPr>
        <p:spPr>
          <a:xfrm>
            <a:off x="253259" y="3441680"/>
            <a:ext cx="61004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Overall Recovery Type Percentages:</a:t>
            </a:r>
          </a:p>
          <a:p>
            <a:r>
              <a:rPr lang="en-US" sz="1200" dirty="0"/>
              <a:t>Steady recovery: 59.46% (22 out of 37)</a:t>
            </a:r>
          </a:p>
          <a:p>
            <a:r>
              <a:rPr lang="en-US" sz="1200" dirty="0"/>
              <a:t>Steady decline: 2.70% (1 out of 37)</a:t>
            </a:r>
          </a:p>
          <a:p>
            <a:r>
              <a:rPr lang="en-US" sz="1200" dirty="0"/>
              <a:t>Early recovery with chronic decline: 13.51% (5 out of 37)</a:t>
            </a:r>
          </a:p>
          <a:p>
            <a:r>
              <a:rPr lang="en-US" sz="1200" dirty="0"/>
              <a:t>Late recovery with acute decline: 24.32% (9 out of 37)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B3CF9992-B620-C8FC-6E53-A40E37EFCA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6662" y="170899"/>
            <a:ext cx="2001931" cy="324542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38E1F39C-B03B-821E-7877-03AE4C3582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43260" y="59643"/>
            <a:ext cx="1975474" cy="32454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135DF4D-1F84-84EC-1BE6-EC21B7F45E88}"/>
              </a:ext>
            </a:extLst>
          </p:cNvPr>
          <p:cNvSpPr txBox="1"/>
          <p:nvPr/>
        </p:nvSpPr>
        <p:spPr>
          <a:xfrm>
            <a:off x="7831681" y="3441680"/>
            <a:ext cx="38705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noProof="0" dirty="0"/>
              <a:t>Recovery Type Percentages by </a:t>
            </a:r>
            <a:r>
              <a:rPr lang="en-GB" sz="1100" noProof="0" dirty="0" err="1"/>
              <a:t>Fixed_Type</a:t>
            </a:r>
            <a:r>
              <a:rPr lang="en-GB" sz="1100" noProof="0" dirty="0"/>
              <a:t>:</a:t>
            </a:r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bad</a:t>
            </a:r>
          </a:p>
          <a:p>
            <a:r>
              <a:rPr lang="en-GB" sz="1100" noProof="0" dirty="0"/>
              <a:t>  Steady recovery: 68.75% (11 out of 16)</a:t>
            </a:r>
          </a:p>
          <a:p>
            <a:r>
              <a:rPr lang="en-GB" sz="1100" noProof="0" dirty="0"/>
              <a:t>  Steady decline: 6.25% (1 out of 16)</a:t>
            </a:r>
          </a:p>
          <a:p>
            <a:r>
              <a:rPr lang="en-GB" sz="1100" noProof="0" dirty="0"/>
              <a:t>  Early recovery with chronic decline: 6.25% (1 out of 16)</a:t>
            </a:r>
          </a:p>
          <a:p>
            <a:r>
              <a:rPr lang="en-GB" sz="1100" noProof="0" dirty="0"/>
              <a:t>  Late recovery with acute decline: 18.75% (3 out of 16)</a:t>
            </a:r>
          </a:p>
          <a:p>
            <a:endParaRPr lang="en-GB" sz="1100" noProof="0" dirty="0"/>
          </a:p>
          <a:p>
            <a:r>
              <a:rPr lang="en-GB" sz="1100" noProof="0" dirty="0" err="1"/>
              <a:t>Fixed_Type</a:t>
            </a:r>
            <a:r>
              <a:rPr lang="en-GB" sz="1100" noProof="0" dirty="0"/>
              <a:t>: good</a:t>
            </a:r>
          </a:p>
          <a:p>
            <a:r>
              <a:rPr lang="en-GB" sz="1100" noProof="0" dirty="0"/>
              <a:t>  Steady recovery: 52.38% (11 out of 21)</a:t>
            </a:r>
          </a:p>
          <a:p>
            <a:r>
              <a:rPr lang="en-GB" sz="1100" noProof="0" dirty="0"/>
              <a:t>  Steady decline: 0.00% (0 out of 21)</a:t>
            </a:r>
          </a:p>
          <a:p>
            <a:r>
              <a:rPr lang="en-GB" sz="1100" noProof="0" dirty="0"/>
              <a:t>  Early recovery with chronic decline: 19.05% (4 out of 21)</a:t>
            </a:r>
          </a:p>
          <a:p>
            <a:r>
              <a:rPr lang="en-GB" sz="1100" noProof="0" dirty="0"/>
              <a:t>  Late recovery with acute decline: 28.57% (6 out of 21)</a:t>
            </a:r>
          </a:p>
        </p:txBody>
      </p:sp>
    </p:spTree>
    <p:extLst>
      <p:ext uri="{BB962C8B-B14F-4D97-AF65-F5344CB8AC3E}">
        <p14:creationId xmlns:p14="http://schemas.microsoft.com/office/powerpoint/2010/main" val="416357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9366-4E98-49C9-518C-F1833593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8D34D-288C-D977-6413-07C14DB014EB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84F87C-EDFD-125A-DB2A-42F11B28F48A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D1080-9AC5-0570-8C4A-04ACD0D01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" y="0"/>
            <a:ext cx="6022860" cy="29718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0FBD6B-667B-5F5C-FFE1-EAA32E01D1F4}"/>
              </a:ext>
            </a:extLst>
          </p:cNvPr>
          <p:cNvSpPr txBox="1"/>
          <p:nvPr/>
        </p:nvSpPr>
        <p:spPr>
          <a:xfrm>
            <a:off x="63500" y="3204952"/>
            <a:ext cx="5708650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noProof="0" dirty="0"/>
              <a:t>a) The PRR works good for those patients that:</a:t>
            </a:r>
          </a:p>
          <a:p>
            <a:r>
              <a:rPr lang="en-GB" sz="1050" noProof="0" dirty="0"/>
              <a:t>the proportional recovery rule (PRR) was a manifestation of a spontaneous mechanism that is present in all patients with mild-to-moderate paresis but only in some with severe paresis</a:t>
            </a:r>
          </a:p>
          <a:p>
            <a:r>
              <a:rPr lang="en-GB" sz="1050" noProof="0" dirty="0"/>
              <a:t>quote from: Kundert et al. </a:t>
            </a:r>
            <a:r>
              <a:rPr lang="en-GB" sz="1050" noProof="0" dirty="0">
                <a:hlinkClick r:id="rId4"/>
              </a:rPr>
              <a:t>https://pmc.ncbi.nlm.nih.gov/articles/PMC6854610/#:~:text=In%202008%2C%20it%20was%20proposed,(%E2%80%9Cproportional%20recovery%E2%80%9D</a:t>
            </a:r>
            <a:r>
              <a:rPr lang="en-GB" sz="1050" noProof="0" dirty="0"/>
              <a:t>.</a:t>
            </a:r>
          </a:p>
          <a:p>
            <a:endParaRPr lang="en-GB" sz="1050" noProof="0" dirty="0"/>
          </a:p>
          <a:p>
            <a:r>
              <a:rPr lang="en-GB" sz="1050" noProof="0" dirty="0"/>
              <a:t>b) In my mice data, as most of them recover well, two distinct recovery trajectories could be identified, those that are similar to the PRR, and those that recover better e.g. MRR.</a:t>
            </a:r>
          </a:p>
          <a:p>
            <a:endParaRPr lang="en-GB" sz="1050" noProof="0" dirty="0"/>
          </a:p>
          <a:p>
            <a:r>
              <a:rPr lang="en-GB" sz="1050" noProof="0" dirty="0"/>
              <a:t>c) This is not the case in the human dataset. We have much more decliners, and if I use the same approach from our mice paper it leads to the </a:t>
            </a:r>
            <a:r>
              <a:rPr lang="en-GB" sz="1050" noProof="0" dirty="0" err="1"/>
              <a:t>sepration</a:t>
            </a:r>
            <a:r>
              <a:rPr lang="en-GB" sz="1050" noProof="0" dirty="0"/>
              <a:t> of fitters and non fitters, rather then a new recovery trajectory (higher then 70% for example). See figure in the pp.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E7B370-E989-34D1-C956-8BC438AA6CBD}"/>
              </a:ext>
            </a:extLst>
          </p:cNvPr>
          <p:cNvSpPr txBox="1"/>
          <p:nvPr/>
        </p:nvSpPr>
        <p:spPr>
          <a:xfrm>
            <a:off x="4221957" y="1301237"/>
            <a:ext cx="921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All data </a:t>
            </a:r>
            <a:endParaRPr lang="de-D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4AD3F5-0CD7-534D-4587-99B2DB687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3150" y="83625"/>
            <a:ext cx="6038850" cy="2971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23B7CD-B9CA-ECFC-5BBC-7C5096981100}"/>
              </a:ext>
            </a:extLst>
          </p:cNvPr>
          <p:cNvSpPr txBox="1"/>
          <p:nvPr/>
        </p:nvSpPr>
        <p:spPr>
          <a:xfrm>
            <a:off x="10244817" y="1301237"/>
            <a:ext cx="130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Good only</a:t>
            </a:r>
            <a:endParaRPr lang="de-DE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AD792E0C-04A2-3BA7-5A8B-DFDEFAADEA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9852" y="3216021"/>
            <a:ext cx="6019800" cy="2971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F141E-708C-EC14-C8B0-8EEE6441D5F4}"/>
              </a:ext>
            </a:extLst>
          </p:cNvPr>
          <p:cNvSpPr txBox="1"/>
          <p:nvPr/>
        </p:nvSpPr>
        <p:spPr>
          <a:xfrm>
            <a:off x="10492467" y="4616973"/>
            <a:ext cx="1302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Bad only</a:t>
            </a:r>
            <a:endParaRPr lang="de-DE" dirty="0"/>
          </a:p>
        </p:txBody>
      </p:sp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493DCFD9-9EB3-371D-09F3-0BBC77C1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9936" y="3156685"/>
            <a:ext cx="69246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2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084EC-CC44-BA6B-E83F-5BDCCC5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6FBD3C-9E3A-4707-1273-1ABA6603FD2A}"/>
              </a:ext>
            </a:extLst>
          </p:cNvPr>
          <p:cNvSpPr/>
          <p:nvPr/>
        </p:nvSpPr>
        <p:spPr>
          <a:xfrm>
            <a:off x="8952000" y="-291155"/>
            <a:ext cx="324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8696FD4-9C05-F85E-E132-48E31B6DA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525"/>
            <a:ext cx="4352925" cy="326707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1330E9-1F73-27F7-CCEF-773A8C8DF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5137" y="9525"/>
            <a:ext cx="4352925" cy="32670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9187902-62D5-735E-4065-0976C618B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96333" y="9525"/>
            <a:ext cx="4352925" cy="32670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CD758D-E923-4D7C-744A-AE24A70C3CE2}"/>
              </a:ext>
            </a:extLst>
          </p:cNvPr>
          <p:cNvSpPr/>
          <p:nvPr/>
        </p:nvSpPr>
        <p:spPr>
          <a:xfrm>
            <a:off x="63500" y="-280086"/>
            <a:ext cx="6480000" cy="214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2C761-5223-355C-2782-08226B509580}"/>
              </a:ext>
            </a:extLst>
          </p:cNvPr>
          <p:cNvSpPr/>
          <p:nvPr/>
        </p:nvSpPr>
        <p:spPr>
          <a:xfrm>
            <a:off x="692150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TP0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76358-8C46-3FA3-98AF-710601524D06}"/>
              </a:ext>
            </a:extLst>
          </p:cNvPr>
          <p:cNvSpPr/>
          <p:nvPr/>
        </p:nvSpPr>
        <p:spPr>
          <a:xfrm>
            <a:off x="3680964" y="95250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TP1</a:t>
            </a:r>
            <a:endParaRPr lang="de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A9C3D7-E362-96A9-99D9-427ADF38CC3A}"/>
              </a:ext>
            </a:extLst>
          </p:cNvPr>
          <p:cNvSpPr/>
          <p:nvPr/>
        </p:nvSpPr>
        <p:spPr>
          <a:xfrm>
            <a:off x="6635750" y="119449"/>
            <a:ext cx="2159000" cy="2642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TP2</a:t>
            </a:r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FEDE5-891C-27C5-C3FD-DDA57F9D6DCC}"/>
              </a:ext>
            </a:extLst>
          </p:cNvPr>
          <p:cNvSpPr txBox="1"/>
          <p:nvPr/>
        </p:nvSpPr>
        <p:spPr>
          <a:xfrm>
            <a:off x="2497931" y="3867834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deficit</a:t>
            </a:r>
            <a:r>
              <a:rPr lang="de-DE" dirty="0"/>
              <a:t> but </a:t>
            </a:r>
            <a:r>
              <a:rPr lang="de-DE" dirty="0" err="1"/>
              <a:t>can</a:t>
            </a:r>
            <a:r>
              <a:rPr lang="de-DE" dirty="0"/>
              <a:t> catch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and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/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recovery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643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1066</Words>
  <Application>Microsoft Office PowerPoint</Application>
  <PresentationFormat>Widescreen</PresentationFormat>
  <Paragraphs>76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Apple Color Emoji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Aref Kalantari</dc:creator>
  <cp:lastModifiedBy>Aref kalantari</cp:lastModifiedBy>
  <cp:revision>102</cp:revision>
  <cp:lastPrinted>2025-01-14T15:07:19Z</cp:lastPrinted>
  <dcterms:created xsi:type="dcterms:W3CDTF">2024-06-04T17:15:50Z</dcterms:created>
  <dcterms:modified xsi:type="dcterms:W3CDTF">2025-03-10T14:16:36Z</dcterms:modified>
</cp:coreProperties>
</file>