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gxg06D2gSRWsJ/YkEduC+zXq+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983A97-C64C-4930-B790-1B3B1AD0E75A}">
  <a:tblStyle styleId="{3A983A97-C64C-4930-B790-1B3B1AD0E75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048ee14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8048ee14a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8048ee14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8048ee14a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cxnSp>
        <p:nvCxnSpPr>
          <p:cNvPr id="58" name="Google Shape;58;p3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31"/>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cxnSp>
        <p:nvCxnSpPr>
          <p:cNvPr id="63" name="Google Shape;63;p3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3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32"/>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32"/>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18" name="Shape 18"/>
        <p:cNvGrpSpPr/>
        <p:nvPr/>
      </p:nvGrpSpPr>
      <p:grpSpPr>
        <a:xfrm>
          <a:off x="0" y="0"/>
          <a:ext cx="0" cy="0"/>
          <a:chOff x="0" y="0"/>
          <a:chExt cx="0" cy="0"/>
        </a:xfrm>
      </p:grpSpPr>
      <p:cxnSp>
        <p:nvCxnSpPr>
          <p:cNvPr id="19" name="Google Shape;19;p2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24"/>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1" name="Google Shape;21;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2" name="Shape 22"/>
        <p:cNvGrpSpPr/>
        <p:nvPr/>
      </p:nvGrpSpPr>
      <p:grpSpPr>
        <a:xfrm>
          <a:off x="0" y="0"/>
          <a:ext cx="0" cy="0"/>
          <a:chOff x="0" y="0"/>
          <a:chExt cx="0" cy="0"/>
        </a:xfrm>
      </p:grpSpPr>
      <p:cxnSp>
        <p:nvCxnSpPr>
          <p:cNvPr id="23" name="Google Shape;23;p2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4" name="Google Shape;24;p2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25"/>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6" name="Google Shape;26;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cxnSp>
        <p:nvCxnSpPr>
          <p:cNvPr id="28" name="Google Shape;28;p2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9" name="Google Shape;29;p2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0" name="Google Shape;30;p2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1" name="Google Shape;31;p2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p26"/>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 name="Google Shape;33;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cxnSp>
        <p:nvCxnSpPr>
          <p:cNvPr id="35" name="Google Shape;35;p2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6" name="Google Shape;36;p2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7" name="Google Shape;37;p2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8" name="Google Shape;38;p27"/>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27"/>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27"/>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8"/>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cxnSp>
        <p:nvCxnSpPr>
          <p:cNvPr id="46" name="Google Shape;46;p2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7" name="Google Shape;47;p29"/>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29"/>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30"/>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3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30"/>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54" name="Google Shape;54;p30"/>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6" name="Google Shape;56;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2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1" name="Shape 71"/>
        <p:cNvGrpSpPr/>
        <p:nvPr/>
      </p:nvGrpSpPr>
      <p:grpSpPr>
        <a:xfrm>
          <a:off x="0" y="0"/>
          <a:ext cx="0" cy="0"/>
          <a:chOff x="0" y="0"/>
          <a:chExt cx="0" cy="0"/>
        </a:xfrm>
      </p:grpSpPr>
      <p:sp>
        <p:nvSpPr>
          <p:cNvPr id="72" name="Google Shape;72;p1"/>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latin typeface="Times New Roman"/>
                <a:ea typeface="Times New Roman"/>
                <a:cs typeface="Times New Roman"/>
                <a:sym typeface="Times New Roman"/>
              </a:rPr>
              <a:t>LIBRARY MANAGEMENT SYSTEM</a:t>
            </a:r>
            <a:endParaRPr>
              <a:latin typeface="Times New Roman"/>
              <a:ea typeface="Times New Roman"/>
              <a:cs typeface="Times New Roman"/>
              <a:sym typeface="Times New Roman"/>
            </a:endParaRPr>
          </a:p>
        </p:txBody>
      </p:sp>
      <p:sp>
        <p:nvSpPr>
          <p:cNvPr id="73" name="Google Shape;73;p1"/>
          <p:cNvSpPr txBox="1"/>
          <p:nvPr/>
        </p:nvSpPr>
        <p:spPr>
          <a:xfrm>
            <a:off x="1138625" y="3177350"/>
            <a:ext cx="2354700" cy="150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Times New Roman"/>
                <a:ea typeface="Times New Roman"/>
                <a:cs typeface="Times New Roman"/>
                <a:sym typeface="Times New Roman"/>
              </a:rPr>
              <a:t>PROJECT COORDINATORS</a:t>
            </a:r>
            <a:r>
              <a:rPr b="0" i="0" lang="en" sz="1400" u="none" cap="none" strike="noStrike">
                <a:solidFill>
                  <a:srgbClr val="000000"/>
                </a:solidFill>
                <a:latin typeface="Times New Roman"/>
                <a:ea typeface="Times New Roman"/>
                <a:cs typeface="Times New Roman"/>
                <a:sym typeface="Times New Roman"/>
              </a:rPr>
              <a:t> </a:t>
            </a:r>
            <a:r>
              <a:rPr b="0" i="0" lang="en" sz="1200" u="none" cap="none" strike="noStrike">
                <a:solidFill>
                  <a:srgbClr val="000000"/>
                </a:solidFill>
                <a:latin typeface="Times New Roman"/>
                <a:ea typeface="Times New Roman"/>
                <a:cs typeface="Times New Roman"/>
                <a:sym typeface="Times New Roman"/>
              </a:rPr>
              <a:t>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DR HARIKRISHNAN D</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         ASSOCIATE PROFESSOR</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VINEETH M V</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         ASSISTANT PROFESSOR</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SREELEKSHMI H</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	ASSISTANT PROFESSOR</a:t>
            </a:r>
            <a:endParaRPr b="0" i="0" sz="1200" u="none" cap="none" strike="noStrike">
              <a:solidFill>
                <a:srgbClr val="000000"/>
              </a:solidFill>
              <a:latin typeface="Times New Roman"/>
              <a:ea typeface="Times New Roman"/>
              <a:cs typeface="Times New Roman"/>
              <a:sym typeface="Times New Roman"/>
            </a:endParaRPr>
          </a:p>
        </p:txBody>
      </p:sp>
      <p:sp>
        <p:nvSpPr>
          <p:cNvPr id="74" name="Google Shape;74;p1"/>
          <p:cNvSpPr txBox="1"/>
          <p:nvPr/>
        </p:nvSpPr>
        <p:spPr>
          <a:xfrm>
            <a:off x="5738225" y="3415600"/>
            <a:ext cx="27807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Times New Roman"/>
                <a:ea typeface="Times New Roman"/>
                <a:cs typeface="Times New Roman"/>
                <a:sym typeface="Times New Roman"/>
              </a:rPr>
              <a:t>GROUP MEMBERS</a:t>
            </a:r>
            <a:endParaRPr b="0" i="0" sz="14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ASWIN KUMAR P V [16]</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AKASH DEEP [07]</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DAKSHINA D [19]</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ATHIRA K V [17]</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nvSpPr>
        <p:spPr>
          <a:xfrm>
            <a:off x="200925" y="144650"/>
            <a:ext cx="8563800" cy="5017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 </a:t>
            </a:r>
            <a:r>
              <a:rPr b="0" i="0" lang="en" sz="1200" u="sng" cap="none" strike="noStrike">
                <a:solidFill>
                  <a:srgbClr val="000000"/>
                </a:solidFill>
                <a:latin typeface="Times New Roman"/>
                <a:ea typeface="Times New Roman"/>
                <a:cs typeface="Times New Roman"/>
                <a:sym typeface="Times New Roman"/>
              </a:rPr>
              <a:t>SEARCH</a:t>
            </a:r>
            <a:endParaRPr b="0" i="0" sz="12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Description: The system allows the user to search for a book available in the library</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Input: The user enters the keyword and an optional category</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Output: A book matching the provided keyword and category is listed.</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Processing: The database is searched for the entered keyword</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200" u="sng" cap="none" strike="noStrike">
                <a:solidFill>
                  <a:srgbClr val="000000"/>
                </a:solidFill>
                <a:latin typeface="Times New Roman"/>
                <a:ea typeface="Times New Roman"/>
                <a:cs typeface="Times New Roman"/>
                <a:sym typeface="Times New Roman"/>
              </a:rPr>
              <a:t>VIEW</a:t>
            </a:r>
            <a:endParaRPr b="0" i="0" sz="12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Description: The system allows the librarian to View all users and books details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Times New Roman"/>
                <a:ea typeface="Times New Roman"/>
                <a:cs typeface="Times New Roman"/>
                <a:sym typeface="Times New Roman"/>
              </a:rPr>
              <a:t>View book:</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Input:The librarian selects a book.</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Output : All details like name, autor, publication, publication date ,availability status is</a:t>
            </a:r>
            <a:r>
              <a:rPr lang="en">
                <a:latin typeface="Times New Roman"/>
                <a:ea typeface="Times New Roman"/>
                <a:cs typeface="Times New Roman"/>
                <a:sym typeface="Times New Roman"/>
              </a:rPr>
              <a:t> </a:t>
            </a:r>
            <a:r>
              <a:rPr b="0" i="0" lang="en" sz="1400" u="none" cap="none" strike="noStrike">
                <a:solidFill>
                  <a:srgbClr val="000000"/>
                </a:solidFill>
                <a:latin typeface="Times New Roman"/>
                <a:ea typeface="Times New Roman"/>
                <a:cs typeface="Times New Roman"/>
                <a:sym typeface="Times New Roman"/>
              </a:rPr>
              <a:t>displayed.</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View user:</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Input: The librarian selects a user.</a:t>
            </a:r>
            <a:endParaRPr>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All details regarding a particular user including books currently borrowed by him</a:t>
            </a:r>
            <a:r>
              <a:rPr lang="en">
                <a:latin typeface="Times New Roman"/>
                <a:ea typeface="Times New Roman"/>
                <a:cs typeface="Times New Roman"/>
                <a:sym typeface="Times New Roman"/>
              </a:rPr>
              <a:t> </a:t>
            </a:r>
            <a:r>
              <a:rPr b="0" i="0" lang="en" sz="1400" u="none" cap="none" strike="noStrike">
                <a:solidFill>
                  <a:srgbClr val="000000"/>
                </a:solidFill>
                <a:latin typeface="Times New Roman"/>
                <a:ea typeface="Times New Roman"/>
                <a:cs typeface="Times New Roman"/>
                <a:sym typeface="Times New Roman"/>
              </a:rPr>
              <a:t>are displayed</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200" u="sng" cap="none" strike="noStrike">
                <a:solidFill>
                  <a:srgbClr val="000000"/>
                </a:solidFill>
                <a:latin typeface="Times New Roman"/>
                <a:ea typeface="Times New Roman"/>
                <a:cs typeface="Times New Roman"/>
                <a:sym typeface="Times New Roman"/>
              </a:rPr>
              <a:t> ISSUE/RETURN BOOK</a:t>
            </a:r>
            <a:endParaRPr b="0" i="0" sz="12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Description: The system allows the librarian to issue and return books to different users.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nvSpPr>
        <p:spPr>
          <a:xfrm>
            <a:off x="438225" y="152700"/>
            <a:ext cx="8153400" cy="511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Times New Roman"/>
                <a:ea typeface="Times New Roman"/>
                <a:cs typeface="Times New Roman"/>
                <a:sym typeface="Times New Roman"/>
              </a:rPr>
              <a:t>I</a:t>
            </a:r>
            <a:r>
              <a:rPr lang="en">
                <a:latin typeface="Times New Roman"/>
                <a:ea typeface="Times New Roman"/>
                <a:cs typeface="Times New Roman"/>
                <a:sym typeface="Times New Roman"/>
              </a:rPr>
              <a:t>ssue Book:</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Input: The librarian selects a user and marks the book which is to be issued to that particular</a:t>
            </a:r>
            <a:r>
              <a:rPr lang="en">
                <a:latin typeface="Times New Roman"/>
                <a:ea typeface="Times New Roman"/>
                <a:cs typeface="Times New Roman"/>
                <a:sym typeface="Times New Roman"/>
              </a:rPr>
              <a:t> </a:t>
            </a:r>
            <a:r>
              <a:rPr b="0" i="0" lang="en" sz="1400" u="none" cap="none" strike="noStrike">
                <a:solidFill>
                  <a:srgbClr val="000000"/>
                </a:solidFill>
                <a:latin typeface="Times New Roman"/>
                <a:ea typeface="Times New Roman"/>
                <a:cs typeface="Times New Roman"/>
                <a:sym typeface="Times New Roman"/>
              </a:rPr>
              <a:t>user.</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The book is issued to the user and is reflected in the user profile.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Times New Roman"/>
                <a:ea typeface="Times New Roman"/>
                <a:cs typeface="Times New Roman"/>
                <a:sym typeface="Times New Roman"/>
              </a:rPr>
              <a:t>Return Book:</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Input: The librarian selects the user who wants to return a book and marks the book as</a:t>
            </a:r>
            <a:r>
              <a:rPr lang="en">
                <a:latin typeface="Times New Roman"/>
                <a:ea typeface="Times New Roman"/>
                <a:cs typeface="Times New Roman"/>
                <a:sym typeface="Times New Roman"/>
              </a:rPr>
              <a:t> </a:t>
            </a:r>
            <a:r>
              <a:rPr b="0" i="0" lang="en" sz="1400" u="none" cap="none" strike="noStrike">
                <a:solidFill>
                  <a:srgbClr val="000000"/>
                </a:solidFill>
                <a:latin typeface="Times New Roman"/>
                <a:ea typeface="Times New Roman"/>
                <a:cs typeface="Times New Roman"/>
                <a:sym typeface="Times New Roman"/>
              </a:rPr>
              <a:t>returned.</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The book return status is reflected in the user profile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Times New Roman"/>
                <a:ea typeface="Times New Roman"/>
                <a:cs typeface="Times New Roman"/>
                <a:sym typeface="Times New Roman"/>
              </a:rPr>
              <a:t>Calculate fine:</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Input:Command to calculate fine.</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Output:Fine for the particular user is calculated.</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Processing:The fine is calculated based on the number of days past the return date.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Times New Roman"/>
                <a:ea typeface="Times New Roman"/>
                <a:cs typeface="Times New Roman"/>
                <a:sym typeface="Times New Roman"/>
              </a:rPr>
              <a:t>Return book with fine:</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Input:Selects the user who wants to return the book. Calculate fine with the command.</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The fine is calculated and marked paid in order to return the book by the user.</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200" u="sng" cap="none" strike="noStrike">
                <a:solidFill>
                  <a:srgbClr val="000000"/>
                </a:solidFill>
                <a:latin typeface="Times New Roman"/>
                <a:ea typeface="Times New Roman"/>
                <a:cs typeface="Times New Roman"/>
                <a:sym typeface="Times New Roman"/>
              </a:rPr>
              <a:t>RENEW BOOK</a:t>
            </a:r>
            <a:endParaRPr b="0" i="0" sz="12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Description: The user requests the librarian to renew a book which has passed its return date and</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the librarian approves or declines the request.</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nvSpPr>
        <p:spPr>
          <a:xfrm>
            <a:off x="409875" y="265225"/>
            <a:ext cx="85512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Times New Roman"/>
                <a:ea typeface="Times New Roman"/>
                <a:cs typeface="Times New Roman"/>
                <a:sym typeface="Times New Roman"/>
              </a:rPr>
              <a:t>Request Renew Book:</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Input: User selects a book for its renewal and submits his request.</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The request gets forwarded to the librarian.</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Times New Roman"/>
                <a:ea typeface="Times New Roman"/>
                <a:cs typeface="Times New Roman"/>
                <a:sym typeface="Times New Roman"/>
              </a:rPr>
              <a:t>Confirm Renew Book;</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Input: The librarian gets the request from a user to renew the book and selects approve or</a:t>
            </a:r>
            <a:r>
              <a:rPr lang="en">
                <a:latin typeface="Times New Roman"/>
                <a:ea typeface="Times New Roman"/>
                <a:cs typeface="Times New Roman"/>
                <a:sym typeface="Times New Roman"/>
              </a:rPr>
              <a:t> </a:t>
            </a:r>
            <a:r>
              <a:rPr b="0" i="0" lang="en" sz="1400" u="none" cap="none" strike="noStrike">
                <a:solidFill>
                  <a:srgbClr val="000000"/>
                </a:solidFill>
                <a:latin typeface="Times New Roman"/>
                <a:ea typeface="Times New Roman"/>
                <a:cs typeface="Times New Roman"/>
                <a:sym typeface="Times New Roman"/>
              </a:rPr>
              <a:t>decline.</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As per the librarian's choice the renewal is processed.</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nvSpPr>
        <p:spPr>
          <a:xfrm>
            <a:off x="398200" y="271925"/>
            <a:ext cx="8228100" cy="5233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2"/>
              </a:buClr>
              <a:buSzPts val="1100"/>
              <a:buFont typeface="Arial"/>
              <a:buNone/>
            </a:pPr>
            <a:r>
              <a:rPr b="1" i="0" lang="en" sz="1900" u="sng" cap="none" strike="noStrike">
                <a:solidFill>
                  <a:schemeClr val="dk1"/>
                </a:solidFill>
                <a:latin typeface="Times New Roman"/>
                <a:ea typeface="Times New Roman"/>
                <a:cs typeface="Times New Roman"/>
                <a:sym typeface="Times New Roman"/>
              </a:rPr>
              <a:t>EXTERNAL INTERFACES AND REQUIREMENTS</a:t>
            </a:r>
            <a:endParaRPr b="1" i="0" sz="1900" u="sng"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chemeClr val="dk2"/>
              </a:solidFill>
              <a:latin typeface="Times New Roman"/>
              <a:ea typeface="Times New Roman"/>
              <a:cs typeface="Times New Roman"/>
              <a:sym typeface="Times New Roman"/>
            </a:endParaRPr>
          </a:p>
          <a:p>
            <a:pPr indent="-323850" lvl="0" marL="457200" marR="0" rtl="0" algn="just">
              <a:lnSpc>
                <a:spcPct val="100000"/>
              </a:lnSpc>
              <a:spcBef>
                <a:spcPts val="0"/>
              </a:spcBef>
              <a:spcAft>
                <a:spcPts val="0"/>
              </a:spcAft>
              <a:buClr>
                <a:schemeClr val="dk1"/>
              </a:buClr>
              <a:buSzPts val="1500"/>
              <a:buFont typeface="Times New Roman"/>
              <a:buChar char="➢"/>
            </a:pPr>
            <a:r>
              <a:rPr b="0" i="0" lang="en" sz="1500" u="sng" cap="none" strike="noStrike">
                <a:solidFill>
                  <a:schemeClr val="dk2"/>
                </a:solidFill>
                <a:latin typeface="Times New Roman"/>
                <a:ea typeface="Times New Roman"/>
                <a:cs typeface="Times New Roman"/>
                <a:sym typeface="Times New Roman"/>
              </a:rPr>
              <a:t>User Interfaces</a:t>
            </a:r>
            <a:endParaRPr b="0" i="0" sz="1500" u="sng"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200" u="none" cap="none" strike="noStrike">
                <a:solidFill>
                  <a:schemeClr val="dk2"/>
                </a:solidFill>
                <a:latin typeface="Times New Roman"/>
                <a:ea typeface="Times New Roman"/>
                <a:cs typeface="Times New Roman"/>
                <a:sym typeface="Times New Roman"/>
              </a:rPr>
              <a:t>The</a:t>
            </a:r>
            <a:r>
              <a:rPr b="0" i="0" lang="en" sz="1400" u="none" cap="none" strike="noStrike">
                <a:solidFill>
                  <a:schemeClr val="dk2"/>
                </a:solidFill>
                <a:latin typeface="Times New Roman"/>
                <a:ea typeface="Times New Roman"/>
                <a:cs typeface="Times New Roman"/>
                <a:sym typeface="Times New Roman"/>
              </a:rPr>
              <a:t> system provides a good graphical user interface for the user and administrator which allows</a:t>
            </a:r>
            <a:r>
              <a:rPr lang="en">
                <a:solidFill>
                  <a:schemeClr val="dk2"/>
                </a:solidFill>
                <a:latin typeface="Times New Roman"/>
                <a:ea typeface="Times New Roman"/>
                <a:cs typeface="Times New Roman"/>
                <a:sym typeface="Times New Roman"/>
              </a:rPr>
              <a:t> </a:t>
            </a:r>
            <a:r>
              <a:rPr b="0" i="0" lang="en" sz="1400" u="none" cap="none" strike="noStrike">
                <a:solidFill>
                  <a:schemeClr val="dk2"/>
                </a:solidFill>
                <a:latin typeface="Times New Roman"/>
                <a:ea typeface="Times New Roman"/>
                <a:cs typeface="Times New Roman"/>
                <a:sym typeface="Times New Roman"/>
              </a:rPr>
              <a:t>them to operate easily on the system performing required tasks such as create, update and viewing</a:t>
            </a:r>
            <a:r>
              <a:rPr lang="en">
                <a:solidFill>
                  <a:schemeClr val="dk2"/>
                </a:solidFill>
                <a:latin typeface="Times New Roman"/>
                <a:ea typeface="Times New Roman"/>
                <a:cs typeface="Times New Roman"/>
                <a:sym typeface="Times New Roman"/>
              </a:rPr>
              <a:t> </a:t>
            </a:r>
            <a:r>
              <a:rPr b="0" i="0" lang="en" sz="1400" u="none" cap="none" strike="noStrike">
                <a:solidFill>
                  <a:schemeClr val="dk2"/>
                </a:solidFill>
                <a:latin typeface="Times New Roman"/>
                <a:ea typeface="Times New Roman"/>
                <a:cs typeface="Times New Roman"/>
                <a:sym typeface="Times New Roman"/>
              </a:rPr>
              <a:t>details.</a:t>
            </a:r>
            <a:endParaRPr b="0" i="0" sz="14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chemeClr val="dk2"/>
                </a:solidFill>
                <a:latin typeface="Times New Roman"/>
                <a:ea typeface="Times New Roman"/>
                <a:cs typeface="Times New Roman"/>
                <a:sym typeface="Times New Roman"/>
              </a:rPr>
              <a:t>● </a:t>
            </a:r>
            <a:r>
              <a:rPr b="1" i="0" lang="en" sz="1400" u="none" cap="none" strike="noStrike">
                <a:solidFill>
                  <a:schemeClr val="dk2"/>
                </a:solidFill>
                <a:latin typeface="Times New Roman"/>
                <a:ea typeface="Times New Roman"/>
                <a:cs typeface="Times New Roman"/>
                <a:sym typeface="Times New Roman"/>
              </a:rPr>
              <a:t>Login and registration interface</a:t>
            </a:r>
            <a:r>
              <a:rPr b="0" i="0" lang="en" sz="1400" u="none" cap="none" strike="noStrike">
                <a:solidFill>
                  <a:schemeClr val="dk2"/>
                </a:solidFill>
                <a:latin typeface="Times New Roman"/>
                <a:ea typeface="Times New Roman"/>
                <a:cs typeface="Times New Roman"/>
                <a:sym typeface="Times New Roman"/>
              </a:rPr>
              <a:t>: This interface provides the user the facility to login or</a:t>
            </a:r>
            <a:endParaRPr b="0" i="0" sz="14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chemeClr val="dk2"/>
                </a:solidFill>
                <a:latin typeface="Times New Roman"/>
                <a:ea typeface="Times New Roman"/>
                <a:cs typeface="Times New Roman"/>
                <a:sym typeface="Times New Roman"/>
              </a:rPr>
              <a:t>register into the system.</a:t>
            </a:r>
            <a:endParaRPr b="0" i="0" sz="14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chemeClr val="dk2"/>
                </a:solidFill>
                <a:latin typeface="Times New Roman"/>
                <a:ea typeface="Times New Roman"/>
                <a:cs typeface="Times New Roman"/>
                <a:sym typeface="Times New Roman"/>
              </a:rPr>
              <a:t>● </a:t>
            </a:r>
            <a:r>
              <a:rPr b="1" i="0" lang="en" sz="1400" u="none" cap="none" strike="noStrike">
                <a:solidFill>
                  <a:schemeClr val="dk2"/>
                </a:solidFill>
                <a:latin typeface="Times New Roman"/>
                <a:ea typeface="Times New Roman"/>
                <a:cs typeface="Times New Roman"/>
                <a:sym typeface="Times New Roman"/>
              </a:rPr>
              <a:t>Home page:</a:t>
            </a:r>
            <a:endParaRPr b="1" i="0" sz="14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chemeClr val="dk2"/>
                </a:solidFill>
                <a:latin typeface="Times New Roman"/>
                <a:ea typeface="Times New Roman"/>
                <a:cs typeface="Times New Roman"/>
                <a:sym typeface="Times New Roman"/>
              </a:rPr>
              <a:t>Librarian:</a:t>
            </a:r>
            <a:r>
              <a:rPr b="1" i="0" lang="en" sz="1400" u="none" cap="none" strike="noStrike">
                <a:solidFill>
                  <a:schemeClr val="dk2"/>
                </a:solidFill>
                <a:latin typeface="Times New Roman"/>
                <a:ea typeface="Times New Roman"/>
                <a:cs typeface="Times New Roman"/>
                <a:sym typeface="Times New Roman"/>
              </a:rPr>
              <a:t> </a:t>
            </a:r>
            <a:r>
              <a:rPr b="0" i="0" lang="en" sz="1400" u="none" cap="none" strike="noStrike">
                <a:solidFill>
                  <a:schemeClr val="dk2"/>
                </a:solidFill>
                <a:latin typeface="Times New Roman"/>
                <a:ea typeface="Times New Roman"/>
                <a:cs typeface="Times New Roman"/>
                <a:sym typeface="Times New Roman"/>
              </a:rPr>
              <a:t>This interface allows the librarian to perform functionalities like:</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Add,delete, update book details.</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Can see user and book details like the books borrowed and availability status.</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Categorize books based on its genre and specialization.</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Issue /return books to the user. </a:t>
            </a:r>
            <a:endParaRPr>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Char char="●"/>
            </a:pPr>
            <a:r>
              <a:rPr b="0" i="0" lang="en" sz="1400" u="none" cap="none" strike="noStrike">
                <a:solidFill>
                  <a:schemeClr val="dk2"/>
                </a:solidFill>
                <a:latin typeface="Times New Roman"/>
                <a:ea typeface="Times New Roman"/>
                <a:cs typeface="Times New Roman"/>
                <a:sym typeface="Times New Roman"/>
              </a:rPr>
              <a:t>Calculate the fine for different users based on the number of</a:t>
            </a:r>
            <a:r>
              <a:rPr lang="en">
                <a:solidFill>
                  <a:schemeClr val="dk2"/>
                </a:solidFill>
                <a:latin typeface="Times New Roman"/>
                <a:ea typeface="Times New Roman"/>
                <a:cs typeface="Times New Roman"/>
                <a:sym typeface="Times New Roman"/>
              </a:rPr>
              <a:t> </a:t>
            </a:r>
            <a:r>
              <a:rPr b="0" i="0" lang="en" sz="1400" u="none" cap="none" strike="noStrike">
                <a:solidFill>
                  <a:schemeClr val="dk2"/>
                </a:solidFill>
                <a:latin typeface="Times New Roman"/>
                <a:ea typeface="Times New Roman"/>
                <a:cs typeface="Times New Roman"/>
                <a:sym typeface="Times New Roman"/>
              </a:rPr>
              <a:t>days past the borrowal period</a:t>
            </a:r>
            <a:r>
              <a:rPr b="0" i="0" lang="en" sz="1400" u="none" cap="none" strike="noStrike">
                <a:solidFill>
                  <a:schemeClr val="dk2"/>
                </a:solidFill>
                <a:latin typeface="Lato"/>
                <a:ea typeface="Lato"/>
                <a:cs typeface="Lato"/>
                <a:sym typeface="Lato"/>
              </a:rPr>
              <a:t>.</a:t>
            </a:r>
            <a:endParaRPr b="0" i="0" sz="1400" u="none" cap="none" strike="noStrike">
              <a:solidFill>
                <a:schemeClr val="dk2"/>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Times New Roman"/>
                <a:ea typeface="Times New Roman"/>
                <a:cs typeface="Times New Roman"/>
                <a:sym typeface="Times New Roman"/>
              </a:rPr>
              <a:t>Common: </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This interface allows both the librarian and student to search for books</a:t>
            </a:r>
            <a:r>
              <a:rPr lang="en">
                <a:solidFill>
                  <a:schemeClr val="dk2"/>
                </a:solidFill>
                <a:latin typeface="Times New Roman"/>
                <a:ea typeface="Times New Roman"/>
                <a:cs typeface="Times New Roman"/>
                <a:sym typeface="Times New Roman"/>
              </a:rPr>
              <a:t> </a:t>
            </a:r>
            <a:r>
              <a:rPr b="0" i="0" lang="en" sz="1400" u="none" cap="none" strike="noStrike">
                <a:solidFill>
                  <a:schemeClr val="dk2"/>
                </a:solidFill>
                <a:latin typeface="Times New Roman"/>
                <a:ea typeface="Times New Roman"/>
                <a:cs typeface="Times New Roman"/>
                <a:sym typeface="Times New Roman"/>
              </a:rPr>
              <a:t>based on different inputs like keyword, category etc.</a:t>
            </a:r>
            <a:endParaRPr b="0" i="0" sz="14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chemeClr val="dk2"/>
                </a:solidFill>
                <a:latin typeface="Times New Roman"/>
                <a:ea typeface="Times New Roman"/>
                <a:cs typeface="Times New Roman"/>
                <a:sym typeface="Times New Roman"/>
              </a:rPr>
              <a:t>Student:</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The interface allows the student to search for books and see information about a particular book.</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Functionalities like request renewal for books past allotted time,seeing impending fine,viewing account information is also made available</a:t>
            </a:r>
            <a:endParaRPr b="0" i="0" sz="14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nvSpPr>
        <p:spPr>
          <a:xfrm>
            <a:off x="345575" y="225025"/>
            <a:ext cx="8237700" cy="3848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 </a:t>
            </a:r>
            <a:r>
              <a:rPr b="0" i="0" lang="en" sz="1400" u="sng" cap="none" strike="noStrike">
                <a:solidFill>
                  <a:srgbClr val="000000"/>
                </a:solidFill>
                <a:latin typeface="Times New Roman"/>
                <a:ea typeface="Times New Roman"/>
                <a:cs typeface="Times New Roman"/>
                <a:sym typeface="Times New Roman"/>
              </a:rPr>
              <a:t>Hardware Interfaces</a:t>
            </a:r>
            <a:endParaRPr b="0" i="0" sz="14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1GHz or High processor</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512 MB RAM</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500 MB Hard Disk</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 sz="1400" u="sng" cap="none" strike="noStrike">
                <a:solidFill>
                  <a:srgbClr val="000000"/>
                </a:solidFill>
                <a:latin typeface="Times New Roman"/>
                <a:ea typeface="Times New Roman"/>
                <a:cs typeface="Times New Roman"/>
                <a:sym typeface="Times New Roman"/>
              </a:rPr>
              <a:t>Software Interfaces</a:t>
            </a:r>
            <a:endParaRPr b="0" i="0" sz="14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Windows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Internet Explorer, Chrome, Firefox</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 </a:t>
            </a:r>
            <a:r>
              <a:rPr b="0" i="0" lang="en" sz="1400" u="sng" cap="none" strike="noStrike">
                <a:solidFill>
                  <a:srgbClr val="000000"/>
                </a:solidFill>
                <a:latin typeface="Times New Roman"/>
                <a:ea typeface="Times New Roman"/>
                <a:cs typeface="Times New Roman"/>
                <a:sym typeface="Times New Roman"/>
              </a:rPr>
              <a:t>Communications Interfaces</a:t>
            </a:r>
            <a:endParaRPr b="0" i="0" sz="14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Communication interfaces are the interfaces that belong to any communication function that are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required and used in our software.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Web browser :internet explorer, chrome firefox</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Communication standards :HTTP ,HTTP</a:t>
            </a:r>
            <a:r>
              <a:rPr b="0" i="0" lang="en" sz="1400" u="none" cap="none" strike="noStrike">
                <a:solidFill>
                  <a:srgbClr val="000000"/>
                </a:solidFill>
                <a:latin typeface="Lato"/>
                <a:ea typeface="Lato"/>
                <a:cs typeface="Lato"/>
                <a:sym typeface="Lato"/>
              </a:rPr>
              <a:t>S</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nvSpPr>
        <p:spPr>
          <a:xfrm>
            <a:off x="438225" y="0"/>
            <a:ext cx="8257200" cy="5649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a:t>
            </a:r>
            <a:r>
              <a:rPr b="1" i="0" lang="en" sz="1900" u="sng" cap="none" strike="noStrike">
                <a:solidFill>
                  <a:schemeClr val="dk1"/>
                </a:solidFill>
                <a:latin typeface="Times New Roman"/>
                <a:ea typeface="Times New Roman"/>
                <a:cs typeface="Times New Roman"/>
                <a:sym typeface="Times New Roman"/>
              </a:rPr>
              <a:t>Other Nonfunctional Requirements</a:t>
            </a:r>
            <a:endParaRPr b="1" i="0" sz="1900" u="sng"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98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 Performance Requirements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 The performance of the system must be fast and accurate.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 The system should accommodate a high number of users and books without any fault.</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 The system should handle expected and unexpected errors in ways that prevent loss in</a:t>
            </a:r>
            <a:r>
              <a:rPr lang="en">
                <a:latin typeface="Times New Roman"/>
                <a:ea typeface="Times New Roman"/>
                <a:cs typeface="Times New Roman"/>
                <a:sym typeface="Times New Roman"/>
              </a:rPr>
              <a:t> </a:t>
            </a:r>
            <a:r>
              <a:rPr b="0" i="0" lang="en" sz="1400" u="none" cap="none" strike="noStrike">
                <a:solidFill>
                  <a:srgbClr val="000000"/>
                </a:solidFill>
                <a:latin typeface="Times New Roman"/>
                <a:ea typeface="Times New Roman"/>
                <a:cs typeface="Times New Roman"/>
                <a:sym typeface="Times New Roman"/>
              </a:rPr>
              <a:t>information and long delay in acquiring information.</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98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Safety Requirements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 The database may get crashed at any point in time due to virus or OS errors. Therefore it is</a:t>
            </a:r>
            <a:r>
              <a:rPr lang="en">
                <a:latin typeface="Times New Roman"/>
                <a:ea typeface="Times New Roman"/>
                <a:cs typeface="Times New Roman"/>
                <a:sym typeface="Times New Roman"/>
              </a:rPr>
              <a:t> </a:t>
            </a:r>
            <a:r>
              <a:rPr b="0" i="0" lang="en" sz="1400" u="none" cap="none" strike="noStrike">
                <a:solidFill>
                  <a:srgbClr val="000000"/>
                </a:solidFill>
                <a:latin typeface="Times New Roman"/>
                <a:ea typeface="Times New Roman"/>
                <a:cs typeface="Times New Roman"/>
                <a:sym typeface="Times New Roman"/>
              </a:rPr>
              <a:t>required to take a backup of the database so that all information is not lost</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98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 Security Requirements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 System will use a secured database.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 Session handling methods must be implemented properly to prevent login anomaly and</a:t>
            </a:r>
            <a:r>
              <a:rPr lang="en">
                <a:latin typeface="Times New Roman"/>
                <a:ea typeface="Times New Roman"/>
                <a:cs typeface="Times New Roman"/>
                <a:sym typeface="Times New Roman"/>
              </a:rPr>
              <a:t> </a:t>
            </a:r>
            <a:r>
              <a:rPr b="0" i="0" lang="en" sz="1400" u="none" cap="none" strike="noStrike">
                <a:solidFill>
                  <a:srgbClr val="000000"/>
                </a:solidFill>
                <a:latin typeface="Times New Roman"/>
                <a:ea typeface="Times New Roman"/>
                <a:cs typeface="Times New Roman"/>
                <a:sym typeface="Times New Roman"/>
              </a:rPr>
              <a:t>unauthorized access into the system.</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System has different types of users and each user has constraints unique to him/her.</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98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Software Quality Attributes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The project should be an open source.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The quality of the system is maintained in such a way that the system and the database usage</a:t>
            </a:r>
            <a:r>
              <a:rPr lang="en">
                <a:latin typeface="Times New Roman"/>
                <a:ea typeface="Times New Roman"/>
                <a:cs typeface="Times New Roman"/>
                <a:sym typeface="Times New Roman"/>
              </a:rPr>
              <a:t> </a:t>
            </a:r>
            <a:r>
              <a:rPr b="0" i="0" lang="en" sz="1400" u="none" cap="none" strike="noStrike">
                <a:solidFill>
                  <a:srgbClr val="000000"/>
                </a:solidFill>
                <a:latin typeface="Times New Roman"/>
                <a:ea typeface="Times New Roman"/>
                <a:cs typeface="Times New Roman"/>
                <a:sym typeface="Times New Roman"/>
              </a:rPr>
              <a:t>is very user friendly.</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The user will be able to easily download and install the system</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433975" y="160725"/>
            <a:ext cx="48462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sng" cap="none" strike="noStrike">
                <a:solidFill>
                  <a:schemeClr val="dk1"/>
                </a:solidFill>
                <a:latin typeface="Times New Roman"/>
                <a:ea typeface="Times New Roman"/>
                <a:cs typeface="Times New Roman"/>
                <a:sym typeface="Times New Roman"/>
              </a:rPr>
              <a:t>USE CASE DIAGRAM</a:t>
            </a:r>
            <a:endParaRPr b="1" i="0" sz="1800" u="sng" cap="none" strike="noStrike">
              <a:solidFill>
                <a:schemeClr val="dk1"/>
              </a:solidFill>
              <a:latin typeface="Times New Roman"/>
              <a:ea typeface="Times New Roman"/>
              <a:cs typeface="Times New Roman"/>
              <a:sym typeface="Times New Roman"/>
            </a:endParaRPr>
          </a:p>
        </p:txBody>
      </p:sp>
      <p:sp>
        <p:nvSpPr>
          <p:cNvPr id="156" name="Google Shape;156;p16"/>
          <p:cNvSpPr txBox="1"/>
          <p:nvPr/>
        </p:nvSpPr>
        <p:spPr>
          <a:xfrm>
            <a:off x="683125" y="650975"/>
            <a:ext cx="462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7" name="Google Shape;157;p16"/>
          <p:cNvSpPr/>
          <p:nvPr/>
        </p:nvSpPr>
        <p:spPr>
          <a:xfrm>
            <a:off x="6238575" y="3019725"/>
            <a:ext cx="74700" cy="83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a:off x="6454275" y="2032500"/>
            <a:ext cx="74700" cy="282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a:off x="5832075" y="3011425"/>
            <a:ext cx="74700" cy="41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a:off x="5956525" y="2152800"/>
            <a:ext cx="207300" cy="41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16"/>
          <p:cNvPicPr preferRelativeResize="0"/>
          <p:nvPr/>
        </p:nvPicPr>
        <p:blipFill rotWithShape="1">
          <a:blip r:embed="rId3">
            <a:alphaModFix/>
          </a:blip>
          <a:srcRect b="0" l="0" r="0" t="0"/>
          <a:stretch/>
        </p:blipFill>
        <p:spPr>
          <a:xfrm>
            <a:off x="2090525" y="583775"/>
            <a:ext cx="4670175" cy="434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nvSpPr>
        <p:spPr>
          <a:xfrm>
            <a:off x="712150" y="156713"/>
            <a:ext cx="4629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sng" cap="none" strike="noStrike">
                <a:solidFill>
                  <a:schemeClr val="dk1"/>
                </a:solidFill>
                <a:latin typeface="Lato"/>
                <a:ea typeface="Lato"/>
                <a:cs typeface="Lato"/>
                <a:sym typeface="Lato"/>
              </a:rPr>
              <a:t>CLASS DIAGRAM</a:t>
            </a:r>
            <a:endParaRPr b="1" i="0" sz="1900" u="sng" cap="none" strike="noStrike">
              <a:solidFill>
                <a:schemeClr val="dk1"/>
              </a:solidFill>
              <a:latin typeface="Lato"/>
              <a:ea typeface="Lato"/>
              <a:cs typeface="Lato"/>
              <a:sym typeface="Lato"/>
            </a:endParaRPr>
          </a:p>
        </p:txBody>
      </p:sp>
      <p:sp>
        <p:nvSpPr>
          <p:cNvPr id="167" name="Google Shape;167;p17"/>
          <p:cNvSpPr txBox="1"/>
          <p:nvPr/>
        </p:nvSpPr>
        <p:spPr>
          <a:xfrm>
            <a:off x="6769525" y="3708863"/>
            <a:ext cx="4977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8" name="Google Shape;168;p17"/>
          <p:cNvSpPr/>
          <p:nvPr/>
        </p:nvSpPr>
        <p:spPr>
          <a:xfrm>
            <a:off x="6943700" y="3708875"/>
            <a:ext cx="265500" cy="83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txBox="1"/>
          <p:nvPr/>
        </p:nvSpPr>
        <p:spPr>
          <a:xfrm>
            <a:off x="7004750" y="3596525"/>
            <a:ext cx="2065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Lato"/>
              <a:ea typeface="Lato"/>
              <a:cs typeface="Lato"/>
              <a:sym typeface="Lato"/>
            </a:endParaRPr>
          </a:p>
        </p:txBody>
      </p:sp>
      <p:pic>
        <p:nvPicPr>
          <p:cNvPr id="170" name="Google Shape;170;p17"/>
          <p:cNvPicPr preferRelativeResize="0"/>
          <p:nvPr/>
        </p:nvPicPr>
        <p:blipFill rotWithShape="1">
          <a:blip r:embed="rId3">
            <a:alphaModFix/>
          </a:blip>
          <a:srcRect b="0" l="0" r="0" t="0"/>
          <a:stretch/>
        </p:blipFill>
        <p:spPr>
          <a:xfrm>
            <a:off x="1230650" y="544325"/>
            <a:ext cx="6339600" cy="444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18048ee14a4_0_2"/>
          <p:cNvPicPr preferRelativeResize="0"/>
          <p:nvPr/>
        </p:nvPicPr>
        <p:blipFill rotWithShape="1">
          <a:blip r:embed="rId3">
            <a:alphaModFix/>
          </a:blip>
          <a:srcRect b="0" l="0" r="0" t="0"/>
          <a:stretch/>
        </p:blipFill>
        <p:spPr>
          <a:xfrm>
            <a:off x="152400" y="586300"/>
            <a:ext cx="8839200" cy="4288393"/>
          </a:xfrm>
          <a:prstGeom prst="rect">
            <a:avLst/>
          </a:prstGeom>
          <a:noFill/>
          <a:ln>
            <a:noFill/>
          </a:ln>
        </p:spPr>
      </p:pic>
      <p:sp>
        <p:nvSpPr>
          <p:cNvPr id="176" name="Google Shape;176;g18048ee14a4_0_2"/>
          <p:cNvSpPr txBox="1"/>
          <p:nvPr/>
        </p:nvSpPr>
        <p:spPr>
          <a:xfrm>
            <a:off x="252450" y="94650"/>
            <a:ext cx="45441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sng" cap="none" strike="noStrike">
                <a:solidFill>
                  <a:schemeClr val="dk1"/>
                </a:solidFill>
                <a:latin typeface="Times New Roman"/>
                <a:ea typeface="Times New Roman"/>
                <a:cs typeface="Times New Roman"/>
                <a:sym typeface="Times New Roman"/>
              </a:rPr>
              <a:t>CURRENT STATUS</a:t>
            </a:r>
            <a:endParaRPr b="1" i="0" sz="1900" u="sng"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18048ee14a4_0_5"/>
          <p:cNvPicPr preferRelativeResize="0"/>
          <p:nvPr/>
        </p:nvPicPr>
        <p:blipFill rotWithShape="1">
          <a:blip r:embed="rId3">
            <a:alphaModFix/>
          </a:blip>
          <a:srcRect b="0" l="0" r="0" t="0"/>
          <a:stretch/>
        </p:blipFill>
        <p:spPr>
          <a:xfrm>
            <a:off x="152400" y="648300"/>
            <a:ext cx="4419600" cy="3400800"/>
          </a:xfrm>
          <a:prstGeom prst="rect">
            <a:avLst/>
          </a:prstGeom>
          <a:noFill/>
          <a:ln>
            <a:noFill/>
          </a:ln>
        </p:spPr>
      </p:pic>
      <p:pic>
        <p:nvPicPr>
          <p:cNvPr id="182" name="Google Shape;182;g18048ee14a4_0_5"/>
          <p:cNvPicPr preferRelativeResize="0"/>
          <p:nvPr/>
        </p:nvPicPr>
        <p:blipFill rotWithShape="1">
          <a:blip r:embed="rId4">
            <a:alphaModFix/>
          </a:blip>
          <a:srcRect b="0" l="0" r="0" t="0"/>
          <a:stretch/>
        </p:blipFill>
        <p:spPr>
          <a:xfrm>
            <a:off x="4675600" y="623400"/>
            <a:ext cx="4258326" cy="3862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aphicFrame>
        <p:nvGraphicFramePr>
          <p:cNvPr id="79" name="Google Shape;79;p2"/>
          <p:cNvGraphicFramePr/>
          <p:nvPr/>
        </p:nvGraphicFramePr>
        <p:xfrm>
          <a:off x="871075" y="446400"/>
          <a:ext cx="3000000" cy="3000000"/>
        </p:xfrm>
        <a:graphic>
          <a:graphicData uri="http://schemas.openxmlformats.org/drawingml/2006/table">
            <a:tbl>
              <a:tblPr>
                <a:noFill/>
                <a:tableStyleId>{3A983A97-C64C-4930-B790-1B3B1AD0E75A}</a:tableStyleId>
              </a:tblPr>
              <a:tblGrid>
                <a:gridCol w="1234950"/>
                <a:gridCol w="5621200"/>
              </a:tblGrid>
              <a:tr h="5029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SL 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CONTENT</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INTRODUCTION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OVERALL DESCRIPTION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SYSTEM FEATURES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EXTERNAL INTERFACE REQUIREMENTS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OTHER NON FUNCTIONAL REQUIREMENTS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USE CASE DIAGRAM</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CLASS DIAGRAM</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CURRENT STATUS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CONCLUSION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REFERENCES</a:t>
                      </a:r>
                      <a:endParaRPr sz="1400" u="none" cap="none" strike="noStrike"/>
                    </a:p>
                  </a:txBody>
                  <a:tcPr marT="91425" marB="91425" marR="91425" marL="91425"/>
                </a:tc>
              </a:tr>
            </a:tbl>
          </a:graphicData>
        </a:graphic>
      </p:graphicFrame>
      <p:sp>
        <p:nvSpPr>
          <p:cNvPr id="80" name="Google Shape;80;p2"/>
          <p:cNvSpPr txBox="1"/>
          <p:nvPr/>
        </p:nvSpPr>
        <p:spPr>
          <a:xfrm>
            <a:off x="3150175" y="0"/>
            <a:ext cx="3000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700"/>
              <a:buFont typeface="Arial"/>
              <a:buNone/>
            </a:pPr>
            <a:r>
              <a:rPr b="1" i="0" lang="en" sz="1700" u="sng" cap="none" strike="noStrike">
                <a:solidFill>
                  <a:srgbClr val="CC0000"/>
                </a:solidFill>
                <a:latin typeface="Times New Roman"/>
                <a:ea typeface="Times New Roman"/>
                <a:cs typeface="Times New Roman"/>
                <a:sym typeface="Times New Roman"/>
              </a:rPr>
              <a:t>INDEX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nvSpPr>
        <p:spPr>
          <a:xfrm>
            <a:off x="200925" y="249150"/>
            <a:ext cx="8744100" cy="247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sng" cap="none" strike="noStrike">
                <a:solidFill>
                  <a:schemeClr val="dk1"/>
                </a:solidFill>
                <a:latin typeface="Times New Roman"/>
                <a:ea typeface="Times New Roman"/>
                <a:cs typeface="Times New Roman"/>
                <a:sym typeface="Times New Roman"/>
              </a:rPr>
              <a:t>CONCLUSION</a:t>
            </a:r>
            <a:endParaRPr b="1" i="0" sz="19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0" i="0" lang="en" sz="1200" u="none" cap="none" strike="noStrike">
                <a:solidFill>
                  <a:srgbClr val="000000"/>
                </a:solidFill>
                <a:latin typeface="Times New Roman"/>
                <a:ea typeface="Times New Roman"/>
                <a:cs typeface="Times New Roman"/>
                <a:sym typeface="Times New Roman"/>
              </a:rPr>
              <a:t>The proposed system is able to  efficiently </a:t>
            </a:r>
            <a:r>
              <a:rPr b="0" i="0" lang="en" sz="1400" u="none" cap="none" strike="noStrike">
                <a:solidFill>
                  <a:schemeClr val="dk2"/>
                </a:solidFill>
                <a:latin typeface="Times New Roman"/>
                <a:ea typeface="Times New Roman"/>
                <a:cs typeface="Times New Roman"/>
                <a:sym typeface="Times New Roman"/>
              </a:rPr>
              <a:t> </a:t>
            </a:r>
            <a:r>
              <a:rPr b="0" i="0" lang="en" sz="1200" u="none" cap="none" strike="noStrike">
                <a:solidFill>
                  <a:schemeClr val="dk2"/>
                </a:solidFill>
                <a:latin typeface="Times New Roman"/>
                <a:ea typeface="Times New Roman"/>
                <a:cs typeface="Times New Roman"/>
                <a:sym typeface="Times New Roman"/>
              </a:rPr>
              <a:t>manage , categorize , keep a track of books stored in a library.</a:t>
            </a:r>
            <a:endParaRPr b="0" i="0" sz="1200" u="none" cap="none" strike="noStrike">
              <a:solidFill>
                <a:schemeClr val="dk2"/>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2"/>
              </a:buClr>
              <a:buSzPts val="1400"/>
              <a:buFont typeface="Times New Roman"/>
              <a:buChar char="●"/>
            </a:pPr>
            <a:r>
              <a:rPr b="0" i="0" lang="en" sz="1200" u="none" cap="none" strike="noStrike">
                <a:solidFill>
                  <a:schemeClr val="dk2"/>
                </a:solidFill>
                <a:latin typeface="Times New Roman"/>
                <a:ea typeface="Times New Roman"/>
                <a:cs typeface="Times New Roman"/>
                <a:sym typeface="Times New Roman"/>
              </a:rPr>
              <a:t>The system is able to help the admin to keep track on the users and their activities in the library.</a:t>
            </a:r>
            <a:endParaRPr b="0" i="0" sz="1200" u="none" cap="none" strike="noStrike">
              <a:solidFill>
                <a:schemeClr val="dk2"/>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2"/>
              </a:buClr>
              <a:buSzPts val="1400"/>
              <a:buFont typeface="Times New Roman"/>
              <a:buChar char="●"/>
            </a:pPr>
            <a:r>
              <a:rPr b="0" i="0" lang="en" sz="1200" u="none" cap="none" strike="noStrike">
                <a:solidFill>
                  <a:schemeClr val="dk2"/>
                </a:solidFill>
                <a:latin typeface="Times New Roman"/>
                <a:ea typeface="Times New Roman"/>
                <a:cs typeface="Times New Roman"/>
                <a:sym typeface="Times New Roman"/>
              </a:rPr>
              <a:t>The implementation of the system will reduce data entry time,and can replace old conventional pen and paper system.</a:t>
            </a:r>
            <a:endParaRPr b="0" i="0" sz="1200" u="none" cap="none" strike="noStrike">
              <a:solidFill>
                <a:schemeClr val="dk2"/>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2"/>
              </a:buClr>
              <a:buSzPts val="1400"/>
              <a:buFont typeface="Times New Roman"/>
              <a:buChar char="●"/>
            </a:pPr>
            <a:r>
              <a:rPr b="0" i="0" lang="en" sz="1200" u="none" cap="none" strike="noStrike">
                <a:solidFill>
                  <a:schemeClr val="dk2"/>
                </a:solidFill>
                <a:latin typeface="Times New Roman"/>
                <a:ea typeface="Times New Roman"/>
                <a:cs typeface="Times New Roman"/>
                <a:sym typeface="Times New Roman"/>
              </a:rPr>
              <a:t>The software allows storing the details of the data related with the books and users.</a:t>
            </a:r>
            <a:endParaRPr b="0" i="0" sz="1200" u="none" cap="none" strike="noStrike">
              <a:solidFill>
                <a:schemeClr val="dk2"/>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nvSpPr>
        <p:spPr>
          <a:xfrm>
            <a:off x="771525" y="232275"/>
            <a:ext cx="77982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2"/>
              </a:buClr>
              <a:buSzPts val="1100"/>
              <a:buFont typeface="Arial"/>
              <a:buNone/>
            </a:pPr>
            <a:r>
              <a:rPr b="1" i="0" lang="en" sz="1900" u="sng" cap="none" strike="noStrike">
                <a:solidFill>
                  <a:schemeClr val="dk1"/>
                </a:solidFill>
                <a:latin typeface="Times New Roman"/>
                <a:ea typeface="Times New Roman"/>
                <a:cs typeface="Times New Roman"/>
                <a:sym typeface="Times New Roman"/>
              </a:rPr>
              <a:t>REFERENCE</a:t>
            </a:r>
            <a:endParaRPr b="1" i="0" sz="19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2"/>
              </a:buClr>
              <a:buSzPts val="1100"/>
              <a:buFont typeface="Arial"/>
              <a:buNone/>
            </a:pPr>
            <a:r>
              <a:t/>
            </a:r>
            <a:endParaRPr b="0" i="0" sz="1400" u="none" cap="none" strike="noStrike">
              <a:solidFill>
                <a:schemeClr val="dk2"/>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chemeClr val="dk2"/>
              </a:buClr>
              <a:buSzPts val="1200"/>
              <a:buFont typeface="Times New Roman"/>
              <a:buAutoNum type="arabicPeriod"/>
            </a:pPr>
            <a:r>
              <a:rPr b="0" i="0" lang="en" sz="1200" u="none" cap="none" strike="noStrike">
                <a:solidFill>
                  <a:schemeClr val="dk2"/>
                </a:solidFill>
                <a:latin typeface="Times New Roman"/>
                <a:ea typeface="Times New Roman"/>
                <a:cs typeface="Times New Roman"/>
                <a:sym typeface="Times New Roman"/>
              </a:rPr>
              <a:t>https://www.youtube.com/watch?v= al 2 bECumKg&amp;t= 1270 s</a:t>
            </a:r>
            <a:endParaRPr b="0" i="0" sz="1200" u="none" cap="none" strike="noStrike">
              <a:solidFill>
                <a:schemeClr val="dk2"/>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chemeClr val="dk2"/>
              </a:buClr>
              <a:buSzPts val="1200"/>
              <a:buFont typeface="Times New Roman"/>
              <a:buAutoNum type="arabicPeriod"/>
            </a:pPr>
            <a:r>
              <a:rPr b="0" i="0" lang="en" sz="1200" u="none" cap="none" strike="noStrike">
                <a:solidFill>
                  <a:schemeClr val="dk2"/>
                </a:solidFill>
                <a:latin typeface="Times New Roman"/>
                <a:ea typeface="Times New Roman"/>
                <a:cs typeface="Times New Roman"/>
                <a:sym typeface="Times New Roman"/>
              </a:rPr>
              <a:t>https://codewithharry.com/videos/php mysql login system in one video</a:t>
            </a:r>
            <a:endParaRPr b="0" i="0" sz="1200" u="none" cap="none" strike="noStrike">
              <a:solidFill>
                <a:schemeClr val="dk2"/>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chemeClr val="dk2"/>
              </a:buClr>
              <a:buSzPts val="1200"/>
              <a:buFont typeface="Times New Roman"/>
              <a:buAutoNum type="arabicPeriod"/>
            </a:pPr>
            <a:r>
              <a:rPr b="0" i="0" lang="en" sz="1200" u="none" cap="none" strike="noStrike">
                <a:solidFill>
                  <a:schemeClr val="dk2"/>
                </a:solidFill>
                <a:latin typeface="Times New Roman"/>
                <a:ea typeface="Times New Roman"/>
                <a:cs typeface="Times New Roman"/>
                <a:sym typeface="Times New Roman"/>
              </a:rPr>
              <a:t>https://www.slideshare.net/ToseefHasan2/srs-for-library-management-system</a:t>
            </a:r>
            <a:endParaRPr b="0" i="0" sz="1200" u="none" cap="none" strike="noStrike">
              <a:solidFill>
                <a:schemeClr val="dk2"/>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chemeClr val="dk2"/>
              </a:buClr>
              <a:buSzPts val="1200"/>
              <a:buFont typeface="Times New Roman"/>
              <a:buAutoNum type="arabicPeriod"/>
            </a:pPr>
            <a:r>
              <a:rPr b="0" i="0" lang="en" sz="1200" u="none" cap="none" strike="noStrike">
                <a:solidFill>
                  <a:schemeClr val="dk2"/>
                </a:solidFill>
                <a:latin typeface="Times New Roman"/>
                <a:ea typeface="Times New Roman"/>
                <a:cs typeface="Times New Roman"/>
                <a:sym typeface="Times New Roman"/>
              </a:rPr>
              <a:t>https://github.com/vinitshahdeo/Library-Management-System</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sz="4700">
                <a:latin typeface="Times New Roman"/>
                <a:ea typeface="Times New Roman"/>
                <a:cs typeface="Times New Roman"/>
                <a:sym typeface="Times New Roman"/>
              </a:rPr>
              <a:t>THANK YOU</a:t>
            </a:r>
            <a:endParaRPr sz="4700">
              <a:latin typeface="Times New Roman"/>
              <a:ea typeface="Times New Roman"/>
              <a:cs typeface="Times New Roman"/>
              <a:sym typeface="Times New Roman"/>
            </a:endParaRPr>
          </a:p>
          <a:p>
            <a:pPr indent="0" lvl="0" marL="0" rtl="0" algn="l">
              <a:lnSpc>
                <a:spcPct val="100000"/>
              </a:lnSpc>
              <a:spcBef>
                <a:spcPts val="1000"/>
              </a:spcBef>
              <a:spcAft>
                <a:spcPts val="1000"/>
              </a:spcAft>
              <a:buSzPts val="4800"/>
              <a:buNone/>
            </a:pPr>
            <a:r>
              <a:t/>
            </a:r>
            <a:endParaRPr b="0" sz="2400"/>
          </a:p>
        </p:txBody>
      </p:sp>
      <p:pic>
        <p:nvPicPr>
          <p:cNvPr id="198" name="Google Shape;198;p20"/>
          <p:cNvPicPr preferRelativeResize="0"/>
          <p:nvPr/>
        </p:nvPicPr>
        <p:blipFill rotWithShape="1">
          <a:blip r:embed="rId3">
            <a:alphaModFix/>
          </a:blip>
          <a:srcRect b="0" l="0" r="0" t="0"/>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nvSpPr>
        <p:spPr>
          <a:xfrm flipH="1" rot="10800000">
            <a:off x="634925" y="299000"/>
            <a:ext cx="238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86" name="Google Shape;86;p3"/>
          <p:cNvSpPr txBox="1"/>
          <p:nvPr/>
        </p:nvSpPr>
        <p:spPr>
          <a:xfrm>
            <a:off x="267200" y="59100"/>
            <a:ext cx="8462700" cy="526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sng" cap="none" strike="noStrike">
                <a:solidFill>
                  <a:schemeClr val="dk1"/>
                </a:solidFill>
                <a:highlight>
                  <a:schemeClr val="lt1"/>
                </a:highlight>
                <a:latin typeface="Times New Roman"/>
                <a:ea typeface="Times New Roman"/>
                <a:cs typeface="Times New Roman"/>
                <a:sym typeface="Times New Roman"/>
              </a:rPr>
              <a:t>INTRODUCTION</a:t>
            </a:r>
            <a:endParaRPr b="1" i="0" sz="1900" u="sng" cap="none" strike="noStrike">
              <a:solidFill>
                <a:schemeClr val="dk1"/>
              </a:solidFill>
              <a:highlight>
                <a:schemeClr val="lt1"/>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PURPOSE</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8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main objective of this document is to illustrate the requirements of the project library management system.It gives a detailed description of both the functional and nonfunctional requirements of the project.</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8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purpose of this project is to provide a user-friendly environment to maintain the details of books and students who are accessing the library</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8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 The main purpose of this project is to regulate and simplify the circulation of books in and out of the library and provide various reports.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INTENDED AUDIENCE AND READING SUGGESTION</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8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This project is intended to be used by Librarians of educational institutions like a college or a school.</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PROJECT SCOPE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8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system is basically updating the old conventional manual library system into an web application which can be used by users to get details of their account , availability of books and other details.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8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project is specifically designed for librarians and library users of educational institutions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The system can be further developed to be used by any existing or new library to manage its books and books borrowing, insertion and monitorin</a:t>
            </a:r>
            <a:r>
              <a:rPr b="0" i="0" lang="en" sz="1400" u="none" cap="none" strike="noStrike">
                <a:solidFill>
                  <a:schemeClr val="dk2"/>
                </a:solidFill>
                <a:latin typeface="Arial"/>
                <a:ea typeface="Arial"/>
                <a:cs typeface="Arial"/>
                <a:sym typeface="Arial"/>
              </a:rPr>
              <a:t>g</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nvSpPr>
        <p:spPr>
          <a:xfrm>
            <a:off x="306950" y="323550"/>
            <a:ext cx="521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2" name="Google Shape;92;p4"/>
          <p:cNvSpPr txBox="1"/>
          <p:nvPr/>
        </p:nvSpPr>
        <p:spPr>
          <a:xfrm>
            <a:off x="365025" y="323550"/>
            <a:ext cx="8387100" cy="4094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b="1" i="0" lang="en" sz="1900" u="sng" cap="none" strike="noStrike">
                <a:solidFill>
                  <a:schemeClr val="dk1"/>
                </a:solidFill>
                <a:latin typeface="Times New Roman"/>
                <a:ea typeface="Times New Roman"/>
                <a:cs typeface="Times New Roman"/>
                <a:sym typeface="Times New Roman"/>
              </a:rPr>
              <a:t>OVERALL DESCRIPTION</a:t>
            </a:r>
            <a:endParaRPr b="1" i="0" sz="1900" u="sng"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900"/>
              <a:buFont typeface="Arial"/>
              <a:buNone/>
            </a:pPr>
            <a:r>
              <a:t/>
            </a:r>
            <a:endParaRPr b="1" i="0" sz="1900" u="sng"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200" u="none" cap="none" strike="noStrike">
                <a:solidFill>
                  <a:schemeClr val="dk2"/>
                </a:solidFill>
                <a:latin typeface="Times New Roman"/>
                <a:ea typeface="Times New Roman"/>
                <a:cs typeface="Times New Roman"/>
                <a:sym typeface="Times New Roman"/>
              </a:rPr>
              <a:t>PRODUCT PERSPECTIVE</a:t>
            </a:r>
            <a:endParaRPr b="0" i="0" sz="12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2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Library Management system is a replacement for the old conventional method of management which depends on paperwork for recording books and its details</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It will take care of current book detail at any point of time. The book issue, book return will update the current book details automatically so that the user gets the updated current book details accurately.</a:t>
            </a:r>
            <a:endParaRPr b="0" i="0" sz="14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sng"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sz="1200" u="none" cap="none" strike="noStrike">
                <a:solidFill>
                  <a:schemeClr val="dk2"/>
                </a:solidFill>
                <a:latin typeface="Times New Roman"/>
                <a:ea typeface="Times New Roman"/>
                <a:cs typeface="Times New Roman"/>
                <a:sym typeface="Times New Roman"/>
              </a:rPr>
              <a:t>PRODUCT FEATURES</a:t>
            </a:r>
            <a:endParaRPr b="0" i="0" sz="12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2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The system provides real time information about the books available in the library, main purpose of the system is to reduce manual work and implement automation.</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The system is able to manage book details, addition and deletion of books, book issue/return , and generate various reports for record keeping according to the end user requirement.</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The librarian will act as the administrator to control the users and manage the book.</a:t>
            </a:r>
            <a:endParaRPr b="0" i="0" sz="1400" u="none" cap="none" strike="noStrike">
              <a:solidFill>
                <a:schemeClr val="dk2"/>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2"/>
              </a:buClr>
              <a:buSzPts val="1400"/>
              <a:buFont typeface="Times New Roman"/>
              <a:buChar char="●"/>
            </a:pPr>
            <a:r>
              <a:rPr b="0" i="0" lang="en" sz="1400" u="none" cap="none" strike="noStrike">
                <a:solidFill>
                  <a:schemeClr val="dk2"/>
                </a:solidFill>
                <a:latin typeface="Times New Roman"/>
                <a:ea typeface="Times New Roman"/>
                <a:cs typeface="Times New Roman"/>
                <a:sym typeface="Times New Roman"/>
              </a:rPr>
              <a:t>The student's status of borrowal/return of a book is maintained in the database.A new student can be registered by the librarian and his account can also be managed.</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nvSpPr>
        <p:spPr>
          <a:xfrm>
            <a:off x="322900" y="317900"/>
            <a:ext cx="8326500" cy="4217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b="0" i="0" lang="en" sz="1200" u="none" cap="none" strike="noStrike">
                <a:solidFill>
                  <a:schemeClr val="dk2"/>
                </a:solidFill>
                <a:latin typeface="Times New Roman"/>
                <a:ea typeface="Times New Roman"/>
                <a:cs typeface="Times New Roman"/>
                <a:sym typeface="Times New Roman"/>
              </a:rPr>
              <a:t>USER CLASSES AND INTERFACES</a:t>
            </a:r>
            <a:endParaRPr b="0" i="0" sz="12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system provides various types of services based on the user.</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There are mainly two actors in the scene , the librarian who acts as the administrator and the user who can be a student using the system.</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features that are available to these users are:-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 Librarian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Insert, modify and delete books.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Add a new user into the database.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Get the information of any member who has borrowed the book.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Add and edit book categories and arrange books by these categories.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Update book details.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Can issue and return books.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Approval book renewal request.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Calculate fine for late return.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nvSpPr>
        <p:spPr>
          <a:xfrm>
            <a:off x="136625" y="184850"/>
            <a:ext cx="885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3" name="Google Shape;103;p6"/>
          <p:cNvSpPr txBox="1"/>
          <p:nvPr/>
        </p:nvSpPr>
        <p:spPr>
          <a:xfrm>
            <a:off x="415175" y="152700"/>
            <a:ext cx="8268900" cy="4048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Lato"/>
                <a:ea typeface="Lato"/>
                <a:cs typeface="Lato"/>
                <a:sym typeface="Lato"/>
              </a:rPr>
              <a:t> </a:t>
            </a:r>
            <a:r>
              <a:rPr b="0" i="0" lang="en" sz="1400" u="none" cap="none" strike="noStrike">
                <a:solidFill>
                  <a:srgbClr val="000000"/>
                </a:solidFill>
                <a:latin typeface="Times New Roman"/>
                <a:ea typeface="Times New Roman"/>
                <a:cs typeface="Times New Roman"/>
                <a:sym typeface="Times New Roman"/>
              </a:rPr>
              <a:t>Student</a:t>
            </a:r>
            <a:r>
              <a:rPr b="0" i="0" lang="en"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 	● </a:t>
            </a:r>
            <a:r>
              <a:rPr b="0" i="0" lang="en" sz="1400" u="none" cap="none" strike="noStrike">
                <a:solidFill>
                  <a:srgbClr val="000000"/>
                </a:solidFill>
                <a:latin typeface="Times New Roman"/>
                <a:ea typeface="Times New Roman"/>
                <a:cs typeface="Times New Roman"/>
                <a:sym typeface="Times New Roman"/>
              </a:rPr>
              <a:t>Check account information.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Browse through different categories of books in the library.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Check the availability of a book to borrow</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Request to renew the book borrow period.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 See any impending fine to be paid.</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Times New Roman"/>
                <a:ea typeface="Times New Roman"/>
                <a:cs typeface="Times New Roman"/>
                <a:sym typeface="Times New Roman"/>
              </a:rPr>
              <a:t>OPERATING ENVIRONMENT</a:t>
            </a:r>
            <a:endParaRPr b="0" i="0" sz="12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900"/>
              <a:buFont typeface="Arial"/>
              <a:buNone/>
            </a:pPr>
            <a:r>
              <a:t/>
            </a:r>
            <a:endParaRPr b="1" i="0" sz="19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Library Management System is a web application and shall operate in all famous browsers,for a model we are taking Microsoft internet explorer ,Google chrome ,Mozilla firefox etc.</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Times New Roman"/>
                <a:ea typeface="Times New Roman"/>
                <a:cs typeface="Times New Roman"/>
                <a:sym typeface="Times New Roman"/>
              </a:rPr>
              <a:t>DESIGN IMPLEMENTATION CONSTRAINTS</a:t>
            </a:r>
            <a:endParaRPr b="0" i="0" sz="12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Any details regarding the books from the library are to be recorded to have updated and correct values</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borrowing/return of books must be updated properly, users must be notified to renew their book once the borrowing period limit is over.</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nvSpPr>
        <p:spPr>
          <a:xfrm>
            <a:off x="136625" y="184850"/>
            <a:ext cx="885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9" name="Google Shape;109;p7"/>
          <p:cNvSpPr txBox="1"/>
          <p:nvPr/>
        </p:nvSpPr>
        <p:spPr>
          <a:xfrm>
            <a:off x="72350" y="184850"/>
            <a:ext cx="530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10" name="Google Shape;110;p7"/>
          <p:cNvSpPr txBox="1"/>
          <p:nvPr/>
        </p:nvSpPr>
        <p:spPr>
          <a:xfrm>
            <a:off x="305400" y="329475"/>
            <a:ext cx="8482500" cy="3540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Times New Roman"/>
                <a:ea typeface="Times New Roman"/>
                <a:cs typeface="Times New Roman"/>
                <a:sym typeface="Times New Roman"/>
              </a:rPr>
              <a:t>ASSUMPTIONS AND DEPENDENCIES</a:t>
            </a:r>
            <a:endParaRPr b="0" i="0" sz="1200" u="none" cap="none" strike="noStrike">
              <a:solidFill>
                <a:schemeClr val="dk2"/>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The assumptions are: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system graphical user interface should be user friendly so that the users can use it easily.</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All the information of users, books and their details must be stored and updated accurately and should be accessible by the system.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system should have sufficient storage capacity and provide fast access to the database.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system should provide searching and filtering facilities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 The dependencies are: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Specific hardware and software required by the software to run.</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On the basis of the requirements and specifications the project will be developed and run.</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end users must have a proper understanding of the project.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The information of all the users must be stored in the database and is accessible by the system.</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rgbClr val="000000"/>
              </a:buClr>
              <a:buSzPts val="1400"/>
              <a:buFont typeface="Times New Roman"/>
              <a:buChar char="●"/>
            </a:pPr>
            <a:r>
              <a:rPr b="0" i="0" lang="en" sz="1400" u="none" cap="none" strike="noStrike">
                <a:solidFill>
                  <a:srgbClr val="000000"/>
                </a:solidFill>
                <a:latin typeface="Times New Roman"/>
                <a:ea typeface="Times New Roman"/>
                <a:cs typeface="Times New Roman"/>
                <a:sym typeface="Times New Roman"/>
              </a:rPr>
              <a:t>Any update regarding the books from the library must be properly recorded to the database and the data entered must be correct.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nvSpPr>
        <p:spPr>
          <a:xfrm>
            <a:off x="461300" y="63600"/>
            <a:ext cx="8280000" cy="5371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b="1" i="0" lang="en" sz="1900" u="sng" cap="none" strike="noStrike">
                <a:solidFill>
                  <a:schemeClr val="dk1"/>
                </a:solidFill>
                <a:latin typeface="Times New Roman"/>
                <a:ea typeface="Times New Roman"/>
                <a:cs typeface="Times New Roman"/>
                <a:sym typeface="Times New Roman"/>
              </a:rPr>
              <a:t>SYSTEM FEATURES</a:t>
            </a:r>
            <a:endParaRPr b="1" i="0" sz="1900" u="sng"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200" u="sng" cap="none" strike="noStrike">
                <a:solidFill>
                  <a:srgbClr val="000000"/>
                </a:solidFill>
                <a:latin typeface="Times New Roman"/>
                <a:ea typeface="Times New Roman"/>
                <a:cs typeface="Times New Roman"/>
                <a:sym typeface="Times New Roman"/>
              </a:rPr>
              <a:t> LOGIN AND REGISTRATION</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Description:The user is provided with an interface to login to the system by providing his username and password. The librarian is provided with an interface to register a new user.</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Times New Roman"/>
                <a:ea typeface="Times New Roman"/>
                <a:cs typeface="Times New Roman"/>
                <a:sym typeface="Times New Roman"/>
              </a:rPr>
              <a:t>Login</a:t>
            </a:r>
            <a:r>
              <a:rPr lang="en">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Input:The user enters the username and password.</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The user is redirected to the home page .</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Processing: The username and password is validated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Times New Roman"/>
                <a:ea typeface="Times New Roman"/>
                <a:cs typeface="Times New Roman"/>
                <a:sym typeface="Times New Roman"/>
              </a:rPr>
              <a:t>Register a user :</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Input: Librarian enters name, username , password and role.</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User gets registered into the system</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200" u="sng" cap="none" strike="noStrike">
                <a:solidFill>
                  <a:srgbClr val="000000"/>
                </a:solidFill>
                <a:latin typeface="Times New Roman"/>
                <a:ea typeface="Times New Roman"/>
                <a:cs typeface="Times New Roman"/>
                <a:sym typeface="Times New Roman"/>
              </a:rPr>
              <a:t>MANIPULATE BOOK DETAILS</a:t>
            </a:r>
            <a:endParaRPr b="0" i="0" sz="12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Description: The librarian is allowed to add a new book delete a book and update the details of a book in the database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Times New Roman"/>
                <a:ea typeface="Times New Roman"/>
                <a:cs typeface="Times New Roman"/>
                <a:sym typeface="Times New Roman"/>
              </a:rPr>
              <a:t>Add Book:</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Input: Details of book including book name, author, publication, publication year.</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Output: Book gets added in the database.</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chemeClr val="dk2"/>
              </a:buClr>
              <a:buSzPts val="1100"/>
              <a:buFont typeface="Arial"/>
              <a:buNone/>
            </a:pPr>
            <a:r>
              <a:rPr b="0" i="0" lang="en" sz="1400" u="none" cap="none" strike="noStrike">
                <a:solidFill>
                  <a:srgbClr val="000000"/>
                </a:solidFill>
                <a:latin typeface="Times New Roman"/>
                <a:ea typeface="Times New Roman"/>
                <a:cs typeface="Times New Roman"/>
                <a:sym typeface="Times New Roman"/>
              </a:rPr>
              <a:t>Processing: The system checks if a similar book already exists in the database</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nvSpPr>
        <p:spPr>
          <a:xfrm>
            <a:off x="415175" y="72350"/>
            <a:ext cx="8268900" cy="4894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2"/>
              </a:buClr>
              <a:buSzPts val="1100"/>
              <a:buFont typeface="Arial"/>
              <a:buNone/>
            </a:pPr>
            <a:r>
              <a:rPr b="0" i="0" lang="en" u="none" cap="none" strike="noStrike">
                <a:solidFill>
                  <a:srgbClr val="000000"/>
                </a:solidFill>
                <a:latin typeface="Times New Roman"/>
                <a:ea typeface="Times New Roman"/>
                <a:cs typeface="Times New Roman"/>
                <a:sym typeface="Times New Roman"/>
              </a:rPr>
              <a:t>Delete book:</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Times New Roman"/>
                <a:ea typeface="Times New Roman"/>
                <a:cs typeface="Times New Roman"/>
                <a:sym typeface="Times New Roman"/>
              </a:rPr>
              <a:t>Input: Librarian selects which book to be deleted from the available books:</a:t>
            </a:r>
            <a:endParaRPr>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Times New Roman"/>
                <a:ea typeface="Times New Roman"/>
                <a:cs typeface="Times New Roman"/>
                <a:sym typeface="Times New Roman"/>
              </a:rPr>
              <a:t>Output: The selected book gets deleted from the database</a:t>
            </a:r>
            <a:r>
              <a:rPr b="0" i="0" lang="en" u="none" cap="none" strike="noStrike">
                <a:solidFill>
                  <a:srgbClr val="000000"/>
                </a:solidFill>
                <a:latin typeface="Lato"/>
                <a:ea typeface="Lato"/>
                <a:cs typeface="Lato"/>
                <a:sym typeface="Lato"/>
              </a:rPr>
              <a:t>.</a:t>
            </a:r>
            <a:endParaRPr b="0" i="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just">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Edit book:</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Input:The user selects a book to edit and changes the details as required.</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The details of the book are updated</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200" u="sng" cap="none" strike="noStrike">
                <a:solidFill>
                  <a:srgbClr val="000000"/>
                </a:solidFill>
                <a:latin typeface="Times New Roman"/>
                <a:ea typeface="Times New Roman"/>
                <a:cs typeface="Times New Roman"/>
                <a:sym typeface="Times New Roman"/>
              </a:rPr>
              <a:t>CATEGORIZING</a:t>
            </a:r>
            <a:endParaRPr b="0" i="0" sz="12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Description: The librarian is given the functionality to categorize the books into various section</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based on the genre or speciality</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Add Category:</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Input: A new category</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A new category gets added.</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Processing: The system checks whether the category already exists in the system</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u="none" cap="none" strike="noStrike">
                <a:solidFill>
                  <a:srgbClr val="000000"/>
                </a:solidFill>
                <a:latin typeface="Times New Roman"/>
                <a:ea typeface="Times New Roman"/>
                <a:cs typeface="Times New Roman"/>
                <a:sym typeface="Times New Roman"/>
              </a:rPr>
              <a:t>Change Category:</a:t>
            </a:r>
            <a:endParaRPr b="0" i="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Input : The librarian selects or changes a category of a book.</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Output: Category gets changed.</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2"/>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