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3" d="100"/>
          <a:sy n="53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673524"/>
            <a:ext cx="4100417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Introduction/Business Problem</a:t>
            </a:r>
          </a:p>
          <a:p>
            <a:pPr marL="36900" lvl="0" indent="0">
              <a:buNone/>
            </a:pPr>
            <a:r>
              <a:rPr lang="en-US" sz="2400" dirty="0"/>
              <a:t>Data</a:t>
            </a:r>
          </a:p>
          <a:p>
            <a:pPr marL="36900" lvl="0" indent="0">
              <a:buNone/>
            </a:pPr>
            <a:r>
              <a:rPr lang="en-US" sz="2400" dirty="0"/>
              <a:t>Methodology</a:t>
            </a:r>
          </a:p>
          <a:p>
            <a:pPr marL="36900" lvl="0" indent="0">
              <a:buNone/>
            </a:pPr>
            <a:r>
              <a:rPr lang="en-US" sz="2400" dirty="0"/>
              <a:t>Results and Discussion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35C7-F8B8-46A6-827D-50A506DF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3E56-6AE8-4C92-9AB0-C799E69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Toronto is the economic capital of Canada with a total area of 630.2 </a:t>
            </a:r>
            <a:r>
              <a:rPr lang="en-IN" dirty="0" err="1"/>
              <a:t>Sq.Kms</a:t>
            </a:r>
            <a:r>
              <a:rPr lang="en-IN" dirty="0"/>
              <a:t> having a population of 2,731,571 as of 2016.</a:t>
            </a:r>
          </a:p>
          <a:p>
            <a:pPr algn="just"/>
            <a:r>
              <a:rPr lang="en-IN" dirty="0"/>
              <a:t>Large area and populations implies that it is difficult to open a new business without knowledge of the location</a:t>
            </a:r>
          </a:p>
          <a:p>
            <a:pPr algn="just"/>
            <a:r>
              <a:rPr lang="en-IN" dirty="0"/>
              <a:t>Aim of the project is to identify the ideal location for opening an Italian restaurant in Toronto.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2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40C4-987B-4FE9-84FF-B3A1B8E1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A4F8-4615-46F3-BAC8-43CAAAB9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data sources utilised for this project are Candidate areas in Toronto and Four Square API</a:t>
            </a:r>
          </a:p>
          <a:p>
            <a:pPr algn="just"/>
            <a:r>
              <a:rPr lang="en-IN" dirty="0"/>
              <a:t>Postal code data contains possible neighbourhood candidates</a:t>
            </a:r>
          </a:p>
          <a:p>
            <a:pPr algn="just"/>
            <a:r>
              <a:rPr lang="en-IN" dirty="0"/>
              <a:t>Four Square API contains information regarding restaurants in Toronto.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50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A159-E4BC-4BD0-9E7F-0F0465E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9CFC-C833-416E-86C6-7CA54790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steps for achieving the goal of this project are as follows</a:t>
            </a:r>
            <a:r>
              <a:rPr lang="en-GB" dirty="0"/>
              <a:t>:</a:t>
            </a:r>
          </a:p>
          <a:p>
            <a:pPr lvl="2" algn="just"/>
            <a:r>
              <a:rPr lang="en-GB" dirty="0"/>
              <a:t>Data Cleaning</a:t>
            </a:r>
            <a:r>
              <a:rPr lang="en-IN" dirty="0"/>
              <a:t>:</a:t>
            </a:r>
          </a:p>
          <a:p>
            <a:pPr marL="810000" lvl="2" indent="0" algn="just">
              <a:buNone/>
            </a:pPr>
            <a:r>
              <a:rPr lang="en-IN" dirty="0"/>
              <a:t>		The Required data are loaded and check for any redundant data.</a:t>
            </a:r>
          </a:p>
          <a:p>
            <a:pPr lvl="2" algn="just"/>
            <a:r>
              <a:rPr lang="en-IN" dirty="0"/>
              <a:t>Data Exploration:</a:t>
            </a:r>
          </a:p>
          <a:p>
            <a:pPr marL="810000" lvl="2" indent="0" algn="just">
              <a:buNone/>
            </a:pPr>
            <a:r>
              <a:rPr lang="en-IN" dirty="0"/>
              <a:t>		Location data and restaurant data are combine from the two data sources and restaurants in the neighbourhoods are explored.</a:t>
            </a:r>
          </a:p>
          <a:p>
            <a:pPr lvl="2" algn="just"/>
            <a:r>
              <a:rPr lang="en-IN" dirty="0"/>
              <a:t>Machine Learning:</a:t>
            </a:r>
          </a:p>
          <a:p>
            <a:pPr marL="810000" lvl="2" indent="0" algn="just">
              <a:buNone/>
            </a:pPr>
            <a:r>
              <a:rPr lang="en-IN" dirty="0"/>
              <a:t>		K-means clustering algorithm is used to group the neighbourhoods based on similarity. Elbow method is used to find the ideal value for k and it is found to be Four.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61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D10C-2FAC-4445-B2CF-A647C220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75F1-717D-4FE6-AEA3-8B289C27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After clustering we can see that clusters 2 and 4 contain the greatest number of Italian restaurants even though they have low number of </a:t>
            </a:r>
            <a:r>
              <a:rPr lang="en-US" dirty="0" err="1"/>
              <a:t>neighbourhoods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Clusters 1 and 3 seem to be ideal since they contain least number of Italian restaurants while having lot of </a:t>
            </a:r>
            <a:r>
              <a:rPr lang="en-US" dirty="0" err="1"/>
              <a:t>neighbourhoods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Neighbourhoods</a:t>
            </a:r>
            <a:r>
              <a:rPr lang="en-US" dirty="0"/>
              <a:t> like Agincourt, Woodbine Heights, York Mills West present in cluster 1 are ideal places to start a new Italian restaurants.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Neighbourhoods</a:t>
            </a:r>
            <a:r>
              <a:rPr lang="en-US" dirty="0"/>
              <a:t> like Brockton, Parkdale Village, Exhibition Place, University of Toronto and Harbord can also be taken into consideration.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9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30AB6A-89A5-4EE0-AC05-E13745C5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  <a:endParaRPr lang="en-GB" dirty="0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A305E95C-1AD7-45E0-BDA4-492DCABF1B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866227"/>
            <a:ext cx="5638800" cy="3010698"/>
          </a:xfrm>
        </p:spPr>
      </p:pic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4CCA421F-C93F-4666-9866-4A88BAC75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24" y="2862559"/>
            <a:ext cx="5457825" cy="30106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8EC248-F926-48C0-96B8-713A3CD34CFA}"/>
              </a:ext>
            </a:extLst>
          </p:cNvPr>
          <p:cNvSpPr txBox="1"/>
          <p:nvPr/>
        </p:nvSpPr>
        <p:spPr>
          <a:xfrm>
            <a:off x="2054727" y="2094392"/>
            <a:ext cx="24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Toronto Neighbourhood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5FD00-129C-4FF5-8EDD-40FD6C5F97D0}"/>
              </a:ext>
            </a:extLst>
          </p:cNvPr>
          <p:cNvSpPr txBox="1"/>
          <p:nvPr/>
        </p:nvSpPr>
        <p:spPr>
          <a:xfrm>
            <a:off x="7418105" y="2094392"/>
            <a:ext cx="384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Toronto Neighbourhood after 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3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9FD6-C43E-4AC7-9246-4112EDBC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  <a:endParaRPr lang="en-GB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9917237-C1EB-4F0A-8E28-45B6B1D5F6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364026"/>
            <a:ext cx="4856163" cy="3047523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1E8F432-F7E2-4707-91F3-0274F96CC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25" y="2344266"/>
            <a:ext cx="4857750" cy="3087043"/>
          </a:xfrm>
        </p:spPr>
      </p:pic>
    </p:spTree>
    <p:extLst>
      <p:ext uri="{BB962C8B-B14F-4D97-AF65-F5344CB8AC3E}">
        <p14:creationId xmlns:p14="http://schemas.microsoft.com/office/powerpoint/2010/main" val="119618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E437-D82E-41E7-85F4-810027EF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6F2D-D8F3-4559-9832-AA008FB2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goal of the project was achieved and will prove as a guide for stakeholders to start a new Italian restaurant in the ideal location.</a:t>
            </a:r>
          </a:p>
          <a:p>
            <a:r>
              <a:rPr lang="en-IN" dirty="0"/>
              <a:t>Final decision can be taken by the stakeholders based on other factors such as real-estate availability and price.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41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{CAAC6C42-71DB-42CB-A4CA-9EA550DCA3BC}tf55705232_win32</Template>
  <TotalTime>47</TotalTime>
  <Words>364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Battle of the Neighborhoods</vt:lpstr>
      <vt:lpstr>CONTENTS </vt:lpstr>
      <vt:lpstr>INTRODUCTION</vt:lpstr>
      <vt:lpstr>DATA</vt:lpstr>
      <vt:lpstr>METHODOLOGY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Aswin.Sureshkumar</dc:creator>
  <cp:lastModifiedBy>Aswin.Sureshkumar</cp:lastModifiedBy>
  <cp:revision>7</cp:revision>
  <dcterms:created xsi:type="dcterms:W3CDTF">2021-02-21T11:24:53Z</dcterms:created>
  <dcterms:modified xsi:type="dcterms:W3CDTF">2021-02-21T12:12:35Z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