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58" r:id="rId6"/>
    <p:sldId id="259" r:id="rId7"/>
    <p:sldId id="269" r:id="rId8"/>
    <p:sldId id="270" r:id="rId9"/>
    <p:sldId id="271" r:id="rId10"/>
    <p:sldId id="274" r:id="rId11"/>
    <p:sldId id="265" r:id="rId12"/>
    <p:sldId id="275" r:id="rId13"/>
    <p:sldId id="266" r:id="rId14"/>
    <p:sldId id="276" r:id="rId15"/>
    <p:sldId id="260"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0F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1" d="100"/>
          <a:sy n="71"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9/14/2022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9/14/2022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9/14/2022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9/14/2022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9/14/2022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earthweb.com/how-to-track-someones-location-by-phone-numb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www.hiya.com/state-of-the-call?itm_medium=website&amp;itm_source=blog&amp;itm_campaign=WP-2012-State-of-the-Call-2021"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en.wikipedia.org/wiki/Personal_data" TargetMode="External"/><Relationship Id="rId7" Type="http://schemas.openxmlformats.org/officeDocument/2006/relationships/hyperlink" Target="https://www.investopedia.com/terms/f/fraud.asp" TargetMode="External"/><Relationship Id="rId2" Type="http://schemas.openxmlformats.org/officeDocument/2006/relationships/hyperlink" Target="https://www.idenfy.com/phone-verification/" TargetMode="External"/><Relationship Id="rId1" Type="http://schemas.openxmlformats.org/officeDocument/2006/relationships/slideLayout" Target="../slideLayouts/slideLayout9.xml"/><Relationship Id="rId6" Type="http://schemas.openxmlformats.org/officeDocument/2006/relationships/hyperlink" Target="https://www.google.com/landing/2step/" TargetMode="External"/><Relationship Id="rId5" Type="http://schemas.openxmlformats.org/officeDocument/2006/relationships/hyperlink" Target="https://www.idenfy.com/blog/identity-checks-secure-onboarding/" TargetMode="External"/><Relationship Id="rId4" Type="http://schemas.openxmlformats.org/officeDocument/2006/relationships/hyperlink" Target="https://en.wikipedia.org/wiki/Newslette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understood.org/articles/en/text-to-speech-technology-what-it-is-and-how-it-works" TargetMode="External"/><Relationship Id="rId2" Type="http://schemas.openxmlformats.org/officeDocument/2006/relationships/hyperlink" Target="https://en.wikipedia.org/wiki/One-time_password" TargetMode="External"/><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hyperlink" Target="https://www.investopedia.com/terms/t/twofactor-authentication-2fa.asp" TargetMode="External"/><Relationship Id="rId4" Type="http://schemas.openxmlformats.org/officeDocument/2006/relationships/hyperlink" Target="https://www.idenfy.com/blog/digital-onboard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BC7C-F4E5-4945-AFB9-DA915288C507}"/>
              </a:ext>
            </a:extLst>
          </p:cNvPr>
          <p:cNvSpPr>
            <a:spLocks noGrp="1"/>
          </p:cNvSpPr>
          <p:nvPr>
            <p:ph type="ctrTitle"/>
          </p:nvPr>
        </p:nvSpPr>
        <p:spPr/>
        <p:txBody>
          <a:bodyPr/>
          <a:lstStyle/>
          <a:p>
            <a:r>
              <a:rPr lang="en-US" b="1" i="1" u="sng" dirty="0">
                <a:latin typeface="Algerian" panose="04020705040A02060702" pitchFamily="82" charset="0"/>
              </a:rPr>
              <a:t>BELUS</a:t>
            </a:r>
            <a:endParaRPr lang="en-IN" b="1" i="1" u="sng" dirty="0">
              <a:latin typeface="Algerian" panose="04020705040A02060702" pitchFamily="82" charset="0"/>
            </a:endParaRPr>
          </a:p>
        </p:txBody>
      </p:sp>
      <p:sp>
        <p:nvSpPr>
          <p:cNvPr id="3" name="Subtitle 2">
            <a:extLst>
              <a:ext uri="{FF2B5EF4-FFF2-40B4-BE49-F238E27FC236}">
                <a16:creationId xmlns:a16="http://schemas.microsoft.com/office/drawing/2014/main" id="{514A6031-4DA2-4CA6-98B2-41680C3BCA4C}"/>
              </a:ext>
            </a:extLst>
          </p:cNvPr>
          <p:cNvSpPr>
            <a:spLocks noGrp="1"/>
          </p:cNvSpPr>
          <p:nvPr>
            <p:ph type="subTitle" idx="1"/>
          </p:nvPr>
        </p:nvSpPr>
        <p:spPr>
          <a:xfrm>
            <a:off x="1371600" y="3523128"/>
            <a:ext cx="9448800" cy="927847"/>
          </a:xfrm>
        </p:spPr>
        <p:txBody>
          <a:bodyPr>
            <a:normAutofit/>
          </a:bodyPr>
          <a:lstStyle/>
          <a:p>
            <a:r>
              <a:rPr lang="en-US" sz="1600" i="1" dirty="0">
                <a:latin typeface="Bahnschrift" panose="020B0502040204020203" pitchFamily="34" charset="0"/>
              </a:rPr>
              <a:t>A small idea to wake people</a:t>
            </a:r>
            <a:endParaRPr lang="en-IN" sz="1600" i="1" dirty="0">
              <a:latin typeface="Bahnschrift" panose="020B0502040204020203" pitchFamily="34" charset="0"/>
            </a:endParaRPr>
          </a:p>
        </p:txBody>
      </p:sp>
    </p:spTree>
    <p:extLst>
      <p:ext uri="{BB962C8B-B14F-4D97-AF65-F5344CB8AC3E}">
        <p14:creationId xmlns:p14="http://schemas.microsoft.com/office/powerpoint/2010/main" val="114113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DF2A-5F02-44A4-8D0D-F18F0C71DD4F}"/>
              </a:ext>
            </a:extLst>
          </p:cNvPr>
          <p:cNvSpPr>
            <a:spLocks noGrp="1"/>
          </p:cNvSpPr>
          <p:nvPr>
            <p:ph type="title"/>
          </p:nvPr>
        </p:nvSpPr>
        <p:spPr/>
        <p:txBody>
          <a:bodyPr/>
          <a:lstStyle/>
          <a:p>
            <a:r>
              <a:rPr lang="en-US" dirty="0">
                <a:latin typeface="Algerian" panose="04020705040A02060702" pitchFamily="82" charset="0"/>
              </a:rPr>
              <a:t>Reason for using </a:t>
            </a:r>
            <a:r>
              <a:rPr lang="en-US" dirty="0" err="1">
                <a:latin typeface="Algerian" panose="04020705040A02060702" pitchFamily="82" charset="0"/>
              </a:rPr>
              <a:t>ip</a:t>
            </a:r>
            <a:r>
              <a:rPr lang="en-US" dirty="0">
                <a:latin typeface="Algerian" panose="04020705040A02060702" pitchFamily="82" charset="0"/>
              </a:rPr>
              <a:t> address to track mobile number:</a:t>
            </a:r>
            <a:endParaRPr lang="en-IN" dirty="0">
              <a:latin typeface="Algerian" panose="04020705040A02060702" pitchFamily="82" charset="0"/>
            </a:endParaRPr>
          </a:p>
        </p:txBody>
      </p:sp>
      <p:sp>
        <p:nvSpPr>
          <p:cNvPr id="4" name="Content Placeholder 3">
            <a:extLst>
              <a:ext uri="{FF2B5EF4-FFF2-40B4-BE49-F238E27FC236}">
                <a16:creationId xmlns:a16="http://schemas.microsoft.com/office/drawing/2014/main" id="{36C7CE14-9DEC-492F-94B9-E511F1E33426}"/>
              </a:ext>
            </a:extLst>
          </p:cNvPr>
          <p:cNvSpPr>
            <a:spLocks noGrp="1"/>
          </p:cNvSpPr>
          <p:nvPr>
            <p:ph sz="half" idx="2"/>
          </p:nvPr>
        </p:nvSpPr>
        <p:spPr>
          <a:xfrm>
            <a:off x="6172200" y="2116564"/>
            <a:ext cx="5334000" cy="4502076"/>
          </a:xfrm>
        </p:spPr>
        <p:txBody>
          <a:bodyPr>
            <a:normAutofit fontScale="77500" lnSpcReduction="20000"/>
          </a:bodyPr>
          <a:lstStyle/>
          <a:p>
            <a:r>
              <a:rPr lang="en-US" sz="1800" b="1" dirty="0"/>
              <a:t>There are several reasons why you would want to find the phone number of another user through their IP address.</a:t>
            </a:r>
          </a:p>
          <a:p>
            <a:r>
              <a:rPr lang="en-US" sz="1800" b="1" dirty="0"/>
              <a:t>Many eCommerce websites and other platforms track the phone numbers of people that visit their websites from their IP addresses to send adverts and provide better product recommendations.</a:t>
            </a:r>
          </a:p>
          <a:p>
            <a:r>
              <a:rPr lang="en-US" b="1" dirty="0"/>
              <a:t>Some other people who receive inappropriate or spam calls and messages from unknown </a:t>
            </a:r>
            <a:r>
              <a:rPr lang="en-US" b="1" dirty="0">
                <a:hlinkClick r:id="rId2"/>
              </a:rPr>
              <a:t>phone numbers may also want to track the location</a:t>
            </a:r>
            <a:r>
              <a:rPr lang="en-US" b="1" dirty="0"/>
              <a:t> of the caller or sender.</a:t>
            </a:r>
          </a:p>
          <a:p>
            <a:r>
              <a:rPr lang="en-US" b="1" dirty="0"/>
              <a:t>If you are not familiar with how IP addresses work, you may not know that it’s possible to trace someone’s phone number using their IP address; however, this is possible.</a:t>
            </a:r>
          </a:p>
          <a:p>
            <a:r>
              <a:rPr lang="en-US" b="1" dirty="0"/>
              <a:t>In fact, just as your IP address can also be gotten from your phone number, your phone number can be obtained from your IP address.</a:t>
            </a:r>
          </a:p>
          <a:p>
            <a:endParaRPr lang="en-IN" dirty="0"/>
          </a:p>
        </p:txBody>
      </p:sp>
      <p:pic>
        <p:nvPicPr>
          <p:cNvPr id="4102" name="Picture 6" descr="How to Find Mobile Number Using IP Address (2022) - EarthWeb">
            <a:extLst>
              <a:ext uri="{FF2B5EF4-FFF2-40B4-BE49-F238E27FC236}">
                <a16:creationId xmlns:a16="http://schemas.microsoft.com/office/drawing/2014/main" id="{880CD304-F02A-4A34-85B1-02B1B8FD802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14618" y="2302134"/>
            <a:ext cx="4961964" cy="3439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BF9E-22F5-4F30-AC81-BE2F0A6505E2}"/>
              </a:ext>
            </a:extLst>
          </p:cNvPr>
          <p:cNvSpPr>
            <a:spLocks noGrp="1"/>
          </p:cNvSpPr>
          <p:nvPr>
            <p:ph type="title"/>
          </p:nvPr>
        </p:nvSpPr>
        <p:spPr>
          <a:xfrm>
            <a:off x="121023" y="1317812"/>
            <a:ext cx="4114800" cy="1116106"/>
          </a:xfrm>
        </p:spPr>
        <p:txBody>
          <a:bodyPr/>
          <a:lstStyle/>
          <a:p>
            <a:r>
              <a:rPr lang="en-US" dirty="0">
                <a:latin typeface="Algerian" panose="04020705040A02060702" pitchFamily="82" charset="0"/>
              </a:rPr>
              <a:t>Our Solution to avoid spam:</a:t>
            </a:r>
            <a:endParaRPr lang="en-IN" dirty="0">
              <a:latin typeface="Algerian" panose="04020705040A02060702" pitchFamily="82" charset="0"/>
            </a:endParaRPr>
          </a:p>
        </p:txBody>
      </p:sp>
      <p:pic>
        <p:nvPicPr>
          <p:cNvPr id="6" name="Content Placeholder 5">
            <a:extLst>
              <a:ext uri="{FF2B5EF4-FFF2-40B4-BE49-F238E27FC236}">
                <a16:creationId xmlns:a16="http://schemas.microsoft.com/office/drawing/2014/main" id="{20BF54A6-357E-4794-B9DC-8524983619DA}"/>
              </a:ext>
            </a:extLst>
          </p:cNvPr>
          <p:cNvPicPr>
            <a:picLocks noGrp="1" noChangeAspect="1"/>
          </p:cNvPicPr>
          <p:nvPr>
            <p:ph idx="1"/>
          </p:nvPr>
        </p:nvPicPr>
        <p:blipFill>
          <a:blip r:embed="rId2"/>
          <a:stretch>
            <a:fillRect/>
          </a:stretch>
        </p:blipFill>
        <p:spPr>
          <a:xfrm>
            <a:off x="322729" y="2692947"/>
            <a:ext cx="3711388" cy="3462272"/>
          </a:xfrm>
        </p:spPr>
      </p:pic>
      <p:sp>
        <p:nvSpPr>
          <p:cNvPr id="4" name="Text Placeholder 3">
            <a:extLst>
              <a:ext uri="{FF2B5EF4-FFF2-40B4-BE49-F238E27FC236}">
                <a16:creationId xmlns:a16="http://schemas.microsoft.com/office/drawing/2014/main" id="{C41ABFC6-EA93-485B-A3C4-9644C4D55447}"/>
              </a:ext>
            </a:extLst>
          </p:cNvPr>
          <p:cNvSpPr>
            <a:spLocks noGrp="1"/>
          </p:cNvSpPr>
          <p:nvPr>
            <p:ph type="body" sz="half" idx="2"/>
          </p:nvPr>
        </p:nvSpPr>
        <p:spPr>
          <a:xfrm>
            <a:off x="5634317" y="2760894"/>
            <a:ext cx="4114800" cy="3094485"/>
          </a:xfrm>
        </p:spPr>
        <p:txBody>
          <a:bodyPr/>
          <a:lstStyle/>
          <a:p>
            <a:r>
              <a:rPr lang="en-US" b="1" dirty="0"/>
              <a:t>Our team just create a  phone security app . We try to give a refine solution for identify which is spam and service </a:t>
            </a:r>
            <a:r>
              <a:rPr lang="en-US" b="1" dirty="0" err="1"/>
              <a:t>clls</a:t>
            </a:r>
            <a:r>
              <a:rPr lang="en-US" b="1" dirty="0"/>
              <a:t> .</a:t>
            </a:r>
          </a:p>
          <a:p>
            <a:r>
              <a:rPr lang="en-US" b="1" dirty="0"/>
              <a:t>We just try to identify the spam call and give a alert and a notify to customer and help them to avoid such call .</a:t>
            </a:r>
          </a:p>
          <a:p>
            <a:r>
              <a:rPr lang="en-US" b="1" dirty="0"/>
              <a:t>This is a refine process and we try to give a premium feel at  free of cost.</a:t>
            </a:r>
          </a:p>
          <a:p>
            <a:r>
              <a:rPr lang="en-US" b="1" dirty="0"/>
              <a:t>We just create this app and web page for social service.</a:t>
            </a:r>
            <a:endParaRPr lang="en-IN" b="1" dirty="0"/>
          </a:p>
        </p:txBody>
      </p:sp>
    </p:spTree>
    <p:extLst>
      <p:ext uri="{BB962C8B-B14F-4D97-AF65-F5344CB8AC3E}">
        <p14:creationId xmlns:p14="http://schemas.microsoft.com/office/powerpoint/2010/main" val="274852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F503-D29B-46DC-A0FC-E4E2D4C6EC7F}"/>
              </a:ext>
            </a:extLst>
          </p:cNvPr>
          <p:cNvSpPr>
            <a:spLocks noGrp="1"/>
          </p:cNvSpPr>
          <p:nvPr>
            <p:ph type="title"/>
          </p:nvPr>
        </p:nvSpPr>
        <p:spPr>
          <a:xfrm>
            <a:off x="0" y="901531"/>
            <a:ext cx="2904564" cy="1293028"/>
          </a:xfrm>
        </p:spPr>
        <p:txBody>
          <a:bodyPr/>
          <a:lstStyle/>
          <a:p>
            <a:r>
              <a:rPr lang="en-US" dirty="0">
                <a:latin typeface="Algerian" panose="04020705040A02060702" pitchFamily="82" charset="0"/>
              </a:rPr>
              <a:t>Solution:</a:t>
            </a:r>
            <a:endParaRPr lang="en-IN" dirty="0">
              <a:latin typeface="Algerian" panose="04020705040A02060702" pitchFamily="82" charset="0"/>
            </a:endParaRPr>
          </a:p>
        </p:txBody>
      </p:sp>
      <p:sp>
        <p:nvSpPr>
          <p:cNvPr id="4" name="Content Placeholder 3">
            <a:extLst>
              <a:ext uri="{FF2B5EF4-FFF2-40B4-BE49-F238E27FC236}">
                <a16:creationId xmlns:a16="http://schemas.microsoft.com/office/drawing/2014/main" id="{53C9C9AD-EF0C-4496-BB51-FB214DBC50CD}"/>
              </a:ext>
            </a:extLst>
          </p:cNvPr>
          <p:cNvSpPr>
            <a:spLocks noGrp="1"/>
          </p:cNvSpPr>
          <p:nvPr>
            <p:ph sz="half" idx="2"/>
          </p:nvPr>
        </p:nvSpPr>
        <p:spPr>
          <a:xfrm>
            <a:off x="6158753" y="2194559"/>
            <a:ext cx="5334000" cy="4024125"/>
          </a:xfrm>
        </p:spPr>
        <p:txBody>
          <a:bodyPr/>
          <a:lstStyle/>
          <a:p>
            <a:r>
              <a:rPr lang="en-US" b="1" dirty="0"/>
              <a:t>We just try to resolve the drawbacks of other similar apps and make fine  user friendly application to the user.</a:t>
            </a:r>
          </a:p>
          <a:p>
            <a:r>
              <a:rPr lang="en-US" b="1" dirty="0"/>
              <a:t> we just not only use </a:t>
            </a:r>
            <a:r>
              <a:rPr lang="en-US" b="1" i="1" u="sng" dirty="0" err="1">
                <a:latin typeface="Arial" panose="020B0604020202020204" pitchFamily="34" charset="0"/>
                <a:cs typeface="Arial" panose="020B0604020202020204" pitchFamily="34" charset="0"/>
              </a:rPr>
              <a:t>ip</a:t>
            </a:r>
            <a:r>
              <a:rPr lang="en-US" b="1" i="1" u="sng" dirty="0">
                <a:latin typeface="Arial" panose="020B0604020202020204" pitchFamily="34" charset="0"/>
                <a:cs typeface="Arial" panose="020B0604020202020204" pitchFamily="34" charset="0"/>
              </a:rPr>
              <a:t> </a:t>
            </a:r>
            <a:r>
              <a:rPr lang="en-US" b="1" dirty="0"/>
              <a:t>address but we going to discover the geographical position of spam user.</a:t>
            </a:r>
            <a:endParaRPr lang="en-IN" b="1" dirty="0"/>
          </a:p>
        </p:txBody>
      </p:sp>
      <p:pic>
        <p:nvPicPr>
          <p:cNvPr id="5" name="Content Placeholder 5">
            <a:extLst>
              <a:ext uri="{FF2B5EF4-FFF2-40B4-BE49-F238E27FC236}">
                <a16:creationId xmlns:a16="http://schemas.microsoft.com/office/drawing/2014/main" id="{D01E165A-C3DD-4CDD-8828-25D500C4128C}"/>
              </a:ext>
            </a:extLst>
          </p:cNvPr>
          <p:cNvPicPr>
            <a:picLocks noGrp="1" noChangeAspect="1"/>
          </p:cNvPicPr>
          <p:nvPr>
            <p:ph sz="half" idx="1"/>
          </p:nvPr>
        </p:nvPicPr>
        <p:blipFill>
          <a:blip r:embed="rId2"/>
          <a:stretch>
            <a:fillRect/>
          </a:stretch>
        </p:blipFill>
        <p:spPr>
          <a:xfrm>
            <a:off x="870736" y="1979406"/>
            <a:ext cx="4067656" cy="3389713"/>
          </a:xfrm>
        </p:spPr>
      </p:pic>
    </p:spTree>
    <p:extLst>
      <p:ext uri="{BB962C8B-B14F-4D97-AF65-F5344CB8AC3E}">
        <p14:creationId xmlns:p14="http://schemas.microsoft.com/office/powerpoint/2010/main" val="349385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7A5E-79D9-475D-892D-6E5E80E372B0}"/>
              </a:ext>
            </a:extLst>
          </p:cNvPr>
          <p:cNvSpPr>
            <a:spLocks noGrp="1"/>
          </p:cNvSpPr>
          <p:nvPr>
            <p:ph type="title"/>
          </p:nvPr>
        </p:nvSpPr>
        <p:spPr>
          <a:xfrm>
            <a:off x="268941" y="596617"/>
            <a:ext cx="6873240" cy="1600200"/>
          </a:xfrm>
        </p:spPr>
        <p:txBody>
          <a:bodyPr/>
          <a:lstStyle/>
          <a:p>
            <a:r>
              <a:rPr lang="en-US" dirty="0"/>
              <a:t>Process:</a:t>
            </a:r>
            <a:br>
              <a:rPr lang="en-US" dirty="0"/>
            </a:br>
            <a:endParaRPr lang="en-IN" dirty="0"/>
          </a:p>
        </p:txBody>
      </p:sp>
      <p:sp>
        <p:nvSpPr>
          <p:cNvPr id="4" name="Text Placeholder 3">
            <a:extLst>
              <a:ext uri="{FF2B5EF4-FFF2-40B4-BE49-F238E27FC236}">
                <a16:creationId xmlns:a16="http://schemas.microsoft.com/office/drawing/2014/main" id="{D3A19DE9-1374-458D-923D-63DE0EA9F54C}"/>
              </a:ext>
            </a:extLst>
          </p:cNvPr>
          <p:cNvSpPr>
            <a:spLocks noGrp="1"/>
          </p:cNvSpPr>
          <p:nvPr>
            <p:ph type="body" sz="half" idx="2"/>
          </p:nvPr>
        </p:nvSpPr>
        <p:spPr>
          <a:xfrm>
            <a:off x="5809130" y="2107634"/>
            <a:ext cx="5845436" cy="2155218"/>
          </a:xfrm>
        </p:spPr>
        <p:txBody>
          <a:bodyPr>
            <a:normAutofit fontScale="25000" lnSpcReduction="20000"/>
          </a:bodyPr>
          <a:lstStyle/>
          <a:p>
            <a:r>
              <a:rPr lang="en-US" sz="8000" b="1" dirty="0"/>
              <a:t>To identify number we are going to use internet protocol ,which is easy to identify the caller ID (DNS).</a:t>
            </a:r>
          </a:p>
          <a:p>
            <a:r>
              <a:rPr lang="en-US" sz="8000" b="1" dirty="0"/>
              <a:t>This way make easy to track the phone  number  by a tower signals.</a:t>
            </a:r>
          </a:p>
          <a:p>
            <a:r>
              <a:rPr lang="en-US" sz="8000" b="1" dirty="0"/>
              <a:t>These make easy to identify the call ID because it able  to track only spam call and help to block the call.</a:t>
            </a:r>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0.00</a:t>
            </a:r>
          </a:p>
          <a:p>
            <a:endParaRPr lang="en-US" dirty="0"/>
          </a:p>
          <a:p>
            <a:endParaRPr lang="en-US" dirty="0"/>
          </a:p>
          <a:p>
            <a:endParaRPr lang="en-IN" dirty="0"/>
          </a:p>
        </p:txBody>
      </p:sp>
      <p:pic>
        <p:nvPicPr>
          <p:cNvPr id="5122" name="Picture 2" descr="Using Wireshark to get or pull the IP address of an Unknown Host">
            <a:extLst>
              <a:ext uri="{FF2B5EF4-FFF2-40B4-BE49-F238E27FC236}">
                <a16:creationId xmlns:a16="http://schemas.microsoft.com/office/drawing/2014/main" id="{0B76AA0B-A494-4B83-95B5-C131E74DDFF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375" r="25375"/>
          <a:stretch>
            <a:fillRect/>
          </a:stretch>
        </p:blipFill>
        <p:spPr bwMode="auto">
          <a:xfrm>
            <a:off x="712694" y="1968217"/>
            <a:ext cx="4652683" cy="318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14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66D40D-71C0-4C7C-A251-CFCBB2473734}"/>
              </a:ext>
            </a:extLst>
          </p:cNvPr>
          <p:cNvPicPr>
            <a:picLocks noGrp="1" noChangeAspect="1"/>
          </p:cNvPicPr>
          <p:nvPr>
            <p:ph idx="1"/>
          </p:nvPr>
        </p:nvPicPr>
        <p:blipFill>
          <a:blip r:embed="rId2"/>
          <a:stretch>
            <a:fillRect/>
          </a:stretch>
        </p:blipFill>
        <p:spPr>
          <a:xfrm rot="5400000">
            <a:off x="6495715" y="-138784"/>
            <a:ext cx="2926794" cy="6861350"/>
          </a:xfrm>
          <a:prstGeom prst="rect">
            <a:avLst/>
          </a:prstGeom>
        </p:spPr>
      </p:pic>
      <p:sp>
        <p:nvSpPr>
          <p:cNvPr id="2" name="Title 1">
            <a:extLst>
              <a:ext uri="{FF2B5EF4-FFF2-40B4-BE49-F238E27FC236}">
                <a16:creationId xmlns:a16="http://schemas.microsoft.com/office/drawing/2014/main" id="{065784A0-9087-4BD0-8D31-80B05A3A0482}"/>
              </a:ext>
            </a:extLst>
          </p:cNvPr>
          <p:cNvSpPr>
            <a:spLocks noGrp="1"/>
          </p:cNvSpPr>
          <p:nvPr>
            <p:ph type="title"/>
          </p:nvPr>
        </p:nvSpPr>
        <p:spPr/>
        <p:txBody>
          <a:bodyPr/>
          <a:lstStyle/>
          <a:p>
            <a:r>
              <a:rPr lang="en-US" dirty="0">
                <a:latin typeface="Algerian" panose="04020705040A02060702" pitchFamily="82" charset="0"/>
              </a:rPr>
              <a:t>Our creation:</a:t>
            </a:r>
            <a:endParaRPr lang="en-IN" dirty="0">
              <a:latin typeface="Algerian" panose="04020705040A02060702" pitchFamily="82" charset="0"/>
            </a:endParaRPr>
          </a:p>
        </p:txBody>
      </p:sp>
      <p:sp>
        <p:nvSpPr>
          <p:cNvPr id="4" name="Text Placeholder 3">
            <a:extLst>
              <a:ext uri="{FF2B5EF4-FFF2-40B4-BE49-F238E27FC236}">
                <a16:creationId xmlns:a16="http://schemas.microsoft.com/office/drawing/2014/main" id="{A0DD78AD-D3D1-4391-85E2-195F4E5154F2}"/>
              </a:ext>
            </a:extLst>
          </p:cNvPr>
          <p:cNvSpPr>
            <a:spLocks noGrp="1"/>
          </p:cNvSpPr>
          <p:nvPr>
            <p:ph type="body" sz="half" idx="2"/>
          </p:nvPr>
        </p:nvSpPr>
        <p:spPr>
          <a:xfrm>
            <a:off x="524435" y="3124200"/>
            <a:ext cx="4114800" cy="3094485"/>
          </a:xfrm>
        </p:spPr>
        <p:txBody>
          <a:bodyPr>
            <a:normAutofit/>
          </a:bodyPr>
          <a:lstStyle/>
          <a:p>
            <a:r>
              <a:rPr lang="en-US" sz="1400" dirty="0">
                <a:latin typeface="Arial Black" panose="020B0A04020102020204" pitchFamily="34" charset="0"/>
              </a:rPr>
              <a:t>This is our app inter face.</a:t>
            </a:r>
          </a:p>
          <a:p>
            <a:r>
              <a:rPr lang="en-US" sz="1400" dirty="0">
                <a:latin typeface="Arial Black" panose="020B0A04020102020204" pitchFamily="34" charset="0"/>
              </a:rPr>
              <a:t>We will give a unique id to customer and we will go in a unique way.</a:t>
            </a:r>
            <a:endParaRPr lang="en-IN" sz="1400" dirty="0">
              <a:latin typeface="Arial Black" panose="020B0A04020102020204" pitchFamily="34" charset="0"/>
            </a:endParaRPr>
          </a:p>
          <a:p>
            <a:r>
              <a:rPr lang="en-US" sz="1400" dirty="0">
                <a:latin typeface="Arial Black" panose="020B0A04020102020204" pitchFamily="34" charset="0"/>
              </a:rPr>
              <a:t> to enhance user </a:t>
            </a:r>
            <a:r>
              <a:rPr lang="en-US" sz="1400" dirty="0" err="1">
                <a:latin typeface="Arial Black" panose="020B0A04020102020204" pitchFamily="34" charset="0"/>
              </a:rPr>
              <a:t>exprience</a:t>
            </a:r>
            <a:r>
              <a:rPr lang="en-US" sz="1400" dirty="0">
                <a:latin typeface="Arial Black" panose="020B0A04020102020204" pitchFamily="34" charset="0"/>
              </a:rPr>
              <a:t> in a unique way.</a:t>
            </a:r>
          </a:p>
        </p:txBody>
      </p:sp>
    </p:spTree>
    <p:extLst>
      <p:ext uri="{BB962C8B-B14F-4D97-AF65-F5344CB8AC3E}">
        <p14:creationId xmlns:p14="http://schemas.microsoft.com/office/powerpoint/2010/main" val="120301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5A7F-7920-4DC5-BE40-96C24911CEE3}"/>
              </a:ext>
            </a:extLst>
          </p:cNvPr>
          <p:cNvSpPr>
            <a:spLocks noGrp="1"/>
          </p:cNvSpPr>
          <p:nvPr>
            <p:ph type="title"/>
          </p:nvPr>
        </p:nvSpPr>
        <p:spPr/>
        <p:txBody>
          <a:bodyPr/>
          <a:lstStyle/>
          <a:p>
            <a:r>
              <a:rPr lang="en-US" dirty="0"/>
              <a:t>THE PROCESS of display the call: </a:t>
            </a:r>
            <a:br>
              <a:rPr lang="en-US" dirty="0"/>
            </a:br>
            <a:endParaRPr lang="en-IN" dirty="0"/>
          </a:p>
        </p:txBody>
      </p:sp>
      <p:sp>
        <p:nvSpPr>
          <p:cNvPr id="4" name="Text Placeholder 3">
            <a:extLst>
              <a:ext uri="{FF2B5EF4-FFF2-40B4-BE49-F238E27FC236}">
                <a16:creationId xmlns:a16="http://schemas.microsoft.com/office/drawing/2014/main" id="{2E03B182-F34A-4347-909F-06CC1B070B9A}"/>
              </a:ext>
            </a:extLst>
          </p:cNvPr>
          <p:cNvSpPr>
            <a:spLocks noGrp="1"/>
          </p:cNvSpPr>
          <p:nvPr>
            <p:ph type="body" sz="half" idx="2"/>
          </p:nvPr>
        </p:nvSpPr>
        <p:spPr/>
        <p:txBody>
          <a:bodyPr/>
          <a:lstStyle/>
          <a:p>
            <a:r>
              <a:rPr lang="en-US" b="1" dirty="0"/>
              <a:t>Using voice and color pattern to identify the spam and service call.</a:t>
            </a:r>
          </a:p>
          <a:p>
            <a:r>
              <a:rPr lang="en-US" b="1" dirty="0"/>
              <a:t>For example:</a:t>
            </a:r>
          </a:p>
          <a:p>
            <a:r>
              <a:rPr lang="en-US" b="1" dirty="0"/>
              <a:t>For fraud (black and red).</a:t>
            </a:r>
          </a:p>
          <a:p>
            <a:r>
              <a:rPr lang="en-US" b="1" dirty="0"/>
              <a:t>For service(cyan).</a:t>
            </a:r>
          </a:p>
          <a:p>
            <a:r>
              <a:rPr lang="en-US" b="1" dirty="0"/>
              <a:t>For normal(custom).</a:t>
            </a:r>
          </a:p>
          <a:p>
            <a:r>
              <a:rPr lang="en-US" b="1" dirty="0"/>
              <a:t>For friends (custom).</a:t>
            </a:r>
            <a:endParaRPr lang="en-IN" b="1" dirty="0"/>
          </a:p>
        </p:txBody>
      </p:sp>
      <p:sp>
        <p:nvSpPr>
          <p:cNvPr id="12" name="Diagonal Stripe 11">
            <a:extLst>
              <a:ext uri="{FF2B5EF4-FFF2-40B4-BE49-F238E27FC236}">
                <a16:creationId xmlns:a16="http://schemas.microsoft.com/office/drawing/2014/main" id="{54687BF4-8D81-455B-8926-A0D798983DD4}"/>
              </a:ext>
            </a:extLst>
          </p:cNvPr>
          <p:cNvSpPr/>
          <p:nvPr/>
        </p:nvSpPr>
        <p:spPr>
          <a:xfrm>
            <a:off x="8795915" y="3423830"/>
            <a:ext cx="194982" cy="152970"/>
          </a:xfrm>
          <a:prstGeom prst="diagStrip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Content Placeholder 13">
            <a:extLst>
              <a:ext uri="{FF2B5EF4-FFF2-40B4-BE49-F238E27FC236}">
                <a16:creationId xmlns:a16="http://schemas.microsoft.com/office/drawing/2014/main" id="{58BEC0D3-22D3-4663-8826-D50B91EDA0B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06597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0727-AF34-412A-A03A-4A33ADE07FE9}"/>
              </a:ext>
            </a:extLst>
          </p:cNvPr>
          <p:cNvSpPr>
            <a:spLocks noGrp="1"/>
          </p:cNvSpPr>
          <p:nvPr>
            <p:ph type="title"/>
          </p:nvPr>
        </p:nvSpPr>
        <p:spPr>
          <a:xfrm>
            <a:off x="2404280" y="791668"/>
            <a:ext cx="8610600" cy="1293028"/>
          </a:xfrm>
        </p:spPr>
        <p:txBody>
          <a:bodyPr/>
          <a:lstStyle/>
          <a:p>
            <a:r>
              <a:rPr lang="en-US" dirty="0">
                <a:latin typeface="Algerian" panose="04020705040A02060702" pitchFamily="82" charset="0"/>
              </a:rPr>
              <a:t>upgrade for future: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ADDA27D-22D0-48AD-8F8C-CE42DD8CF8C9}"/>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We give continuous upgrade for more feature.</a:t>
            </a:r>
          </a:p>
          <a:p>
            <a:r>
              <a:rPr lang="en-US" dirty="0">
                <a:latin typeface="Arial" panose="020B0604020202020204" pitchFamily="34" charset="0"/>
                <a:cs typeface="Arial" panose="020B0604020202020204" pitchFamily="34" charset="0"/>
              </a:rPr>
              <a:t>After some reach we use add to activate premium.</a:t>
            </a:r>
          </a:p>
          <a:p>
            <a:r>
              <a:rPr lang="en-US" dirty="0">
                <a:latin typeface="Arial" panose="020B0604020202020204" pitchFamily="34" charset="0"/>
                <a:cs typeface="Arial" panose="020B0604020202020204" pitchFamily="34" charset="0"/>
              </a:rPr>
              <a:t>We ensure security to our customers.</a:t>
            </a:r>
          </a:p>
          <a:p>
            <a:r>
              <a:rPr lang="en-US" dirty="0">
                <a:latin typeface="Arial" panose="020B0604020202020204" pitchFamily="34" charset="0"/>
                <a:cs typeface="Arial" panose="020B0604020202020204" pitchFamily="34" charset="0"/>
              </a:rPr>
              <a:t>After the success of our app we will update app customize interface for better usage.</a:t>
            </a:r>
          </a:p>
          <a:p>
            <a:r>
              <a:rPr lang="en-US" dirty="0">
                <a:latin typeface="Arial" panose="020B0604020202020204" pitchFamily="34" charset="0"/>
                <a:cs typeface="Arial" panose="020B0604020202020204" pitchFamily="34" charset="0"/>
              </a:rPr>
              <a:t> this app ensure the women security.</a:t>
            </a:r>
          </a:p>
          <a:p>
            <a:r>
              <a:rPr lang="en-US" dirty="0">
                <a:latin typeface="Arial" panose="020B0604020202020204" pitchFamily="34" charset="0"/>
                <a:cs typeface="Arial" panose="020B0604020202020204" pitchFamily="34" charset="0"/>
              </a:rPr>
              <a:t>This also contain SOS feature and can use this feature by voice command.</a:t>
            </a:r>
          </a:p>
          <a:p>
            <a:r>
              <a:rPr lang="en-US" dirty="0">
                <a:latin typeface="Arial" panose="020B0604020202020204" pitchFamily="34" charset="0"/>
                <a:cs typeface="Arial" panose="020B0604020202020204" pitchFamily="34" charset="0"/>
              </a:rPr>
              <a:t>We also come with a complain box and a suggestion box for customer service.</a:t>
            </a:r>
          </a:p>
          <a:p>
            <a:r>
              <a:rPr lang="en-US" dirty="0">
                <a:latin typeface="Arial" panose="020B0604020202020204" pitchFamily="34" charset="0"/>
                <a:cs typeface="Arial" panose="020B0604020202020204" pitchFamily="34" charset="0"/>
              </a:rPr>
              <a:t>And we has more update also.</a:t>
            </a:r>
          </a:p>
          <a:p>
            <a:r>
              <a:rPr lang="en-US" dirty="0">
                <a:latin typeface="Arial" panose="020B0604020202020204" pitchFamily="34" charset="0"/>
                <a:cs typeface="Arial" panose="020B0604020202020204" pitchFamily="34" charset="0"/>
              </a:rPr>
              <a:t>We will give update and restore the bug.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755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EFDC8E-8A9E-4B47-AB0A-9D9386270404}"/>
              </a:ext>
            </a:extLst>
          </p:cNvPr>
          <p:cNvSpPr/>
          <p:nvPr/>
        </p:nvSpPr>
        <p:spPr>
          <a:xfrm>
            <a:off x="134470" y="1922929"/>
            <a:ext cx="6441142" cy="17884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75000"/>
                    <a:lumOff val="25000"/>
                  </a:schemeClr>
                </a:solidFill>
                <a:latin typeface="Algerian" panose="04020705040A02060702" pitchFamily="82" charset="0"/>
              </a:rPr>
              <a:t>Thank you</a:t>
            </a:r>
            <a:endParaRPr lang="en-IN" sz="3600" dirty="0">
              <a:solidFill>
                <a:schemeClr val="tx1">
                  <a:lumMod val="75000"/>
                  <a:lumOff val="25000"/>
                </a:schemeClr>
              </a:solidFill>
              <a:latin typeface="Algerian" panose="04020705040A02060702" pitchFamily="82" charset="0"/>
            </a:endParaRPr>
          </a:p>
        </p:txBody>
      </p:sp>
      <p:sp>
        <p:nvSpPr>
          <p:cNvPr id="3" name="Rectangle: Rounded Corners 2">
            <a:extLst>
              <a:ext uri="{FF2B5EF4-FFF2-40B4-BE49-F238E27FC236}">
                <a16:creationId xmlns:a16="http://schemas.microsoft.com/office/drawing/2014/main" id="{88A22C58-B48F-4A28-8E01-FC3CF12EBF3C}"/>
              </a:ext>
            </a:extLst>
          </p:cNvPr>
          <p:cNvSpPr/>
          <p:nvPr/>
        </p:nvSpPr>
        <p:spPr>
          <a:xfrm>
            <a:off x="7274859" y="4625787"/>
            <a:ext cx="4917141" cy="22322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Vishnu from(</a:t>
            </a:r>
            <a:r>
              <a:rPr lang="en-US" dirty="0" err="1"/>
              <a:t>Bca</a:t>
            </a:r>
            <a:r>
              <a:rPr lang="en-US" dirty="0"/>
              <a:t>).</a:t>
            </a:r>
          </a:p>
          <a:p>
            <a:pPr algn="ctr"/>
            <a:r>
              <a:rPr lang="en-US" dirty="0" err="1"/>
              <a:t>Rooban</a:t>
            </a:r>
            <a:r>
              <a:rPr lang="en-US" dirty="0"/>
              <a:t> </a:t>
            </a:r>
            <a:r>
              <a:rPr lang="en-US" dirty="0" err="1"/>
              <a:t>jayakumar</a:t>
            </a:r>
            <a:r>
              <a:rPr lang="en-US" dirty="0"/>
              <a:t>  from(</a:t>
            </a:r>
            <a:r>
              <a:rPr lang="en-US" dirty="0" err="1"/>
              <a:t>Bca</a:t>
            </a:r>
            <a:r>
              <a:rPr lang="en-US" dirty="0"/>
              <a:t>).</a:t>
            </a:r>
          </a:p>
          <a:p>
            <a:pPr algn="ctr"/>
            <a:r>
              <a:rPr lang="en-US" dirty="0"/>
              <a:t>Hari Krishnan from(</a:t>
            </a:r>
            <a:r>
              <a:rPr lang="en-US" dirty="0" err="1"/>
              <a:t>Bca</a:t>
            </a:r>
            <a:r>
              <a:rPr lang="en-US" dirty="0"/>
              <a:t>).</a:t>
            </a:r>
          </a:p>
          <a:p>
            <a:pPr algn="ctr"/>
            <a:r>
              <a:rPr lang="en-US" dirty="0"/>
              <a:t>Aswin from (</a:t>
            </a:r>
            <a:r>
              <a:rPr lang="en-US" dirty="0" err="1"/>
              <a:t>Bsc</a:t>
            </a:r>
            <a:r>
              <a:rPr lang="en-US" dirty="0"/>
              <a:t>, cs with da).</a:t>
            </a:r>
          </a:p>
          <a:p>
            <a:pPr algn="ctr"/>
            <a:r>
              <a:rPr lang="en-US" dirty="0" err="1"/>
              <a:t>Arawind</a:t>
            </a:r>
            <a:r>
              <a:rPr lang="en-US" dirty="0"/>
              <a:t> from(</a:t>
            </a:r>
            <a:r>
              <a:rPr lang="en-US" dirty="0" err="1"/>
              <a:t>Bsc</a:t>
            </a:r>
            <a:r>
              <a:rPr lang="en-US" dirty="0"/>
              <a:t>, cs with da).</a:t>
            </a:r>
          </a:p>
          <a:p>
            <a:pPr algn="ctr"/>
            <a:r>
              <a:rPr lang="en-US" dirty="0" err="1"/>
              <a:t>Sanjith</a:t>
            </a:r>
            <a:r>
              <a:rPr lang="en-US" dirty="0"/>
              <a:t> from (</a:t>
            </a:r>
            <a:r>
              <a:rPr lang="en-US" dirty="0" err="1"/>
              <a:t>Bsc</a:t>
            </a:r>
            <a:r>
              <a:rPr lang="en-US" dirty="0"/>
              <a:t>, cs with da).</a:t>
            </a:r>
            <a:endParaRPr lang="en-IN" dirty="0"/>
          </a:p>
        </p:txBody>
      </p:sp>
      <p:sp>
        <p:nvSpPr>
          <p:cNvPr id="4" name="Rectangle 3">
            <a:extLst>
              <a:ext uri="{FF2B5EF4-FFF2-40B4-BE49-F238E27FC236}">
                <a16:creationId xmlns:a16="http://schemas.microsoft.com/office/drawing/2014/main" id="{4FCF5F49-90A6-4EA1-9A59-F6614FC06315}"/>
              </a:ext>
            </a:extLst>
          </p:cNvPr>
          <p:cNvSpPr/>
          <p:nvPr/>
        </p:nvSpPr>
        <p:spPr>
          <a:xfrm>
            <a:off x="7581900" y="4195481"/>
            <a:ext cx="2151529" cy="43030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Credit:</a:t>
            </a:r>
            <a:endParaRPr lang="en-IN" dirty="0"/>
          </a:p>
        </p:txBody>
      </p:sp>
    </p:spTree>
    <p:extLst>
      <p:ext uri="{BB962C8B-B14F-4D97-AF65-F5344CB8AC3E}">
        <p14:creationId xmlns:p14="http://schemas.microsoft.com/office/powerpoint/2010/main" val="177437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421D-96A3-47F8-B6CB-32E82AF22001}"/>
              </a:ext>
            </a:extLst>
          </p:cNvPr>
          <p:cNvSpPr>
            <a:spLocks noGrp="1"/>
          </p:cNvSpPr>
          <p:nvPr>
            <p:ph type="title"/>
          </p:nvPr>
        </p:nvSpPr>
        <p:spPr>
          <a:xfrm>
            <a:off x="578223" y="488576"/>
            <a:ext cx="6873240" cy="1600200"/>
          </a:xfrm>
        </p:spPr>
        <p:txBody>
          <a:bodyPr/>
          <a:lstStyle/>
          <a:p>
            <a:r>
              <a:rPr lang="en-US" sz="5400" dirty="0">
                <a:latin typeface="Algerian" panose="04020705040A02060702" pitchFamily="82" charset="0"/>
              </a:rPr>
              <a:t>C</a:t>
            </a:r>
            <a:r>
              <a:rPr lang="en-US" sz="2400" dirty="0">
                <a:latin typeface="Algerian" panose="04020705040A02060702" pitchFamily="82" charset="0"/>
              </a:rPr>
              <a:t>all </a:t>
            </a:r>
            <a:endParaRPr lang="en-IN" sz="2400" dirty="0">
              <a:latin typeface="Algerian" panose="04020705040A02060702" pitchFamily="82" charset="0"/>
            </a:endParaRPr>
          </a:p>
        </p:txBody>
      </p:sp>
      <p:pic>
        <p:nvPicPr>
          <p:cNvPr id="16" name="Picture Placeholder 15">
            <a:extLst>
              <a:ext uri="{FF2B5EF4-FFF2-40B4-BE49-F238E27FC236}">
                <a16:creationId xmlns:a16="http://schemas.microsoft.com/office/drawing/2014/main" id="{D67AB185-CF4A-4BC4-BC18-4FC11CE609A6}"/>
              </a:ext>
            </a:extLst>
          </p:cNvPr>
          <p:cNvPicPr>
            <a:picLocks noGrp="1" noChangeAspect="1"/>
          </p:cNvPicPr>
          <p:nvPr>
            <p:ph type="pic" idx="1"/>
          </p:nvPr>
        </p:nvPicPr>
        <p:blipFill>
          <a:blip r:embed="rId2"/>
          <a:srcRect l="17286" r="17286"/>
          <a:stretch>
            <a:fillRect/>
          </a:stretch>
        </p:blipFill>
        <p:spPr>
          <a:xfrm>
            <a:off x="888850" y="1952954"/>
            <a:ext cx="3999604" cy="4905046"/>
          </a:xfrm>
        </p:spPr>
      </p:pic>
      <p:sp>
        <p:nvSpPr>
          <p:cNvPr id="14" name="Text Placeholder 13">
            <a:extLst>
              <a:ext uri="{FF2B5EF4-FFF2-40B4-BE49-F238E27FC236}">
                <a16:creationId xmlns:a16="http://schemas.microsoft.com/office/drawing/2014/main" id="{BF3D3574-B0FD-40D8-9498-0B4A4252F2DF}"/>
              </a:ext>
            </a:extLst>
          </p:cNvPr>
          <p:cNvSpPr>
            <a:spLocks noGrp="1"/>
          </p:cNvSpPr>
          <p:nvPr>
            <p:ph type="body" sz="half" idx="2"/>
          </p:nvPr>
        </p:nvSpPr>
        <p:spPr>
          <a:xfrm>
            <a:off x="4888454" y="2973816"/>
            <a:ext cx="6873240" cy="3094485"/>
          </a:xfrm>
        </p:spPr>
        <p:txBody>
          <a:bodyPr/>
          <a:lstStyle/>
          <a:p>
            <a:r>
              <a:rPr lang="en-US" b="1" dirty="0"/>
              <a:t>What is calls?</a:t>
            </a:r>
          </a:p>
          <a:p>
            <a:r>
              <a:rPr lang="en-US" b="1" dirty="0"/>
              <a:t>Calls are nothing but it is a way of communication with each others</a:t>
            </a:r>
            <a:r>
              <a:rPr lang="en-IN" b="1" dirty="0"/>
              <a:t> </a:t>
            </a:r>
          </a:p>
          <a:p>
            <a:r>
              <a:rPr lang="en-US" b="1" dirty="0"/>
              <a:t>U</a:t>
            </a:r>
            <a:r>
              <a:rPr lang="en-IN" b="1" dirty="0"/>
              <a:t>sing devices</a:t>
            </a:r>
            <a:r>
              <a:rPr lang="en-US" b="1" dirty="0"/>
              <a:t>.This call made a big industrial change in the world </a:t>
            </a:r>
          </a:p>
          <a:p>
            <a:r>
              <a:rPr lang="en-US" b="1" dirty="0"/>
              <a:t>Based on generation call system are drastically change from hard to smart system.</a:t>
            </a:r>
          </a:p>
          <a:p>
            <a:r>
              <a:rPr lang="en-US" b="1" dirty="0"/>
              <a:t>Whatever the change </a:t>
            </a:r>
            <a:r>
              <a:rPr lang="en-US" b="1" dirty="0" err="1"/>
              <a:t>occour</a:t>
            </a:r>
            <a:r>
              <a:rPr lang="en-US" b="1" dirty="0"/>
              <a:t> we face most spam call are continue from old system of calling function to advance calling function.</a:t>
            </a:r>
            <a:endParaRPr lang="en-IN" b="1" dirty="0"/>
          </a:p>
        </p:txBody>
      </p:sp>
    </p:spTree>
    <p:extLst>
      <p:ext uri="{BB962C8B-B14F-4D97-AF65-F5344CB8AC3E}">
        <p14:creationId xmlns:p14="http://schemas.microsoft.com/office/powerpoint/2010/main" val="114200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1350-8266-4CB8-9BB7-E267561A7260}"/>
              </a:ext>
            </a:extLst>
          </p:cNvPr>
          <p:cNvSpPr>
            <a:spLocks noGrp="1"/>
          </p:cNvSpPr>
          <p:nvPr>
            <p:ph type="title"/>
          </p:nvPr>
        </p:nvSpPr>
        <p:spPr>
          <a:xfrm>
            <a:off x="685800" y="1524000"/>
            <a:ext cx="3429000" cy="533400"/>
          </a:xfrm>
        </p:spPr>
        <p:txBody>
          <a:bodyPr>
            <a:normAutofit fontScale="90000"/>
          </a:bodyPr>
          <a:lstStyle/>
          <a:p>
            <a:r>
              <a:rPr lang="en-US" sz="5400" dirty="0">
                <a:latin typeface="Algerian" panose="04020705040A02060702" pitchFamily="82" charset="0"/>
              </a:rPr>
              <a:t>s</a:t>
            </a:r>
            <a:r>
              <a:rPr lang="en-US" sz="2800" dirty="0">
                <a:latin typeface="Algerian" panose="04020705040A02060702" pitchFamily="82" charset="0"/>
              </a:rPr>
              <a:t>pam</a:t>
            </a:r>
            <a:endParaRPr lang="en-IN" sz="2800" dirty="0">
              <a:latin typeface="Algerian" panose="04020705040A02060702" pitchFamily="82" charset="0"/>
            </a:endParaRPr>
          </a:p>
        </p:txBody>
      </p:sp>
      <p:sp>
        <p:nvSpPr>
          <p:cNvPr id="4" name="Text Placeholder 3">
            <a:extLst>
              <a:ext uri="{FF2B5EF4-FFF2-40B4-BE49-F238E27FC236}">
                <a16:creationId xmlns:a16="http://schemas.microsoft.com/office/drawing/2014/main" id="{AFF115F4-326F-45DE-A1C5-4DECB5546094}"/>
              </a:ext>
            </a:extLst>
          </p:cNvPr>
          <p:cNvSpPr>
            <a:spLocks noGrp="1"/>
          </p:cNvSpPr>
          <p:nvPr>
            <p:ph type="body" sz="half" idx="2"/>
          </p:nvPr>
        </p:nvSpPr>
        <p:spPr>
          <a:xfrm>
            <a:off x="7102008" y="2649615"/>
            <a:ext cx="4114800" cy="3094485"/>
          </a:xfrm>
        </p:spPr>
        <p:txBody>
          <a:bodyPr>
            <a:normAutofit/>
          </a:bodyPr>
          <a:lstStyle/>
          <a:p>
            <a:r>
              <a:rPr lang="en-US" b="1" dirty="0"/>
              <a:t>Spam:</a:t>
            </a:r>
          </a:p>
          <a:p>
            <a:r>
              <a:rPr lang="en-US" b="1" dirty="0"/>
              <a:t>Spam define as  a fraud activities occur in our daily life in simple way but with a lot of profitable support.</a:t>
            </a:r>
          </a:p>
          <a:p>
            <a:r>
              <a:rPr lang="en-US" b="1" dirty="0"/>
              <a:t>Now a days spam not  occur physically </a:t>
            </a:r>
            <a:r>
              <a:rPr lang="en-IN" b="1" dirty="0"/>
              <a:t>but occur in digital form this is a easy way to fraud people in a easy manner most of spam has no record or any proof.</a:t>
            </a:r>
          </a:p>
          <a:p>
            <a:endParaRPr lang="en-US" dirty="0"/>
          </a:p>
          <a:p>
            <a:endParaRPr lang="en-US" dirty="0"/>
          </a:p>
          <a:p>
            <a:endParaRPr lang="en-IN" dirty="0"/>
          </a:p>
        </p:txBody>
      </p:sp>
      <p:pic>
        <p:nvPicPr>
          <p:cNvPr id="16" name="Content Placeholder 15">
            <a:extLst>
              <a:ext uri="{FF2B5EF4-FFF2-40B4-BE49-F238E27FC236}">
                <a16:creationId xmlns:a16="http://schemas.microsoft.com/office/drawing/2014/main" id="{E56896D3-EBFC-471B-9FD8-5D3E08167ABD}"/>
              </a:ext>
            </a:extLst>
          </p:cNvPr>
          <p:cNvPicPr>
            <a:picLocks noGrp="1" noChangeAspect="1"/>
          </p:cNvPicPr>
          <p:nvPr>
            <p:ph idx="1"/>
          </p:nvPr>
        </p:nvPicPr>
        <p:blipFill>
          <a:blip r:embed="rId2"/>
          <a:stretch>
            <a:fillRect/>
          </a:stretch>
        </p:blipFill>
        <p:spPr>
          <a:xfrm>
            <a:off x="134470" y="2298009"/>
            <a:ext cx="6510337" cy="3797696"/>
          </a:xfrm>
        </p:spPr>
      </p:pic>
    </p:spTree>
    <p:extLst>
      <p:ext uri="{BB962C8B-B14F-4D97-AF65-F5344CB8AC3E}">
        <p14:creationId xmlns:p14="http://schemas.microsoft.com/office/powerpoint/2010/main" val="413128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354E-184C-46BF-B6CE-3ABF8DD22EA2}"/>
              </a:ext>
            </a:extLst>
          </p:cNvPr>
          <p:cNvSpPr>
            <a:spLocks noGrp="1"/>
          </p:cNvSpPr>
          <p:nvPr>
            <p:ph type="title"/>
          </p:nvPr>
        </p:nvSpPr>
        <p:spPr>
          <a:xfrm>
            <a:off x="484095" y="262477"/>
            <a:ext cx="4114800" cy="1600200"/>
          </a:xfrm>
        </p:spPr>
        <p:txBody>
          <a:bodyPr/>
          <a:lstStyle/>
          <a:p>
            <a:r>
              <a:rPr lang="en-US" sz="5400" dirty="0">
                <a:latin typeface="Algerian" panose="04020705040A02060702" pitchFamily="82" charset="0"/>
              </a:rPr>
              <a:t>s</a:t>
            </a:r>
            <a:r>
              <a:rPr lang="en-US" sz="1800" dirty="0">
                <a:latin typeface="Algerian" panose="04020705040A02060702" pitchFamily="82" charset="0"/>
              </a:rPr>
              <a:t>ervice call</a:t>
            </a:r>
            <a:endParaRPr lang="en-IN" sz="1800" dirty="0">
              <a:latin typeface="Algerian" panose="04020705040A02060702" pitchFamily="82" charset="0"/>
            </a:endParaRPr>
          </a:p>
        </p:txBody>
      </p:sp>
      <p:pic>
        <p:nvPicPr>
          <p:cNvPr id="6" name="Content Placeholder 5">
            <a:extLst>
              <a:ext uri="{FF2B5EF4-FFF2-40B4-BE49-F238E27FC236}">
                <a16:creationId xmlns:a16="http://schemas.microsoft.com/office/drawing/2014/main" id="{24CD9C65-B630-46A3-9DE2-A3D37E72EF89}"/>
              </a:ext>
            </a:extLst>
          </p:cNvPr>
          <p:cNvPicPr>
            <a:picLocks noGrp="1" noChangeAspect="1"/>
          </p:cNvPicPr>
          <p:nvPr>
            <p:ph idx="1"/>
          </p:nvPr>
        </p:nvPicPr>
        <p:blipFill>
          <a:blip r:embed="rId2"/>
          <a:stretch>
            <a:fillRect/>
          </a:stretch>
        </p:blipFill>
        <p:spPr>
          <a:xfrm>
            <a:off x="358028" y="2017059"/>
            <a:ext cx="5297302" cy="4094370"/>
          </a:xfrm>
        </p:spPr>
      </p:pic>
      <p:sp>
        <p:nvSpPr>
          <p:cNvPr id="4" name="Text Placeholder 3">
            <a:extLst>
              <a:ext uri="{FF2B5EF4-FFF2-40B4-BE49-F238E27FC236}">
                <a16:creationId xmlns:a16="http://schemas.microsoft.com/office/drawing/2014/main" id="{A847244F-47C9-466E-986A-0D06DE0573CB}"/>
              </a:ext>
            </a:extLst>
          </p:cNvPr>
          <p:cNvSpPr>
            <a:spLocks noGrp="1"/>
          </p:cNvSpPr>
          <p:nvPr>
            <p:ph type="body" sz="half" idx="2"/>
          </p:nvPr>
        </p:nvSpPr>
        <p:spPr>
          <a:xfrm>
            <a:off x="6369424" y="3016944"/>
            <a:ext cx="4114800" cy="3094485"/>
          </a:xfrm>
        </p:spPr>
        <p:txBody>
          <a:bodyPr/>
          <a:lstStyle/>
          <a:p>
            <a:r>
              <a:rPr lang="en-US" b="1" dirty="0"/>
              <a:t>Service calls are nothing but it is a computer call which was provide by the product seller to the customer for the purpose to provide a upgrade service for their use.</a:t>
            </a:r>
          </a:p>
          <a:p>
            <a:r>
              <a:rPr lang="en-US" b="1" dirty="0"/>
              <a:t>Service calls are classified into :</a:t>
            </a:r>
          </a:p>
          <a:p>
            <a:r>
              <a:rPr lang="en-US" b="1" dirty="0"/>
              <a:t>Customer service .</a:t>
            </a:r>
          </a:p>
          <a:p>
            <a:r>
              <a:rPr lang="en-US" b="1" dirty="0"/>
              <a:t>Upgradation service .</a:t>
            </a:r>
          </a:p>
          <a:p>
            <a:r>
              <a:rPr lang="en-US" b="1" dirty="0"/>
              <a:t>Alert service</a:t>
            </a:r>
            <a:r>
              <a:rPr lang="en-US" dirty="0"/>
              <a:t>.</a:t>
            </a:r>
          </a:p>
        </p:txBody>
      </p:sp>
    </p:spTree>
    <p:extLst>
      <p:ext uri="{BB962C8B-B14F-4D97-AF65-F5344CB8AC3E}">
        <p14:creationId xmlns:p14="http://schemas.microsoft.com/office/powerpoint/2010/main" val="148620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548F-32B2-4B21-93DC-C00187E19773}"/>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Difference between spam call &amp; service call</a:t>
            </a:r>
            <a:endParaRPr lang="en-IN" sz="24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851A15B-FB93-4BEC-BB51-ADBAE7F32B88}"/>
              </a:ext>
            </a:extLst>
          </p:cNvPr>
          <p:cNvSpPr>
            <a:spLocks noGrp="1"/>
          </p:cNvSpPr>
          <p:nvPr>
            <p:ph type="body" idx="1"/>
          </p:nvPr>
        </p:nvSpPr>
        <p:spPr/>
        <p:txBody>
          <a:bodyPr/>
          <a:lstStyle/>
          <a:p>
            <a:r>
              <a:rPr lang="en-US" dirty="0"/>
              <a:t>Spam call</a:t>
            </a:r>
            <a:endParaRPr lang="en-IN" dirty="0"/>
          </a:p>
        </p:txBody>
      </p:sp>
      <p:sp>
        <p:nvSpPr>
          <p:cNvPr id="4" name="Content Placeholder 3">
            <a:extLst>
              <a:ext uri="{FF2B5EF4-FFF2-40B4-BE49-F238E27FC236}">
                <a16:creationId xmlns:a16="http://schemas.microsoft.com/office/drawing/2014/main" id="{C186CA9E-7FE9-4D56-8A8D-E1C8446EA770}"/>
              </a:ext>
            </a:extLst>
          </p:cNvPr>
          <p:cNvSpPr>
            <a:spLocks noGrp="1"/>
          </p:cNvSpPr>
          <p:nvPr>
            <p:ph sz="half" idx="2"/>
          </p:nvPr>
        </p:nvSpPr>
        <p:spPr/>
        <p:txBody>
          <a:bodyPr>
            <a:normAutofit fontScale="70000" lnSpcReduction="20000"/>
          </a:bodyPr>
          <a:lstStyle/>
          <a:p>
            <a:r>
              <a:rPr lang="en-US" b="1" dirty="0"/>
              <a:t>Simply put, spam is a  type of unwanted call that occurs when a person or company calls an extremely large number of people at once. Often, these calls are identified and labeled with a spam risk label. </a:t>
            </a:r>
          </a:p>
          <a:p>
            <a:r>
              <a:rPr lang="en-US" b="1" dirty="0"/>
              <a:t>Most people have suffered through the experience of being irritated with dozens of annoying and unwanted spam calls that interrupt their day. And lest you think we're just talking about that persistent ex or your local gym asking if you want to cancel your monthly membership--we’re not. Based on </a:t>
            </a:r>
            <a:r>
              <a:rPr lang="en-US" b="1" dirty="0" err="1"/>
              <a:t>Hiya's</a:t>
            </a:r>
            <a:r>
              <a:rPr lang="en-US" b="1" dirty="0"/>
              <a:t> </a:t>
            </a:r>
            <a:r>
              <a:rPr lang="en-US" b="1" dirty="0">
                <a:hlinkClick r:id="rId2"/>
              </a:rPr>
              <a:t>2020 data</a:t>
            </a:r>
            <a:r>
              <a:rPr lang="en-US" b="1" dirty="0"/>
              <a:t>, it’s estimated that North America and Western Europe alone received around 157 billion spam calls in the last year. Consumers in those regions were hit by an average of 144 spam calls in the past year. 38% of all spam calls resulted in monetary loss, with an average of $182.00 per call!</a:t>
            </a:r>
          </a:p>
          <a:p>
            <a:endParaRPr lang="en-IN" dirty="0"/>
          </a:p>
        </p:txBody>
      </p:sp>
      <p:sp>
        <p:nvSpPr>
          <p:cNvPr id="5" name="Text Placeholder 4">
            <a:extLst>
              <a:ext uri="{FF2B5EF4-FFF2-40B4-BE49-F238E27FC236}">
                <a16:creationId xmlns:a16="http://schemas.microsoft.com/office/drawing/2014/main" id="{9440959A-ABA5-4E14-A7F2-901B22C56979}"/>
              </a:ext>
            </a:extLst>
          </p:cNvPr>
          <p:cNvSpPr>
            <a:spLocks noGrp="1"/>
          </p:cNvSpPr>
          <p:nvPr>
            <p:ph type="body" sz="quarter" idx="3"/>
          </p:nvPr>
        </p:nvSpPr>
        <p:spPr/>
        <p:txBody>
          <a:bodyPr/>
          <a:lstStyle/>
          <a:p>
            <a:r>
              <a:rPr lang="en-US" dirty="0"/>
              <a:t>Service call</a:t>
            </a:r>
            <a:endParaRPr lang="en-IN" dirty="0"/>
          </a:p>
        </p:txBody>
      </p:sp>
      <p:sp>
        <p:nvSpPr>
          <p:cNvPr id="6" name="Content Placeholder 5">
            <a:extLst>
              <a:ext uri="{FF2B5EF4-FFF2-40B4-BE49-F238E27FC236}">
                <a16:creationId xmlns:a16="http://schemas.microsoft.com/office/drawing/2014/main" id="{4D77D223-003E-44CF-BA46-A019D1DAF2BB}"/>
              </a:ext>
            </a:extLst>
          </p:cNvPr>
          <p:cNvSpPr>
            <a:spLocks noGrp="1"/>
          </p:cNvSpPr>
          <p:nvPr>
            <p:ph sz="quarter" idx="4"/>
          </p:nvPr>
        </p:nvSpPr>
        <p:spPr/>
        <p:txBody>
          <a:bodyPr>
            <a:normAutofit fontScale="70000" lnSpcReduction="20000"/>
          </a:bodyPr>
          <a:lstStyle/>
          <a:p>
            <a:r>
              <a:rPr lang="en-US" sz="2400" b="1" i="1" u="sng" dirty="0"/>
              <a:t>Service call are nothing but this a customers oriented call often use to call and ask about their product or if they launch any new plan the call and inform  us.</a:t>
            </a:r>
            <a:endParaRPr lang="en-IN" sz="2400" b="1" i="1" u="sng" dirty="0"/>
          </a:p>
        </p:txBody>
      </p:sp>
    </p:spTree>
    <p:extLst>
      <p:ext uri="{BB962C8B-B14F-4D97-AF65-F5344CB8AC3E}">
        <p14:creationId xmlns:p14="http://schemas.microsoft.com/office/powerpoint/2010/main" val="365110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F77F-FA5E-4215-8AC2-DBD935D692A3}"/>
              </a:ext>
            </a:extLst>
          </p:cNvPr>
          <p:cNvSpPr>
            <a:spLocks noGrp="1"/>
          </p:cNvSpPr>
          <p:nvPr>
            <p:ph type="title"/>
          </p:nvPr>
        </p:nvSpPr>
        <p:spPr/>
        <p:txBody>
          <a:bodyPr/>
          <a:lstStyle/>
          <a:p>
            <a:r>
              <a:rPr lang="en-US" dirty="0"/>
              <a:t>Picture  form:</a:t>
            </a:r>
            <a:br>
              <a:rPr lang="en-US" dirty="0"/>
            </a:br>
            <a:endParaRPr lang="en-IN" dirty="0"/>
          </a:p>
        </p:txBody>
      </p:sp>
      <p:pic>
        <p:nvPicPr>
          <p:cNvPr id="9" name="Content Placeholder 8">
            <a:extLst>
              <a:ext uri="{FF2B5EF4-FFF2-40B4-BE49-F238E27FC236}">
                <a16:creationId xmlns:a16="http://schemas.microsoft.com/office/drawing/2014/main" id="{86A1D415-CE22-4AC3-A3D5-3863D9EBA37B}"/>
              </a:ext>
            </a:extLst>
          </p:cNvPr>
          <p:cNvPicPr>
            <a:picLocks noGrp="1" noChangeAspect="1"/>
          </p:cNvPicPr>
          <p:nvPr>
            <p:ph sz="half" idx="1"/>
          </p:nvPr>
        </p:nvPicPr>
        <p:blipFill>
          <a:blip r:embed="rId2"/>
          <a:stretch>
            <a:fillRect/>
          </a:stretch>
        </p:blipFill>
        <p:spPr>
          <a:xfrm>
            <a:off x="685800" y="2194559"/>
            <a:ext cx="5334000" cy="4024124"/>
          </a:xfrm>
        </p:spPr>
      </p:pic>
      <p:sp>
        <p:nvSpPr>
          <p:cNvPr id="4" name="Content Placeholder 3">
            <a:extLst>
              <a:ext uri="{FF2B5EF4-FFF2-40B4-BE49-F238E27FC236}">
                <a16:creationId xmlns:a16="http://schemas.microsoft.com/office/drawing/2014/main" id="{F3842CDD-8A3D-47E5-8B4D-AFE160526E24}"/>
              </a:ext>
            </a:extLst>
          </p:cNvPr>
          <p:cNvSpPr>
            <a:spLocks noGrp="1"/>
          </p:cNvSpPr>
          <p:nvPr>
            <p:ph sz="half" idx="2"/>
          </p:nvPr>
        </p:nvSpPr>
        <p:spPr/>
        <p:txBody>
          <a:bodyPr/>
          <a:lstStyle/>
          <a:p>
            <a:endParaRPr lang="en-IN"/>
          </a:p>
        </p:txBody>
      </p:sp>
      <p:pic>
        <p:nvPicPr>
          <p:cNvPr id="1026" name="Picture 2" descr="5 Businesses That Improved Customer Service with a Call Service">
            <a:extLst>
              <a:ext uri="{FF2B5EF4-FFF2-40B4-BE49-F238E27FC236}">
                <a16:creationId xmlns:a16="http://schemas.microsoft.com/office/drawing/2014/main" id="{571AB050-D6E6-4768-9C8B-7BD169BCD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198" y="2194559"/>
            <a:ext cx="5446061" cy="4024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83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3295-BB3B-4569-8911-09B03AFF399E}"/>
              </a:ext>
            </a:extLst>
          </p:cNvPr>
          <p:cNvSpPr>
            <a:spLocks noGrp="1"/>
          </p:cNvSpPr>
          <p:nvPr>
            <p:ph type="title"/>
          </p:nvPr>
        </p:nvSpPr>
        <p:spPr>
          <a:xfrm>
            <a:off x="294902" y="887508"/>
            <a:ext cx="6199909" cy="860612"/>
          </a:xfrm>
        </p:spPr>
        <p:txBody>
          <a:bodyPr/>
          <a:lstStyle/>
          <a:p>
            <a:r>
              <a:rPr lang="en-US" dirty="0">
                <a:latin typeface="Algerian" panose="04020705040A02060702" pitchFamily="82" charset="0"/>
              </a:rPr>
              <a:t>PHONE NUMBER VERFICATION:</a:t>
            </a:r>
            <a:endParaRPr lang="en-IN" dirty="0">
              <a:latin typeface="Algerian" panose="04020705040A02060702" pitchFamily="82" charset="0"/>
            </a:endParaRPr>
          </a:p>
        </p:txBody>
      </p:sp>
      <p:sp>
        <p:nvSpPr>
          <p:cNvPr id="5" name="Rectangle 1">
            <a:extLst>
              <a:ext uri="{FF2B5EF4-FFF2-40B4-BE49-F238E27FC236}">
                <a16:creationId xmlns:a16="http://schemas.microsoft.com/office/drawing/2014/main" id="{EFB685E2-60F7-47E6-8784-75336BAA05EC}"/>
              </a:ext>
            </a:extLst>
          </p:cNvPr>
          <p:cNvSpPr>
            <a:spLocks noGrp="1" noChangeArrowheads="1"/>
          </p:cNvSpPr>
          <p:nvPr>
            <p:ph type="body" sz="half" idx="2"/>
          </p:nvPr>
        </p:nvSpPr>
        <p:spPr bwMode="auto">
          <a:xfrm>
            <a:off x="5996532" y="1895905"/>
            <a:ext cx="5900566" cy="4920535"/>
          </a:xfrm>
          <a:prstGeom prst="rect">
            <a:avLst/>
          </a:prstGeom>
          <a:solidFill>
            <a:srgbClr val="F7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HKGrotesk"/>
              </a:rPr>
              <a:t>it – </a:t>
            </a:r>
            <a:r>
              <a:rPr kumimoji="0" lang="en-US" altLang="en-US" sz="1400" b="1" i="0" u="none" strike="noStrike" cap="none" normalizeH="0" baseline="0" dirty="0">
                <a:ln>
                  <a:noFill/>
                </a:ln>
                <a:solidFill>
                  <a:srgbClr val="000000"/>
                </a:solidFill>
                <a:effectLst/>
                <a:latin typeface="HKGrotesk"/>
                <a:hlinkClick r:id="rId2"/>
              </a:rPr>
              <a:t>phone verification</a:t>
            </a:r>
            <a:r>
              <a:rPr kumimoji="0" lang="en-US" altLang="en-US" sz="1400" b="1" i="0" u="none" strike="noStrike" cap="none" normalizeH="0" baseline="0" dirty="0">
                <a:ln>
                  <a:noFill/>
                </a:ln>
                <a:solidFill>
                  <a:srgbClr val="000000"/>
                </a:solidFill>
                <a:effectLst/>
                <a:latin typeface="HKGrotesk"/>
              </a:rPr>
              <a:t> has been used for years. However, the fact that it’s as common as it is, combined with people’s concern about the use of their </a:t>
            </a:r>
            <a:r>
              <a:rPr kumimoji="0" lang="en-US" altLang="en-US" sz="1400" b="1" i="0" u="none" strike="noStrike" cap="none" normalizeH="0" baseline="0" dirty="0">
                <a:ln>
                  <a:noFill/>
                </a:ln>
                <a:solidFill>
                  <a:srgbClr val="000000"/>
                </a:solidFill>
                <a:effectLst/>
                <a:latin typeface="HKGrotesk"/>
                <a:hlinkClick r:id="rId3"/>
              </a:rPr>
              <a:t>personal data</a:t>
            </a:r>
            <a:r>
              <a:rPr kumimoji="0" lang="en-US" altLang="en-US" sz="1400" b="1" i="0" u="none" strike="noStrike" cap="none" normalizeH="0" baseline="0" dirty="0">
                <a:ln>
                  <a:noFill/>
                </a:ln>
                <a:solidFill>
                  <a:srgbClr val="000000"/>
                </a:solidFill>
                <a:effectLst/>
                <a:latin typeface="HKGrotesk"/>
              </a:rPr>
              <a:t> for marketing purposes, has led to the birth of many different methods to trick the system. Although understandable, it’s quite a problem for companies relying on their clients’ phone numbers to deliver crucial information, including </a:t>
            </a:r>
            <a:r>
              <a:rPr kumimoji="0" lang="en-US" altLang="en-US" sz="1400" b="1" i="0" u="none" strike="noStrike" cap="none" normalizeH="0" baseline="0" dirty="0">
                <a:ln>
                  <a:noFill/>
                </a:ln>
                <a:solidFill>
                  <a:srgbClr val="000000"/>
                </a:solidFill>
                <a:effectLst/>
                <a:latin typeface="HKGrotesk"/>
                <a:hlinkClick r:id="rId4"/>
              </a:rPr>
              <a:t>newsletters</a:t>
            </a:r>
            <a:r>
              <a:rPr kumimoji="0" lang="en-US" altLang="en-US" sz="1400" b="1" i="0" u="none" strike="noStrike" cap="none" normalizeH="0" baseline="0" dirty="0">
                <a:ln>
                  <a:noFill/>
                </a:ln>
                <a:solidFill>
                  <a:srgbClr val="000000"/>
                </a:solidFill>
                <a:effectLst/>
                <a:latin typeface="HKGrotesk"/>
              </a:rPr>
              <a:t>, and yes, marketing new products. If the number is not valid, the information never reaches the customer, which is a waste of valuable time and resources of the organization. </a:t>
            </a:r>
            <a:endParaRPr kumimoji="0" lang="en-US" altLang="en-US" sz="1400" b="1" i="0" u="none" strike="noStrike" cap="none" normalizeH="0" baseline="0" dirty="0">
              <a:ln>
                <a:noFill/>
              </a:ln>
              <a:solidFill>
                <a:schemeClr val="tx1"/>
              </a:solidFill>
              <a:effectLst/>
            </a:endParaRPr>
          </a:p>
          <a:p>
            <a:pPr lvl="0">
              <a:lnSpc>
                <a:spcPct val="100000"/>
              </a:lnSpc>
            </a:pPr>
            <a:r>
              <a:rPr kumimoji="0" lang="en-US" altLang="en-US" sz="1400" b="1" i="0" u="none" strike="noStrike" cap="none" normalizeH="0" baseline="0" dirty="0">
                <a:ln>
                  <a:noFill/>
                </a:ln>
                <a:solidFill>
                  <a:srgbClr val="000000"/>
                </a:solidFill>
                <a:effectLst/>
                <a:latin typeface="HKGrotesk"/>
              </a:rPr>
              <a:t>Additionally, verifying the phone number of the customer is </a:t>
            </a:r>
            <a:r>
              <a:rPr lang="en-US" altLang="en-US" sz="1400" b="1" dirty="0">
                <a:solidFill>
                  <a:srgbClr val="000000"/>
                </a:solidFill>
                <a:latin typeface="HKGrotesk"/>
              </a:rPr>
              <a:t>Chances are, you’re already quite familiar with it. Phone verification is used in many industries to confirm that the number provided by the client is valid and available. It can also serve as an additional way to verify the client’s </a:t>
            </a:r>
            <a:r>
              <a:rPr lang="en-US" altLang="en-US" sz="1400" b="1" dirty="0">
                <a:solidFill>
                  <a:srgbClr val="000000"/>
                </a:solidFill>
                <a:latin typeface="HKGrotesk"/>
                <a:hlinkClick r:id="rId5"/>
              </a:rPr>
              <a:t>identity</a:t>
            </a:r>
            <a:r>
              <a:rPr lang="en-US" altLang="en-US" sz="1400" b="1" dirty="0">
                <a:solidFill>
                  <a:srgbClr val="000000"/>
                </a:solidFill>
                <a:latin typeface="HKGrotesk"/>
              </a:rPr>
              <a:t> (for example, </a:t>
            </a:r>
            <a:r>
              <a:rPr lang="en-US" altLang="en-US" sz="1400" b="1" dirty="0">
                <a:solidFill>
                  <a:srgbClr val="000000"/>
                </a:solidFill>
                <a:latin typeface="HKGrotesk"/>
                <a:hlinkClick r:id="rId6"/>
              </a:rPr>
              <a:t>Google’s two-step verification</a:t>
            </a:r>
            <a:r>
              <a:rPr lang="en-US" altLang="en-US" sz="1400" b="1" dirty="0">
                <a:solidFill>
                  <a:srgbClr val="000000"/>
                </a:solidFill>
                <a:latin typeface="HKGrotesk"/>
              </a:rPr>
              <a:t> method when signing into the account using a different device than usual). </a:t>
            </a:r>
            <a:endParaRPr lang="en-US" altLang="en-US" sz="1400" b="1" dirty="0"/>
          </a:p>
          <a:p>
            <a:pPr lvl="0">
              <a:lnSpc>
                <a:spcPct val="100000"/>
              </a:lnSpc>
            </a:pPr>
            <a:r>
              <a:rPr lang="en-US" altLang="en-US" sz="1400" b="1" dirty="0">
                <a:solidFill>
                  <a:srgbClr val="000000"/>
                </a:solidFill>
                <a:latin typeface="HKGrotesk"/>
              </a:rPr>
              <a:t>There’s hardly anything novel about vital </a:t>
            </a:r>
            <a:r>
              <a:rPr kumimoji="0" lang="en-US" altLang="en-US" sz="1400" b="1" i="0" u="none" strike="noStrike" cap="none" normalizeH="0" baseline="0" dirty="0">
                <a:ln>
                  <a:noFill/>
                </a:ln>
                <a:solidFill>
                  <a:srgbClr val="000000"/>
                </a:solidFill>
                <a:effectLst/>
                <a:latin typeface="HKGrotesk"/>
              </a:rPr>
              <a:t>when fighting </a:t>
            </a:r>
            <a:r>
              <a:rPr kumimoji="0" lang="en-US" altLang="en-US" sz="1400" b="1" i="0" u="none" strike="noStrike" cap="none" normalizeH="0" baseline="0" dirty="0">
                <a:ln>
                  <a:noFill/>
                </a:ln>
                <a:solidFill>
                  <a:srgbClr val="000000"/>
                </a:solidFill>
                <a:effectLst/>
                <a:latin typeface="HKGrotesk"/>
                <a:hlinkClick r:id="rId7"/>
              </a:rPr>
              <a:t>fraud</a:t>
            </a:r>
            <a:r>
              <a:rPr kumimoji="0" lang="en-US" altLang="en-US" sz="1400" b="1" i="0" u="none" strike="noStrike" cap="none" normalizeH="0" baseline="0" dirty="0">
                <a:ln>
                  <a:noFill/>
                </a:ln>
                <a:solidFill>
                  <a:srgbClr val="000000"/>
                </a:solidFill>
                <a:effectLst/>
                <a:latin typeface="HKGrotesk"/>
              </a:rPr>
              <a:t>. It shouldn’t come as a surprise to anyone that fraudsters rarely use their real contact information. And even if the phone number is valid and available, certain factors can help determine the risk associated with it. </a:t>
            </a:r>
            <a:r>
              <a:rPr kumimoji="0" lang="en-US" altLang="en-US" sz="1400" b="1" i="0" u="none" strike="noStrike" cap="none" normalizeH="0" baseline="0" dirty="0" err="1">
                <a:ln>
                  <a:noFill/>
                </a:ln>
                <a:solidFill>
                  <a:srgbClr val="000000"/>
                </a:solidFill>
                <a:effectLst/>
                <a:latin typeface="HKGrotesk"/>
              </a:rPr>
              <a:t>iDenfy’s</a:t>
            </a:r>
            <a:r>
              <a:rPr kumimoji="0" lang="en-US" altLang="en-US" sz="1400" b="1" i="0" u="none" strike="noStrike" cap="none" normalizeH="0" baseline="0" dirty="0">
                <a:ln>
                  <a:noFill/>
                </a:ln>
                <a:solidFill>
                  <a:srgbClr val="000000"/>
                </a:solidFill>
                <a:effectLst/>
                <a:latin typeface="HKGrotesk"/>
              </a:rPr>
              <a:t> solution was designed to take these and other issues into account. </a:t>
            </a:r>
            <a:endParaRPr kumimoji="0" lang="en-US" altLang="en-US" sz="14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00"/>
              </a:solidFill>
              <a:effectLst/>
              <a:latin typeface="HKGrotesk"/>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079" name="Picture 7" descr="Phone Verify Vector Images (over 1,300)">
            <a:extLst>
              <a:ext uri="{FF2B5EF4-FFF2-40B4-BE49-F238E27FC236}">
                <a16:creationId xmlns:a16="http://schemas.microsoft.com/office/drawing/2014/main" id="{7E05C247-373A-4F75-8D77-29AD9E9E0518}"/>
              </a:ext>
            </a:extLst>
          </p:cNvPr>
          <p:cNvPicPr>
            <a:picLocks noGrp="1" noChangeAspect="1" noChangeArrowheads="1"/>
          </p:cNvPicPr>
          <p:nvPr>
            <p:ph type="pic" idx="1"/>
          </p:nvPr>
        </p:nvPicPr>
        <p:blipFill>
          <a:blip r:embed="rId8">
            <a:extLst>
              <a:ext uri="{28A0092B-C50C-407E-A947-70E740481C1C}">
                <a14:useLocalDpi xmlns:a14="http://schemas.microsoft.com/office/drawing/2010/main" val="0"/>
              </a:ext>
            </a:extLst>
          </a:blip>
          <a:srcRect t="10450" b="10450"/>
          <a:stretch>
            <a:fillRect/>
          </a:stretch>
        </p:blipFill>
        <p:spPr bwMode="auto">
          <a:xfrm>
            <a:off x="294902" y="2105892"/>
            <a:ext cx="5416550" cy="450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3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B64E-A18A-4C2E-B204-5D7D0A5A53EC}"/>
              </a:ext>
            </a:extLst>
          </p:cNvPr>
          <p:cNvSpPr>
            <a:spLocks noGrp="1"/>
          </p:cNvSpPr>
          <p:nvPr>
            <p:ph type="title"/>
          </p:nvPr>
        </p:nvSpPr>
        <p:spPr>
          <a:xfrm>
            <a:off x="685800" y="1219200"/>
            <a:ext cx="4066309" cy="706582"/>
          </a:xfrm>
        </p:spPr>
        <p:txBody>
          <a:bodyPr/>
          <a:lstStyle/>
          <a:p>
            <a:r>
              <a:rPr lang="en-US" dirty="0"/>
              <a:t>HOW IT WORK?</a:t>
            </a:r>
            <a:endParaRPr lang="en-IN" dirty="0"/>
          </a:p>
        </p:txBody>
      </p:sp>
      <p:sp>
        <p:nvSpPr>
          <p:cNvPr id="4" name="Text Placeholder 3">
            <a:extLst>
              <a:ext uri="{FF2B5EF4-FFF2-40B4-BE49-F238E27FC236}">
                <a16:creationId xmlns:a16="http://schemas.microsoft.com/office/drawing/2014/main" id="{03E95105-F5EC-488A-A47D-5D328197AD75}"/>
              </a:ext>
            </a:extLst>
          </p:cNvPr>
          <p:cNvSpPr>
            <a:spLocks noGrp="1"/>
          </p:cNvSpPr>
          <p:nvPr>
            <p:ph type="body" sz="half" idx="2"/>
          </p:nvPr>
        </p:nvSpPr>
        <p:spPr>
          <a:xfrm>
            <a:off x="5908889" y="1219200"/>
            <a:ext cx="4481945" cy="4292902"/>
          </a:xfrm>
        </p:spPr>
        <p:txBody>
          <a:bodyPr>
            <a:normAutofit fontScale="77500" lnSpcReduction="20000"/>
          </a:bodyPr>
          <a:lstStyle/>
          <a:p>
            <a:r>
              <a:rPr lang="en-US" sz="1500" b="1" dirty="0"/>
              <a:t>The procedure itself is relatively simple. Whenever the company needs to verify the client’s phone number, it will send them a one-time password (</a:t>
            </a:r>
            <a:r>
              <a:rPr lang="en-US" sz="1500" b="1" dirty="0">
                <a:hlinkClick r:id="rId2"/>
              </a:rPr>
              <a:t>OTP</a:t>
            </a:r>
            <a:r>
              <a:rPr lang="en-US" sz="1500" b="1" dirty="0"/>
              <a:t>) via short message or </a:t>
            </a:r>
            <a:r>
              <a:rPr lang="en-US" sz="1500" b="1" dirty="0">
                <a:hlinkClick r:id="rId3"/>
              </a:rPr>
              <a:t>“text to speech”</a:t>
            </a:r>
            <a:r>
              <a:rPr lang="en-US" sz="1500" b="1" dirty="0"/>
              <a:t> message if SMS is not possible. The person will then need to type out the password in the required field. </a:t>
            </a:r>
          </a:p>
          <a:p>
            <a:r>
              <a:rPr lang="en-US" sz="1500" b="1" dirty="0"/>
              <a:t>The process can be adapted for a variety of goals. A company may use it as an additional fraud prevention tool after a failed deep phone check or integrate the solution as part of the secure </a:t>
            </a:r>
            <a:r>
              <a:rPr lang="en-US" sz="1500" b="1" dirty="0">
                <a:hlinkClick r:id="rId4"/>
              </a:rPr>
              <a:t>onboarding process</a:t>
            </a:r>
            <a:r>
              <a:rPr lang="en-US" sz="1500" b="1" dirty="0"/>
              <a:t>. </a:t>
            </a:r>
            <a:r>
              <a:rPr lang="en-US" sz="1500" b="1" dirty="0" err="1"/>
              <a:t>iDenfy’s</a:t>
            </a:r>
            <a:r>
              <a:rPr lang="en-US" sz="1500" b="1" dirty="0"/>
              <a:t> product includes: </a:t>
            </a:r>
          </a:p>
          <a:p>
            <a:r>
              <a:rPr lang="en-US" sz="1500" b="1" dirty="0"/>
              <a:t>Global coverage </a:t>
            </a:r>
          </a:p>
          <a:p>
            <a:r>
              <a:rPr lang="en-US" sz="1500" b="1" dirty="0"/>
              <a:t>Mobile &amp; Landline support </a:t>
            </a:r>
          </a:p>
          <a:p>
            <a:r>
              <a:rPr lang="en-US" sz="1500" b="1" dirty="0"/>
              <a:t>Unique OTP in a matter of seconds </a:t>
            </a:r>
          </a:p>
          <a:p>
            <a:r>
              <a:rPr lang="en-US" sz="1500" b="1" dirty="0"/>
              <a:t>Automated onboarding </a:t>
            </a:r>
          </a:p>
          <a:p>
            <a:r>
              <a:rPr lang="en-US" sz="1500" b="1" dirty="0">
                <a:hlinkClick r:id="rId5"/>
              </a:rPr>
              <a:t>Two-factor authentication</a:t>
            </a:r>
            <a:r>
              <a:rPr lang="en-US" sz="1500" b="1" dirty="0"/>
              <a:t> regulatory security </a:t>
            </a:r>
          </a:p>
          <a:p>
            <a:r>
              <a:rPr lang="en-US" sz="1500" b="1" dirty="0"/>
              <a:t>In addition to phone number verification, the solution is also risk score adapted. The so-called deep phone number check &amp; validation will scan multiple data points of the phone number and calculate a reliable risk score associated with the number, which will help decide what further actions to take. It’s a helpful tool to recognize fraud patterns at an early stage. Here’s how it works.</a:t>
            </a:r>
          </a:p>
          <a:p>
            <a:r>
              <a:rPr lang="en-US" b="1" dirty="0"/>
              <a:t>THESE SOURCE TAKEN FROM: IDEFY WEB PAGE.</a:t>
            </a:r>
            <a:endParaRPr lang="en-IN" b="1" dirty="0"/>
          </a:p>
        </p:txBody>
      </p:sp>
      <p:pic>
        <p:nvPicPr>
          <p:cNvPr id="4100" name="Picture 4" descr="How does Phone Verification work?">
            <a:extLst>
              <a:ext uri="{FF2B5EF4-FFF2-40B4-BE49-F238E27FC236}">
                <a16:creationId xmlns:a16="http://schemas.microsoft.com/office/drawing/2014/main" id="{95602791-8B7E-4CF1-8B0C-CBBF9763D23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131763" y="2393854"/>
            <a:ext cx="5273955" cy="298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94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D68B-F8AA-4769-8792-D6A8CA1A4062}"/>
              </a:ext>
            </a:extLst>
          </p:cNvPr>
          <p:cNvSpPr>
            <a:spLocks noGrp="1"/>
          </p:cNvSpPr>
          <p:nvPr>
            <p:ph type="title"/>
          </p:nvPr>
        </p:nvSpPr>
        <p:spPr>
          <a:xfrm>
            <a:off x="2895600" y="416859"/>
            <a:ext cx="8610600" cy="1062317"/>
          </a:xfrm>
        </p:spPr>
        <p:txBody>
          <a:bodyPr/>
          <a:lstStyle/>
          <a:p>
            <a:r>
              <a:rPr lang="en-US" dirty="0">
                <a:latin typeface="Algerian" panose="04020705040A02060702" pitchFamily="82" charset="0"/>
              </a:rPr>
              <a:t>ABOUT DIGITAL NUMBER SYSTEM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F824073-23E4-4BB6-9B69-F61AD7451190}"/>
              </a:ext>
            </a:extLst>
          </p:cNvPr>
          <p:cNvSpPr>
            <a:spLocks noGrp="1"/>
          </p:cNvSpPr>
          <p:nvPr>
            <p:ph idx="1"/>
          </p:nvPr>
        </p:nvSpPr>
        <p:spPr/>
        <p:txBody>
          <a:bodyPr/>
          <a:lstStyle/>
          <a:p>
            <a:r>
              <a:rPr lang="en-US" b="1" dirty="0"/>
              <a:t>A digital system can understand positional number system only where there are a few symbols called digits and these symbols represent different values depending on the position they occupy in the number.</a:t>
            </a:r>
          </a:p>
          <a:p>
            <a:r>
              <a:rPr lang="en-US" b="1" dirty="0"/>
              <a:t>A value of each digit in a number can be determined using</a:t>
            </a:r>
          </a:p>
          <a:p>
            <a:r>
              <a:rPr lang="en-US" b="1" dirty="0"/>
              <a:t>The digit</a:t>
            </a:r>
          </a:p>
          <a:p>
            <a:r>
              <a:rPr lang="en-US" b="1" dirty="0"/>
              <a:t>The position of the digit in the number</a:t>
            </a:r>
          </a:p>
          <a:p>
            <a:r>
              <a:rPr lang="en-US" b="1" dirty="0"/>
              <a:t>The base of the number system (where base is defined as the total number of digits available in the number system).</a:t>
            </a:r>
          </a:p>
          <a:p>
            <a:r>
              <a:rPr lang="en-US" b="1" dirty="0"/>
              <a:t>This is just a idea to use in the software.</a:t>
            </a:r>
            <a:endParaRPr lang="en-IN" b="1" dirty="0"/>
          </a:p>
        </p:txBody>
      </p:sp>
    </p:spTree>
    <p:extLst>
      <p:ext uri="{BB962C8B-B14F-4D97-AF65-F5344CB8AC3E}">
        <p14:creationId xmlns:p14="http://schemas.microsoft.com/office/powerpoint/2010/main" val="415734718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1004</TotalTime>
  <Words>1537</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Arial Black</vt:lpstr>
      <vt:lpstr>Bahnschrift</vt:lpstr>
      <vt:lpstr>Century Gothic</vt:lpstr>
      <vt:lpstr>HKGrotesk</vt:lpstr>
      <vt:lpstr>Vapor Trail</vt:lpstr>
      <vt:lpstr>BELUS</vt:lpstr>
      <vt:lpstr>Call </vt:lpstr>
      <vt:lpstr>spam</vt:lpstr>
      <vt:lpstr>service call</vt:lpstr>
      <vt:lpstr>Difference between spam call &amp; service call</vt:lpstr>
      <vt:lpstr>Picture  form: </vt:lpstr>
      <vt:lpstr>PHONE NUMBER VERFICATION:</vt:lpstr>
      <vt:lpstr>HOW IT WORK?</vt:lpstr>
      <vt:lpstr>ABOUT DIGITAL NUMBER SYSTEM</vt:lpstr>
      <vt:lpstr>Reason for using ip address to track mobile number:</vt:lpstr>
      <vt:lpstr>Our Solution to avoid spam:</vt:lpstr>
      <vt:lpstr>Solution:</vt:lpstr>
      <vt:lpstr>Process: </vt:lpstr>
      <vt:lpstr>Our creation:</vt:lpstr>
      <vt:lpstr>THE PROCESS of display the call:  </vt:lpstr>
      <vt:lpstr>upgrade for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c:title>
  <dc:creator>hp</dc:creator>
  <cp:lastModifiedBy>hp</cp:lastModifiedBy>
  <cp:revision>25</cp:revision>
  <dcterms:created xsi:type="dcterms:W3CDTF">2022-09-08T01:01:21Z</dcterms:created>
  <dcterms:modified xsi:type="dcterms:W3CDTF">2022-09-14T06:04:36Z</dcterms:modified>
</cp:coreProperties>
</file>