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70" r:id="rId7"/>
    <p:sldId id="261" r:id="rId8"/>
    <p:sldId id="262" r:id="rId9"/>
    <p:sldId id="269" r:id="rId10"/>
    <p:sldId id="263" r:id="rId11"/>
    <p:sldId id="264" r:id="rId12"/>
    <p:sldId id="265"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4" d="100"/>
          <a:sy n="94" d="100"/>
        </p:scale>
        <p:origin x="558" y="11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kasc\Downloads\Aswin%20Kumar%20S%20(2).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[Aswin Kumar S (2).xlsx]Chart!PivotTable1</c:name>
    <c:fmtId val="17"/>
  </c:pivotSource>
  <c:chart>
    <c:title>
      <c:tx>
        <c:rich>
          <a:bodyPr rot="0" spcFirstLastPara="0" vertOverflow="ellipsis" vert="horz" wrap="square" anchor="ctr" anchorCtr="1"/>
          <a:lstStyle/>
          <a:p>
            <a:pPr>
              <a:defRPr lang="en-US" sz="1400" b="1" i="0" u="none" strike="noStrike" kern="1200" baseline="0">
                <a:solidFill>
                  <a:schemeClr val="tx1">
                    <a:lumMod val="75000"/>
                    <a:lumOff val="25000"/>
                  </a:schemeClr>
                </a:solidFill>
                <a:latin typeface="+mn-lt"/>
                <a:ea typeface="+mn-ea"/>
                <a:cs typeface="+mn-cs"/>
              </a:defRPr>
            </a:pPr>
            <a:r>
              <a:rPr lang="en-IN"/>
              <a:t>Employee Performance Analysis</a:t>
            </a:r>
          </a:p>
        </c:rich>
      </c:tx>
      <c:overlay val="0"/>
      <c:spPr>
        <a:noFill/>
        <a:ln>
          <a:noFill/>
        </a:ln>
        <a:effectLst/>
      </c:spPr>
      <c:txPr>
        <a:bodyPr rot="0" spcFirstLastPara="0" vertOverflow="ellipsis" vert="horz" wrap="square" anchor="ctr" anchorCtr="1"/>
        <a:lstStyle/>
        <a:p>
          <a:pPr>
            <a:defRPr lang="en-US" sz="1400" b="1" i="0" u="none" strike="noStrike" kern="1200" baseline="0">
              <a:solidFill>
                <a:schemeClr val="tx1">
                  <a:lumMod val="75000"/>
                  <a:lumOff val="25000"/>
                </a:schemeClr>
              </a:solidFill>
              <a:latin typeface="+mn-lt"/>
              <a:ea typeface="+mn-ea"/>
              <a:cs typeface="+mn-cs"/>
            </a:defRPr>
          </a:pPr>
          <a:endParaRPr lang="en-US"/>
        </a:p>
      </c:txPr>
    </c:title>
    <c:autoTitleDeleted val="0"/>
    <c:pivotFmts>
      <c:pivotFmt>
        <c:idx val="0"/>
        <c:spPr>
          <a:gradFill>
            <a:gsLst>
              <a:gs pos="0">
                <a:schemeClr val="accent1">
                  <a:lumMod val="40000"/>
                  <a:lumOff val="60000"/>
                </a:schemeClr>
              </a:gs>
              <a:gs pos="90000">
                <a:schemeClr val="accent1"/>
              </a:gs>
            </a:gsLst>
            <a:lin ang="5400000" scaled="0"/>
          </a:gradFill>
          <a:ln>
            <a:gradFill>
              <a:gsLst>
                <a:gs pos="0">
                  <a:schemeClr val="accent1"/>
                </a:gs>
                <a:gs pos="100000">
                  <a:schemeClr val="accent1">
                    <a:lumMod val="75000"/>
                  </a:schemeClr>
                </a:gs>
              </a:gsLst>
              <a:lin ang="5400000" scaled="1"/>
            </a:gradFill>
          </a:ln>
          <a:effectLst>
            <a:outerShdw blurRad="76200" dist="25400" dir="2700000" algn="tl" rotWithShape="0">
              <a:schemeClr val="accent1">
                <a:lumMod val="50000"/>
                <a:alpha val="30000"/>
              </a:scheme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a:gsLst>
              <a:gs pos="0">
                <a:schemeClr val="accent1">
                  <a:lumMod val="40000"/>
                  <a:lumOff val="60000"/>
                </a:schemeClr>
              </a:gs>
              <a:gs pos="90000">
                <a:schemeClr val="accent1"/>
              </a:gs>
            </a:gsLst>
            <a:lin ang="5400000" scaled="0"/>
          </a:gradFill>
          <a:ln>
            <a:gradFill>
              <a:gsLst>
                <a:gs pos="0">
                  <a:schemeClr val="accent1"/>
                </a:gs>
                <a:gs pos="100000">
                  <a:schemeClr val="accent1">
                    <a:lumMod val="75000"/>
                  </a:schemeClr>
                </a:gs>
              </a:gsLst>
              <a:lin ang="5400000" scaled="1"/>
            </a:gradFill>
          </a:ln>
          <a:effectLst>
            <a:outerShdw blurRad="76200" dist="25400" dir="2700000" algn="tl" rotWithShape="0">
              <a:schemeClr val="accent1">
                <a:lumMod val="50000"/>
                <a:alpha val="30000"/>
              </a:scheme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a:gsLst>
              <a:gs pos="0">
                <a:schemeClr val="accent1">
                  <a:lumMod val="40000"/>
                  <a:lumOff val="60000"/>
                </a:schemeClr>
              </a:gs>
              <a:gs pos="90000">
                <a:schemeClr val="accent1"/>
              </a:gs>
            </a:gsLst>
            <a:lin ang="5400000" scaled="0"/>
          </a:gradFill>
          <a:ln>
            <a:gradFill>
              <a:gsLst>
                <a:gs pos="0">
                  <a:schemeClr val="accent1"/>
                </a:gs>
                <a:gs pos="100000">
                  <a:schemeClr val="accent1">
                    <a:lumMod val="75000"/>
                  </a:schemeClr>
                </a:gs>
              </a:gsLst>
              <a:lin ang="5400000" scaled="1"/>
            </a:gradFill>
          </a:ln>
          <a:effectLst>
            <a:outerShdw blurRad="76200" dist="25400" dir="2700000" algn="tl" rotWithShape="0">
              <a:schemeClr val="accent1">
                <a:lumMod val="50000"/>
                <a:alpha val="30000"/>
              </a:scheme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a:gsLst>
              <a:gs pos="0">
                <a:schemeClr val="accent1">
                  <a:lumMod val="40000"/>
                  <a:lumOff val="60000"/>
                </a:schemeClr>
              </a:gs>
              <a:gs pos="90000">
                <a:schemeClr val="accent1"/>
              </a:gs>
            </a:gsLst>
            <a:lin ang="5400000" scaled="0"/>
          </a:gradFill>
          <a:ln>
            <a:gradFill>
              <a:gsLst>
                <a:gs pos="0">
                  <a:schemeClr val="accent1"/>
                </a:gs>
                <a:gs pos="100000">
                  <a:schemeClr val="accent1">
                    <a:lumMod val="75000"/>
                  </a:schemeClr>
                </a:gs>
              </a:gsLst>
              <a:lin ang="5400000" scaled="1"/>
            </a:gradFill>
          </a:ln>
          <a:effectLst>
            <a:outerShdw blurRad="76200" dist="25400" dir="2700000" algn="tl" rotWithShape="0">
              <a:schemeClr val="accent1">
                <a:lumMod val="50000"/>
                <a:alpha val="30000"/>
              </a:scheme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gradFill>
            <a:gsLst>
              <a:gs pos="0">
                <a:schemeClr val="accent1">
                  <a:lumMod val="40000"/>
                  <a:lumOff val="60000"/>
                </a:schemeClr>
              </a:gs>
              <a:gs pos="90000">
                <a:schemeClr val="accent1"/>
              </a:gs>
            </a:gsLst>
            <a:lin ang="5400000" scaled="0"/>
          </a:gradFill>
          <a:ln>
            <a:gradFill>
              <a:gsLst>
                <a:gs pos="0">
                  <a:schemeClr val="accent1"/>
                </a:gs>
                <a:gs pos="100000">
                  <a:schemeClr val="accent1">
                    <a:lumMod val="75000"/>
                  </a:schemeClr>
                </a:gs>
              </a:gsLst>
              <a:lin ang="5400000" scaled="1"/>
            </a:gradFill>
          </a:ln>
          <a:effectLst>
            <a:outerShdw blurRad="76200" dist="25400" dir="2700000" algn="tl" rotWithShape="0">
              <a:schemeClr val="accent1">
                <a:lumMod val="50000"/>
                <a:alpha val="30000"/>
              </a:scheme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gradFill>
            <a:gsLst>
              <a:gs pos="0">
                <a:schemeClr val="accent1">
                  <a:lumMod val="40000"/>
                  <a:lumOff val="60000"/>
                </a:schemeClr>
              </a:gs>
              <a:gs pos="90000">
                <a:schemeClr val="accent1"/>
              </a:gs>
            </a:gsLst>
            <a:lin ang="5400000" scaled="0"/>
          </a:gradFill>
          <a:ln>
            <a:gradFill>
              <a:gsLst>
                <a:gs pos="0">
                  <a:schemeClr val="accent1"/>
                </a:gs>
                <a:gs pos="100000">
                  <a:schemeClr val="accent1">
                    <a:lumMod val="75000"/>
                  </a:schemeClr>
                </a:gs>
              </a:gsLst>
              <a:lin ang="5400000" scaled="1"/>
            </a:gradFill>
          </a:ln>
          <a:effectLst>
            <a:outerShdw blurRad="76200" dist="25400" dir="2700000" algn="tl" rotWithShape="0">
              <a:schemeClr val="accent1">
                <a:lumMod val="50000"/>
                <a:alpha val="30000"/>
              </a:scheme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a:gsLst>
              <a:gs pos="0">
                <a:schemeClr val="accent1">
                  <a:lumMod val="40000"/>
                  <a:lumOff val="60000"/>
                </a:schemeClr>
              </a:gs>
              <a:gs pos="90000">
                <a:schemeClr val="accent1"/>
              </a:gs>
            </a:gsLst>
            <a:lin ang="5400000" scaled="0"/>
          </a:gradFill>
          <a:ln>
            <a:gradFill>
              <a:gsLst>
                <a:gs pos="0">
                  <a:schemeClr val="accent1"/>
                </a:gs>
                <a:gs pos="100000">
                  <a:schemeClr val="accent1">
                    <a:lumMod val="75000"/>
                  </a:schemeClr>
                </a:gs>
              </a:gsLst>
              <a:lin ang="5400000" scaled="1"/>
            </a:gradFill>
          </a:ln>
          <a:effectLst>
            <a:outerShdw blurRad="76200" dist="25400" dir="2700000" algn="tl" rotWithShape="0">
              <a:schemeClr val="accent1">
                <a:lumMod val="50000"/>
                <a:alpha val="30000"/>
              </a:scheme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a:gsLst>
              <a:gs pos="0">
                <a:schemeClr val="accent1">
                  <a:lumMod val="40000"/>
                  <a:lumOff val="60000"/>
                </a:schemeClr>
              </a:gs>
              <a:gs pos="90000">
                <a:schemeClr val="accent1"/>
              </a:gs>
            </a:gsLst>
            <a:lin ang="5400000" scaled="0"/>
          </a:gradFill>
          <a:ln>
            <a:gradFill>
              <a:gsLst>
                <a:gs pos="0">
                  <a:schemeClr val="accent1"/>
                </a:gs>
                <a:gs pos="100000">
                  <a:schemeClr val="accent1">
                    <a:lumMod val="75000"/>
                  </a:schemeClr>
                </a:gs>
              </a:gsLst>
              <a:lin ang="5400000" scaled="1"/>
            </a:gradFill>
          </a:ln>
          <a:effectLst>
            <a:outerShdw blurRad="76200" dist="25400" dir="2700000" algn="tl" rotWithShape="0">
              <a:schemeClr val="accent1">
                <a:lumMod val="50000"/>
                <a:alpha val="30000"/>
              </a:scheme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gradFill>
            <a:gsLst>
              <a:gs pos="0">
                <a:schemeClr val="accent1">
                  <a:lumMod val="40000"/>
                  <a:lumOff val="60000"/>
                </a:schemeClr>
              </a:gs>
              <a:gs pos="90000">
                <a:schemeClr val="accent1"/>
              </a:gs>
            </a:gsLst>
            <a:lin ang="5400000" scaled="0"/>
          </a:gradFill>
          <a:ln>
            <a:gradFill>
              <a:gsLst>
                <a:gs pos="0">
                  <a:schemeClr val="accent1"/>
                </a:gs>
                <a:gs pos="100000">
                  <a:schemeClr val="accent1">
                    <a:lumMod val="75000"/>
                  </a:schemeClr>
                </a:gs>
              </a:gsLst>
              <a:lin ang="5400000" scaled="1"/>
            </a:gradFill>
          </a:ln>
          <a:effectLst>
            <a:outerShdw blurRad="76200" dist="25400" dir="2700000" algn="tl" rotWithShape="0">
              <a:schemeClr val="accent1">
                <a:lumMod val="50000"/>
                <a:alpha val="30000"/>
              </a:scheme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gradFill>
            <a:gsLst>
              <a:gs pos="0">
                <a:schemeClr val="accent1">
                  <a:lumMod val="40000"/>
                  <a:lumOff val="60000"/>
                </a:schemeClr>
              </a:gs>
              <a:gs pos="90000">
                <a:schemeClr val="accent1"/>
              </a:gs>
            </a:gsLst>
            <a:lin ang="5400000" scaled="0"/>
          </a:gradFill>
          <a:ln>
            <a:gradFill>
              <a:gsLst>
                <a:gs pos="0">
                  <a:schemeClr val="accent1"/>
                </a:gs>
                <a:gs pos="100000">
                  <a:schemeClr val="accent1">
                    <a:lumMod val="75000"/>
                  </a:schemeClr>
                </a:gs>
              </a:gsLst>
              <a:lin ang="5400000" scaled="1"/>
            </a:gradFill>
          </a:ln>
          <a:effectLst>
            <a:outerShdw blurRad="76200" dist="25400" dir="2700000" algn="tl" rotWithShape="0">
              <a:schemeClr val="accent1">
                <a:lumMod val="50000"/>
                <a:alpha val="30000"/>
              </a:scheme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gradFill>
            <a:gsLst>
              <a:gs pos="0">
                <a:schemeClr val="accent1">
                  <a:lumMod val="40000"/>
                  <a:lumOff val="60000"/>
                </a:schemeClr>
              </a:gs>
              <a:gs pos="90000">
                <a:schemeClr val="accent1"/>
              </a:gs>
            </a:gsLst>
            <a:lin ang="5400000" scaled="0"/>
          </a:gradFill>
          <a:ln>
            <a:gradFill>
              <a:gsLst>
                <a:gs pos="0">
                  <a:schemeClr val="accent1"/>
                </a:gs>
                <a:gs pos="100000">
                  <a:schemeClr val="accent1">
                    <a:lumMod val="75000"/>
                  </a:schemeClr>
                </a:gs>
              </a:gsLst>
              <a:lin ang="5400000" scaled="1"/>
            </a:gradFill>
          </a:ln>
          <a:effectLst>
            <a:outerShdw blurRad="76200" dist="25400" dir="2700000" algn="tl" rotWithShape="0">
              <a:schemeClr val="accent1">
                <a:lumMod val="50000"/>
                <a:alpha val="30000"/>
              </a:scheme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gradFill>
            <a:gsLst>
              <a:gs pos="0">
                <a:schemeClr val="accent1">
                  <a:lumMod val="40000"/>
                  <a:lumOff val="60000"/>
                </a:schemeClr>
              </a:gs>
              <a:gs pos="90000">
                <a:schemeClr val="accent1"/>
              </a:gs>
            </a:gsLst>
            <a:lin ang="5400000" scaled="0"/>
          </a:gradFill>
          <a:ln>
            <a:gradFill>
              <a:gsLst>
                <a:gs pos="0">
                  <a:schemeClr val="accent1"/>
                </a:gs>
                <a:gs pos="100000">
                  <a:schemeClr val="accent1">
                    <a:lumMod val="75000"/>
                  </a:schemeClr>
                </a:gs>
              </a:gsLst>
              <a:lin ang="5400000" scaled="1"/>
            </a:gradFill>
          </a:ln>
          <a:effectLst>
            <a:outerShdw blurRad="76200" dist="25400" dir="2700000" algn="tl" rotWithShape="0">
              <a:schemeClr val="accent1">
                <a:lumMod val="50000"/>
                <a:alpha val="30000"/>
              </a:scheme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Chart!$B$3:$B$4</c:f>
              <c:strCache>
                <c:ptCount val="1"/>
                <c:pt idx="0">
                  <c:v>HIGH</c:v>
                </c:pt>
              </c:strCache>
            </c:strRef>
          </c:tx>
          <c:spPr>
            <a:gradFill>
              <a:gsLst>
                <a:gs pos="0">
                  <a:schemeClr val="accent1">
                    <a:lumMod val="40000"/>
                    <a:lumOff val="60000"/>
                  </a:schemeClr>
                </a:gs>
                <a:gs pos="90000">
                  <a:schemeClr val="accent1"/>
                </a:gs>
              </a:gsLst>
              <a:lin ang="5400000" scaled="0"/>
            </a:gradFill>
            <a:ln>
              <a:gradFill>
                <a:gsLst>
                  <a:gs pos="0">
                    <a:schemeClr val="accent1"/>
                  </a:gs>
                  <a:gs pos="100000">
                    <a:schemeClr val="accent1">
                      <a:lumMod val="75000"/>
                    </a:schemeClr>
                  </a:gs>
                </a:gsLst>
                <a:lin ang="5400000" scaled="1"/>
              </a:gradFill>
            </a:ln>
            <a:effectLst>
              <a:outerShdw blurRad="76200" dist="25400" dir="2700000" algn="tl" rotWithShape="0">
                <a:schemeClr val="accent1">
                  <a:lumMod val="50000"/>
                  <a:alpha val="30000"/>
                </a:schemeClr>
              </a:outerShdw>
            </a:effectLst>
          </c:spPr>
          <c:invertIfNegative val="0"/>
          <c:cat>
            <c:strRef>
              <c:f>Chart!$A$5:$A$15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Chart!$B$5:$B$15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E8F2-4DE2-8416-2B268B0BFCC2}"/>
            </c:ext>
          </c:extLst>
        </c:ser>
        <c:ser>
          <c:idx val="1"/>
          <c:order val="1"/>
          <c:tx>
            <c:strRef>
              <c:f>Chart!$C$3:$C$4</c:f>
              <c:strCache>
                <c:ptCount val="1"/>
                <c:pt idx="0">
                  <c:v>LOW</c:v>
                </c:pt>
              </c:strCache>
            </c:strRef>
          </c:tx>
          <c:spPr>
            <a:gradFill>
              <a:gsLst>
                <a:gs pos="0">
                  <a:schemeClr val="accent3">
                    <a:lumMod val="40000"/>
                    <a:lumOff val="60000"/>
                  </a:schemeClr>
                </a:gs>
                <a:gs pos="90000">
                  <a:schemeClr val="accent3"/>
                </a:gs>
              </a:gsLst>
              <a:lin ang="5400000" scaled="0"/>
            </a:gradFill>
            <a:ln>
              <a:gradFill>
                <a:gsLst>
                  <a:gs pos="0">
                    <a:schemeClr val="accent3"/>
                  </a:gs>
                  <a:gs pos="100000">
                    <a:schemeClr val="accent3">
                      <a:lumMod val="75000"/>
                    </a:schemeClr>
                  </a:gs>
                </a:gsLst>
                <a:lin ang="5400000" scaled="1"/>
              </a:gradFill>
            </a:ln>
            <a:effectLst>
              <a:outerShdw blurRad="76200" dist="25400" dir="2700000" algn="tl" rotWithShape="0">
                <a:schemeClr val="accent3">
                  <a:lumMod val="50000"/>
                  <a:alpha val="30000"/>
                </a:schemeClr>
              </a:outerShdw>
            </a:effectLst>
          </c:spPr>
          <c:invertIfNegative val="0"/>
          <c:trendline>
            <c:spPr>
              <a:ln w="19050" cap="rnd">
                <a:solidFill>
                  <a:schemeClr val="accent3"/>
                </a:solidFill>
                <a:prstDash val="sysDot"/>
              </a:ln>
              <a:effectLst/>
            </c:spPr>
            <c:trendlineType val="linear"/>
            <c:dispRSqr val="0"/>
            <c:dispEq val="0"/>
          </c:trendline>
          <c:cat>
            <c:strRef>
              <c:f>Chart!$A$5:$A$15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Chart!$C$5:$C$15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2-E8F2-4DE2-8416-2B268B0BFCC2}"/>
            </c:ext>
          </c:extLst>
        </c:ser>
        <c:ser>
          <c:idx val="2"/>
          <c:order val="2"/>
          <c:tx>
            <c:strRef>
              <c:f>Chart!$D$3:$D$4</c:f>
              <c:strCache>
                <c:ptCount val="1"/>
                <c:pt idx="0">
                  <c:v>MED</c:v>
                </c:pt>
              </c:strCache>
            </c:strRef>
          </c:tx>
          <c:spPr>
            <a:gradFill>
              <a:gsLst>
                <a:gs pos="0">
                  <a:schemeClr val="accent5">
                    <a:lumMod val="40000"/>
                    <a:lumOff val="60000"/>
                  </a:schemeClr>
                </a:gs>
                <a:gs pos="90000">
                  <a:schemeClr val="accent5"/>
                </a:gs>
              </a:gsLst>
              <a:lin ang="5400000" scaled="0"/>
            </a:gradFill>
            <a:ln>
              <a:gradFill>
                <a:gsLst>
                  <a:gs pos="0">
                    <a:schemeClr val="accent5"/>
                  </a:gs>
                  <a:gs pos="100000">
                    <a:schemeClr val="accent5">
                      <a:lumMod val="75000"/>
                    </a:schemeClr>
                  </a:gs>
                </a:gsLst>
                <a:lin ang="5400000" scaled="1"/>
              </a:gradFill>
            </a:ln>
            <a:effectLst>
              <a:outerShdw blurRad="76200" dist="25400" dir="2700000" algn="tl" rotWithShape="0">
                <a:schemeClr val="accent5">
                  <a:lumMod val="50000"/>
                  <a:alpha val="30000"/>
                </a:schemeClr>
              </a:outerShdw>
            </a:effectLst>
          </c:spPr>
          <c:invertIfNegative val="0"/>
          <c:trendline>
            <c:spPr>
              <a:ln w="19050" cap="rnd">
                <a:solidFill>
                  <a:schemeClr val="accent5"/>
                </a:solidFill>
                <a:prstDash val="sysDot"/>
              </a:ln>
              <a:effectLst/>
            </c:spPr>
            <c:trendlineType val="linear"/>
            <c:dispRSqr val="0"/>
            <c:dispEq val="0"/>
          </c:trendline>
          <c:cat>
            <c:strRef>
              <c:f>Chart!$A$5:$A$15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Chart!$D$5:$D$15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4-E8F2-4DE2-8416-2B268B0BFCC2}"/>
            </c:ext>
          </c:extLst>
        </c:ser>
        <c:ser>
          <c:idx val="3"/>
          <c:order val="3"/>
          <c:tx>
            <c:strRef>
              <c:f>Chart!$E$3:$E$4</c:f>
              <c:strCache>
                <c:ptCount val="1"/>
                <c:pt idx="0">
                  <c:v>VERY HIGH</c:v>
                </c:pt>
              </c:strCache>
            </c:strRef>
          </c:tx>
          <c:spPr>
            <a:gradFill>
              <a:gsLst>
                <a:gs pos="0">
                  <a:schemeClr val="accent1">
                    <a:lumMod val="60000"/>
                    <a:lumMod val="40000"/>
                    <a:lumOff val="60000"/>
                  </a:schemeClr>
                </a:gs>
                <a:gs pos="90000">
                  <a:schemeClr val="accent1">
                    <a:lumMod val="60000"/>
                  </a:schemeClr>
                </a:gs>
              </a:gsLst>
              <a:lin ang="5400000" scaled="0"/>
            </a:gradFill>
            <a:ln>
              <a:gradFill>
                <a:gsLst>
                  <a:gs pos="0">
                    <a:schemeClr val="accent1">
                      <a:lumMod val="60000"/>
                    </a:schemeClr>
                  </a:gs>
                  <a:gs pos="100000">
                    <a:schemeClr val="accent1">
                      <a:lumMod val="60000"/>
                      <a:lumMod val="75000"/>
                    </a:schemeClr>
                  </a:gs>
                </a:gsLst>
                <a:lin ang="5400000" scaled="1"/>
              </a:gradFill>
            </a:ln>
            <a:effectLst>
              <a:outerShdw blurRad="76200" dist="25400" dir="2700000" algn="tl" rotWithShape="0">
                <a:schemeClr val="accent1">
                  <a:lumMod val="60000"/>
                  <a:lumMod val="50000"/>
                  <a:alpha val="30000"/>
                </a:schemeClr>
              </a:outerShdw>
            </a:effectLst>
          </c:spPr>
          <c:invertIfNegative val="0"/>
          <c:cat>
            <c:strRef>
              <c:f>Chart!$A$5:$A$15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Chart!$E$5:$E$15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5-E8F2-4DE2-8416-2B268B0BFCC2}"/>
            </c:ext>
          </c:extLst>
        </c:ser>
        <c:dLbls>
          <c:showLegendKey val="0"/>
          <c:showVal val="0"/>
          <c:showCatName val="0"/>
          <c:showSerName val="0"/>
          <c:showPercent val="0"/>
          <c:showBubbleSize val="0"/>
        </c:dLbls>
        <c:gapWidth val="216"/>
        <c:overlap val="-32"/>
        <c:axId val="423353216"/>
        <c:axId val="423340256"/>
      </c:barChart>
      <c:catAx>
        <c:axId val="4233532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423340256"/>
        <c:crosses val="autoZero"/>
        <c:auto val="1"/>
        <c:lblAlgn val="ctr"/>
        <c:lblOffset val="100"/>
        <c:noMultiLvlLbl val="0"/>
      </c:catAx>
      <c:valAx>
        <c:axId val="423340256"/>
        <c:scaling>
          <c:orientation val="minMax"/>
        </c:scaling>
        <c:delete val="0"/>
        <c:axPos val="l"/>
        <c:majorGridlines>
          <c:spPr>
            <a:ln w="9525" cap="flat" cmpd="sng" algn="ctr">
              <a:solidFill>
                <a:schemeClr val="lt1">
                  <a:lumMod val="90200"/>
                </a:schemeClr>
              </a:solidFill>
              <a:round/>
            </a:ln>
            <a:effectLst/>
          </c:spPr>
        </c:majorGridlines>
        <c:title>
          <c:overlay val="0"/>
          <c:spPr>
            <a:noFill/>
            <a:ln>
              <a:noFill/>
            </a:ln>
            <a:effectLst/>
          </c:spPr>
          <c:txPr>
            <a:bodyPr rot="-5400000" spcFirstLastPara="0" vertOverflow="ellipsis" vert="horz" wrap="square" anchor="ctr" anchorCtr="1"/>
            <a:lstStyle/>
            <a:p>
              <a:pPr>
                <a:defRPr lang="en-US"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423353216"/>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0" vertOverflow="ellipsis" vert="horz" wrap="square" anchor="ctr" anchorCtr="1"/>
          <a:lstStyle/>
          <a:p>
            <a:pPr rtl="0">
              <a:defRPr lang="en-US" sz="900" b="0" i="0" u="none" strike="noStrike" kern="1200" baseline="0">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showDLblsOverMax val="0"/>
  </c:chart>
  <c:spPr>
    <a:noFill/>
    <a:ln>
      <a:noFill/>
    </a:ln>
    <a:effectLst/>
  </c:spPr>
  <c:txPr>
    <a:bodyPr/>
    <a:lstStyle/>
    <a:p>
      <a:pPr>
        <a:defRPr lang="en-US"/>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Lst>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1000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styleClr val="auto"/>
    </cs:effectRef>
    <cs:fontRef idx="minor">
      <a:schemeClr val="dk1"/>
    </cs:fontRef>
    <cs:spPr>
      <a:gradFill>
        <a:gsLst>
          <a:gs pos="0">
            <a:schemeClr val="phClr">
              <a:lumMod val="40000"/>
              <a:lumOff val="60000"/>
            </a:schemeClr>
          </a:gs>
          <a:gs pos="90000">
            <a:schemeClr val="phClr"/>
          </a:gs>
        </a:gsLst>
        <a:lin ang="5400000" scaled="0"/>
      </a:gradFill>
      <a:ln>
        <a:gradFill>
          <a:gsLst>
            <a:gs pos="0">
              <a:schemeClr val="phClr"/>
            </a:gs>
            <a:gs pos="100000">
              <a:schemeClr val="phClr">
                <a:lumMod val="75000"/>
              </a:schemeClr>
            </a:gs>
          </a:gsLst>
          <a:lin ang="5400000" scaled="1"/>
        </a:gradFill>
      </a:ln>
      <a:effectLst>
        <a:outerShdw blurRad="76200" dist="25400" dir="2700000" algn="tl" rotWithShape="0">
          <a:schemeClr val="phClr">
            <a:lumMod val="50000"/>
            <a:alpha val="30000"/>
          </a:schemeClr>
        </a:outerShdw>
      </a:effectLst>
    </cs:spPr>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28-08-2024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428625" y="3259605"/>
            <a:ext cx="9982200" cy="1938992"/>
          </a:xfrm>
          <a:prstGeom prst="rect">
            <a:avLst/>
          </a:prstGeom>
          <a:noFill/>
        </p:spPr>
        <p:txBody>
          <a:bodyPr wrap="square" rtlCol="0">
            <a:spAutoFit/>
          </a:bodyPr>
          <a:lstStyle/>
          <a:p>
            <a:r>
              <a:rPr lang="en-US" sz="2400" dirty="0"/>
              <a:t>STUDENT NAME:</a:t>
            </a:r>
            <a:r>
              <a:rPr lang="en-IN" sz="2400" dirty="0"/>
              <a:t> Aswin </a:t>
            </a:r>
            <a:r>
              <a:rPr lang="en-IN" sz="2400" dirty="0" err="1"/>
              <a:t>Kumar.S</a:t>
            </a:r>
            <a:r>
              <a:rPr lang="en-IN" sz="2400" dirty="0"/>
              <a:t> </a:t>
            </a:r>
          </a:p>
          <a:p>
            <a:r>
              <a:rPr lang="en-US" sz="2400" dirty="0"/>
              <a:t>REGISTER NO      :</a:t>
            </a:r>
            <a:r>
              <a:rPr lang="en-IN" sz="2400" dirty="0"/>
              <a:t> 312220712 (unm17413)</a:t>
            </a:r>
            <a:endParaRPr lang="en-US" sz="2400" dirty="0"/>
          </a:p>
          <a:p>
            <a:r>
              <a:rPr lang="en-US" sz="2400" dirty="0"/>
              <a:t>DEPARTMENT     :</a:t>
            </a:r>
            <a:r>
              <a:rPr lang="en-IN" sz="2400" dirty="0"/>
              <a:t> B.com (General)</a:t>
            </a:r>
            <a:endParaRPr lang="en-US" sz="2400" dirty="0"/>
          </a:p>
          <a:p>
            <a:r>
              <a:rPr lang="en-US" sz="2400" dirty="0"/>
              <a:t>COLLEGE              </a:t>
            </a:r>
            <a:r>
              <a:rPr lang="en-IN" sz="2400" dirty="0"/>
              <a:t>: ARULMIGU KAPALEESWARAR ARTS AND SCIENCE  COLLEGE </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rotWithShape="1">
          <a:blip r:embed="rId2" cstate="print"/>
          <a:srcRect l="3186" b="-3756"/>
          <a:stretch/>
        </p:blipFill>
        <p:spPr>
          <a:xfrm>
            <a:off x="115529" y="1697908"/>
            <a:ext cx="2388378" cy="3547909"/>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496533" y="2389116"/>
            <a:ext cx="7485667" cy="2677656"/>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Performance Level– There are categories into Levels such as very </a:t>
            </a:r>
            <a:r>
              <a:rPr lang="en-IN" sz="2800" dirty="0" err="1">
                <a:latin typeface="Times New Roman" panose="02020603050405020304" pitchFamily="18" charset="0"/>
                <a:cs typeface="Times New Roman" panose="02020603050405020304" pitchFamily="18" charset="0"/>
              </a:rPr>
              <a:t>high,high,med,low,etc</a:t>
            </a:r>
            <a:r>
              <a:rPr lang="en-IN" sz="2800" dirty="0">
                <a:latin typeface="Times New Roman" panose="02020603050405020304" pitchFamily="18" charset="0"/>
                <a:cs typeface="Times New Roman" panose="02020603050405020304" pitchFamily="18" charset="0"/>
              </a:rPr>
              <a:t>...</a:t>
            </a:r>
          </a:p>
          <a:p>
            <a:endParaRPr lang="en-IN" sz="2800" dirty="0">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Using Pivot table and charts is to analyse the employees performance.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45062979-B16C-DA2D-4A5C-D3EDC0575435}"/>
              </a:ext>
            </a:extLst>
          </p:cNvPr>
          <p:cNvSpPr txBox="1"/>
          <p:nvPr/>
        </p:nvSpPr>
        <p:spPr>
          <a:xfrm>
            <a:off x="739775" y="1543057"/>
            <a:ext cx="6102070" cy="4401205"/>
          </a:xfrm>
          <a:prstGeom prst="rect">
            <a:avLst/>
          </a:prstGeom>
          <a:noFill/>
        </p:spPr>
        <p:txBody>
          <a:bodyPr wrap="square">
            <a:spAutoFit/>
          </a:bodyPr>
          <a:lstStyle/>
          <a:p>
            <a:r>
              <a:rPr lang="en-IN" sz="2000" dirty="0"/>
              <a:t>*Data Preparation: Clean and organize data, ensuring accuracy and consistency.</a:t>
            </a:r>
          </a:p>
          <a:p>
            <a:endParaRPr lang="en-IN" sz="2000" dirty="0"/>
          </a:p>
          <a:p>
            <a:r>
              <a:rPr lang="en-IN" sz="2000" dirty="0"/>
              <a:t>*Trend Analysis: Apply charts and graphs (e.g., line charts, bar graphs) to visualize trends over time, such as employee performance or turnover rates.</a:t>
            </a:r>
          </a:p>
          <a:p>
            <a:endParaRPr lang="en-IN" sz="2000" dirty="0"/>
          </a:p>
          <a:p>
            <a:r>
              <a:rPr lang="en-IN" sz="2000" dirty="0"/>
              <a:t>*Pivot Tables: Create pivot tables to aggregate and </a:t>
            </a:r>
            <a:r>
              <a:rPr lang="en-IN" sz="2000" dirty="0" err="1"/>
              <a:t>analyze</a:t>
            </a:r>
            <a:r>
              <a:rPr lang="en-IN" sz="2000" dirty="0"/>
              <a:t> data across different dimensions, such as department, tenure, or job role.</a:t>
            </a:r>
          </a:p>
          <a:p>
            <a:endParaRPr lang="en-IN" sz="2000" dirty="0"/>
          </a:p>
          <a:p>
            <a:r>
              <a:rPr lang="en-IN" sz="2000" dirty="0"/>
              <a:t>*</a:t>
            </a:r>
            <a:r>
              <a:rPr lang="en-US" sz="2000" dirty="0"/>
              <a:t>Regression Analysis: Utilize regression functions to identify relationships between variables, such as the impact of training on performance.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158037" y="160496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13" name="Chart 12">
            <a:extLst>
              <a:ext uri="{FF2B5EF4-FFF2-40B4-BE49-F238E27FC236}">
                <a16:creationId xmlns:a16="http://schemas.microsoft.com/office/drawing/2014/main" id="{00000000-0008-0000-0000-000003000000}"/>
              </a:ext>
            </a:extLst>
          </p:cNvPr>
          <p:cNvGraphicFramePr>
            <a:graphicFrameLocks/>
          </p:cNvGraphicFramePr>
          <p:nvPr>
            <p:extLst>
              <p:ext uri="{D42A27DB-BD31-4B8C-83A1-F6EECF244321}">
                <p14:modId xmlns:p14="http://schemas.microsoft.com/office/powerpoint/2010/main" val="1966303485"/>
              </p:ext>
            </p:extLst>
          </p:nvPr>
        </p:nvGraphicFramePr>
        <p:xfrm>
          <a:off x="755332" y="1766888"/>
          <a:ext cx="5874068" cy="4310062"/>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D9CE4B3F-D146-B736-CD02-E70997A568E4}"/>
              </a:ext>
            </a:extLst>
          </p:cNvPr>
          <p:cNvSpPr txBox="1"/>
          <p:nvPr/>
        </p:nvSpPr>
        <p:spPr>
          <a:xfrm>
            <a:off x="1566502" y="1734501"/>
            <a:ext cx="7586604" cy="4524315"/>
          </a:xfrm>
          <a:prstGeom prst="rect">
            <a:avLst/>
          </a:prstGeom>
          <a:noFill/>
        </p:spPr>
        <p:txBody>
          <a:bodyPr wrap="square">
            <a:spAutoFit/>
          </a:bodyPr>
          <a:lstStyle/>
          <a:p>
            <a:r>
              <a:rPr lang="en-US" sz="2400" dirty="0"/>
              <a:t>The conclusion of employee data 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operational improvements, leading to a more motivated and productive workforce.</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7834312" y="16764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4AEBAA43-4699-4097-33FA-90FCB791B7A5}"/>
              </a:ext>
            </a:extLst>
          </p:cNvPr>
          <p:cNvSpPr txBox="1"/>
          <p:nvPr/>
        </p:nvSpPr>
        <p:spPr>
          <a:xfrm>
            <a:off x="478602" y="1563867"/>
            <a:ext cx="6812785" cy="1938992"/>
          </a:xfrm>
          <a:prstGeom prst="rect">
            <a:avLst/>
          </a:prstGeom>
          <a:noFill/>
        </p:spPr>
        <p:txBody>
          <a:bodyPr wrap="square">
            <a:spAutoFit/>
          </a:bodyPr>
          <a:lstStyle/>
          <a:p>
            <a:r>
              <a:rPr lang="en-US" sz="2400" b="1" dirty="0"/>
              <a:t>Employee performance is a critical factor influencing organizational success, requiring effective assessment and management strategies. Addressing performance issues promptly can enhance productivity and employee satisfaction</a:t>
            </a:r>
            <a:r>
              <a:rPr lang="en-US" b="1" dirty="0"/>
              <a:t>.</a:t>
            </a:r>
          </a:p>
        </p:txBody>
      </p:sp>
      <p:sp>
        <p:nvSpPr>
          <p:cNvPr id="12" name="TextBox 11">
            <a:extLst>
              <a:ext uri="{FF2B5EF4-FFF2-40B4-BE49-F238E27FC236}">
                <a16:creationId xmlns:a16="http://schemas.microsoft.com/office/drawing/2014/main" id="{46B6FA9A-A3E9-2494-2F91-301B09D47185}"/>
              </a:ext>
            </a:extLst>
          </p:cNvPr>
          <p:cNvSpPr txBox="1"/>
          <p:nvPr/>
        </p:nvSpPr>
        <p:spPr>
          <a:xfrm>
            <a:off x="478602" y="3851395"/>
            <a:ext cx="7162800" cy="1938992"/>
          </a:xfrm>
          <a:prstGeom prst="rect">
            <a:avLst/>
          </a:prstGeom>
          <a:noFill/>
        </p:spPr>
        <p:txBody>
          <a:bodyPr wrap="square">
            <a:spAutoFit/>
          </a:bodyPr>
          <a:lstStyle/>
          <a:p>
            <a:r>
              <a:rPr lang="en-US" sz="2400" b="1" dirty="0"/>
              <a:t>An employee dataset overview provides essential insights into workforce demographics, performance metrics, and engagement levels, crucial for optimizing human resource strategies. Proper analysis can reveal trends and gaps, aiding in targeted improvements.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8623965" y="199057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238125" y="2425601"/>
            <a:ext cx="8420100" cy="2308324"/>
          </a:xfrm>
          <a:prstGeom prst="rect">
            <a:avLst/>
          </a:prstGeom>
          <a:noFill/>
        </p:spPr>
        <p:txBody>
          <a:bodyPr wrap="square" rtlCol="0">
            <a:spAutoFit/>
          </a:bodyPr>
          <a:lstStyle/>
          <a:p>
            <a:pPr algn="l">
              <a:buFont typeface="Arial" panose="020B0604020202020204" pitchFamily="34" charset="0"/>
              <a:buChar char="•"/>
            </a:pPr>
            <a:r>
              <a:rPr lang="en-US" sz="2400" i="0" dirty="0">
                <a:solidFill>
                  <a:srgbClr val="0D0D0D"/>
                </a:solidFill>
                <a:effectLst/>
                <a:latin typeface="Times New Roman" panose="02020603050405020304" pitchFamily="18" charset="0"/>
                <a:cs typeface="Times New Roman" panose="02020603050405020304" pitchFamily="18" charset="0"/>
              </a:rPr>
              <a:t>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decision-making for HR strategies</a:t>
            </a:r>
            <a:r>
              <a:rPr lang="en-US" sz="2400" b="1" i="0" dirty="0">
                <a:solidFill>
                  <a:srgbClr val="0D0D0D"/>
                </a:solidFill>
                <a:effectLst/>
                <a:latin typeface="Times New Roman" panose="02020603050405020304" pitchFamily="18" charset="0"/>
                <a:cs typeface="Times New Roman" panose="02020603050405020304" pitchFamily="18" charset="0"/>
              </a:rPr>
              <a:t>.</a:t>
            </a:r>
            <a:endParaRPr lang="en-IN" sz="24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0F173-B77D-CBFA-89CA-6E156B11FE9E}"/>
              </a:ext>
            </a:extLst>
          </p:cNvPr>
          <p:cNvSpPr>
            <a:spLocks noGrp="1"/>
          </p:cNvSpPr>
          <p:nvPr>
            <p:ph type="title"/>
          </p:nvPr>
        </p:nvSpPr>
        <p:spPr>
          <a:xfrm>
            <a:off x="530942" y="487647"/>
            <a:ext cx="10681335" cy="369332"/>
          </a:xfrm>
        </p:spPr>
        <p:txBody>
          <a:bodyPr/>
          <a:lstStyle/>
          <a:p>
            <a:r>
              <a:rPr lang="en-IN" sz="2400" dirty="0"/>
              <a:t>PROJECT FOCUS :</a:t>
            </a:r>
            <a:endParaRPr lang="en-US" sz="2400" dirty="0"/>
          </a:p>
        </p:txBody>
      </p:sp>
      <p:sp>
        <p:nvSpPr>
          <p:cNvPr id="6" name="TextBox 5">
            <a:extLst>
              <a:ext uri="{FF2B5EF4-FFF2-40B4-BE49-F238E27FC236}">
                <a16:creationId xmlns:a16="http://schemas.microsoft.com/office/drawing/2014/main" id="{61B45A3F-59E7-55B8-D077-13E66EF4D2AD}"/>
              </a:ext>
            </a:extLst>
          </p:cNvPr>
          <p:cNvSpPr txBox="1"/>
          <p:nvPr/>
        </p:nvSpPr>
        <p:spPr>
          <a:xfrm>
            <a:off x="533400" y="914400"/>
            <a:ext cx="8527669" cy="5632311"/>
          </a:xfrm>
          <a:prstGeom prst="rect">
            <a:avLst/>
          </a:prstGeom>
          <a:noFill/>
        </p:spPr>
        <p:txBody>
          <a:bodyPr wrap="square">
            <a:spAutoFit/>
          </a:bodyPr>
          <a:lstStyle/>
          <a:p>
            <a:r>
              <a:rPr lang="en-US" sz="2400" dirty="0"/>
              <a:t>This project focuses on leveraging Excel to analyze employee data. Key tasks include</a:t>
            </a:r>
            <a:r>
              <a:rPr lang="en-IN" sz="2400" dirty="0"/>
              <a:t>;</a:t>
            </a:r>
          </a:p>
          <a:p>
            <a:endParaRPr lang="en-IN" sz="2400" dirty="0"/>
          </a:p>
          <a:p>
            <a:pPr marL="457200" indent="-457200">
              <a:buAutoNum type="arabicPeriod"/>
            </a:pPr>
            <a:r>
              <a:rPr lang="en-US" sz="2400" dirty="0"/>
              <a:t>**Data Organization:** Importing, cleaning, and structuring employee data for clarity and consistency.</a:t>
            </a:r>
            <a:endParaRPr lang="en-IN" sz="2400" dirty="0"/>
          </a:p>
          <a:p>
            <a:endParaRPr lang="en-IN" sz="2400" dirty="0"/>
          </a:p>
          <a:p>
            <a:r>
              <a:rPr lang="en-US" sz="2400" dirty="0"/>
              <a:t>2. **Analysis:** Applying Excel functions and formulas to assess performance metrics, </a:t>
            </a:r>
            <a:r>
              <a:rPr lang="en-IN" sz="2400" dirty="0"/>
              <a:t>filling missing values </a:t>
            </a:r>
            <a:r>
              <a:rPr lang="en-US" sz="2400" dirty="0"/>
              <a:t>, and other key indicators.</a:t>
            </a:r>
            <a:endParaRPr lang="en-IN" sz="2400" dirty="0"/>
          </a:p>
          <a:p>
            <a:endParaRPr lang="en-IN" sz="2400" dirty="0"/>
          </a:p>
          <a:p>
            <a:r>
              <a:rPr lang="en-US" sz="2400" dirty="0"/>
              <a:t>3. **Visualization:** Creating charts, graphs, and pivot tables to visualize trends and patterns.</a:t>
            </a:r>
            <a:endParaRPr lang="en-IN" sz="2400" dirty="0"/>
          </a:p>
          <a:p>
            <a:endParaRPr lang="en-IN" sz="2400" dirty="0"/>
          </a:p>
          <a:p>
            <a:r>
              <a:rPr lang="en-US" sz="2400" dirty="0"/>
              <a:t>4. **Reporting:** Summarizing findings to inform HR strategies and decision-making</a:t>
            </a:r>
            <a:r>
              <a:rPr lang="en-IN" sz="2400" dirty="0"/>
              <a:t>.</a:t>
            </a:r>
            <a:endParaRPr lang="en-US" sz="2400" dirty="0"/>
          </a:p>
        </p:txBody>
      </p:sp>
    </p:spTree>
    <p:extLst>
      <p:ext uri="{BB962C8B-B14F-4D97-AF65-F5344CB8AC3E}">
        <p14:creationId xmlns:p14="http://schemas.microsoft.com/office/powerpoint/2010/main" val="35913341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7467600" y="18288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9" name="TextBox 8">
            <a:extLst>
              <a:ext uri="{FF2B5EF4-FFF2-40B4-BE49-F238E27FC236}">
                <a16:creationId xmlns:a16="http://schemas.microsoft.com/office/drawing/2014/main" id="{9E6B3FFF-4452-1AB5-E5F4-3EFE3B14DBE1}"/>
              </a:ext>
            </a:extLst>
          </p:cNvPr>
          <p:cNvSpPr txBox="1"/>
          <p:nvPr/>
        </p:nvSpPr>
        <p:spPr>
          <a:xfrm>
            <a:off x="723900" y="2274838"/>
            <a:ext cx="7750540" cy="3170099"/>
          </a:xfrm>
          <a:prstGeom prst="rect">
            <a:avLst/>
          </a:prstGeom>
          <a:noFill/>
        </p:spPr>
        <p:txBody>
          <a:bodyPr wrap="square">
            <a:spAutoFit/>
          </a:bodyPr>
          <a:lstStyle/>
          <a:p>
            <a:r>
              <a:rPr lang="en-US" sz="2000" dirty="0"/>
              <a:t>The end users in employee performance analysis typically include:</a:t>
            </a:r>
            <a:endParaRPr lang="en-IN" sz="2000" dirty="0"/>
          </a:p>
          <a:p>
            <a:endParaRPr lang="en-IN" sz="2000" dirty="0"/>
          </a:p>
          <a:p>
            <a:r>
              <a:rPr lang="en-IN" sz="2000" dirty="0"/>
              <a:t>   </a:t>
            </a:r>
            <a:r>
              <a:rPr lang="en-US" sz="2000" dirty="0"/>
              <a:t>1. **Human Resources (HR) Managers:** They use the insights to make informed decisions about promotions, training, and development.</a:t>
            </a:r>
          </a:p>
          <a:p>
            <a:endParaRPr lang="en-IN" sz="2000" dirty="0"/>
          </a:p>
          <a:p>
            <a:r>
              <a:rPr lang="en-IN" sz="2000" dirty="0"/>
              <a:t>   </a:t>
            </a:r>
            <a:r>
              <a:rPr lang="en-US" sz="2000" dirty="0"/>
              <a:t>2. **Team Leaders and Supervisors:** They apply performance data to provide feedback, set goals, and manage team performance.</a:t>
            </a:r>
          </a:p>
          <a:p>
            <a:endParaRPr lang="en-IN" sz="2000" dirty="0"/>
          </a:p>
          <a:p>
            <a:r>
              <a:rPr lang="en-IN" sz="2000" dirty="0"/>
              <a:t>   </a:t>
            </a:r>
            <a:r>
              <a:rPr lang="en-US" sz="2000" dirty="0"/>
              <a:t>3. **Employees:** They benefit from feedback and performance evaluations that help them improve and advance in their careers.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8949659" y="428686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001000" y="210871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087771" y="4514082"/>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dirty="0"/>
          </a:p>
        </p:txBody>
      </p:sp>
      <p:sp>
        <p:nvSpPr>
          <p:cNvPr id="10" name="TextBox 9">
            <a:extLst>
              <a:ext uri="{FF2B5EF4-FFF2-40B4-BE49-F238E27FC236}">
                <a16:creationId xmlns:a16="http://schemas.microsoft.com/office/drawing/2014/main" id="{D5CDF60E-7188-02D5-3E76-075713CDC616}"/>
              </a:ext>
            </a:extLst>
          </p:cNvPr>
          <p:cNvSpPr txBox="1"/>
          <p:nvPr/>
        </p:nvSpPr>
        <p:spPr>
          <a:xfrm>
            <a:off x="3251480" y="2459603"/>
            <a:ext cx="6102070" cy="2554545"/>
          </a:xfrm>
          <a:prstGeom prst="rect">
            <a:avLst/>
          </a:prstGeom>
          <a:noFill/>
        </p:spPr>
        <p:txBody>
          <a:bodyPr wrap="square">
            <a:spAutoFit/>
          </a:bodyPr>
          <a:lstStyle/>
          <a:p>
            <a:r>
              <a:rPr lang="en-IN" sz="3200" dirty="0"/>
              <a:t>*</a:t>
            </a:r>
            <a:r>
              <a:rPr lang="en-US" sz="3200" dirty="0"/>
              <a:t>Filtering – </a:t>
            </a:r>
            <a:r>
              <a:rPr lang="en-IN" sz="3200" dirty="0"/>
              <a:t>to fill the </a:t>
            </a:r>
            <a:r>
              <a:rPr lang="en-US" sz="3200" dirty="0"/>
              <a:t>missing values</a:t>
            </a:r>
            <a:r>
              <a:rPr lang="en-IN" sz="3200" dirty="0"/>
              <a:t>.</a:t>
            </a:r>
          </a:p>
          <a:p>
            <a:r>
              <a:rPr lang="en-IN" sz="3200" dirty="0"/>
              <a:t>*</a:t>
            </a:r>
            <a:r>
              <a:rPr lang="en-US" sz="3200" dirty="0"/>
              <a:t>Conditional </a:t>
            </a:r>
            <a:r>
              <a:rPr lang="en-US" sz="3200" dirty="0" err="1"/>
              <a:t>formating</a:t>
            </a:r>
            <a:r>
              <a:rPr lang="en-US" sz="3200" dirty="0"/>
              <a:t>-</a:t>
            </a:r>
            <a:r>
              <a:rPr lang="en-IN" sz="3200" dirty="0"/>
              <a:t> </a:t>
            </a:r>
            <a:r>
              <a:rPr lang="en-US" sz="3200" dirty="0"/>
              <a:t>blank values</a:t>
            </a:r>
            <a:r>
              <a:rPr lang="en-IN" sz="3200" dirty="0"/>
              <a:t>.</a:t>
            </a:r>
          </a:p>
          <a:p>
            <a:r>
              <a:rPr lang="en-IN" sz="3200" dirty="0"/>
              <a:t>*Using- </a:t>
            </a:r>
            <a:r>
              <a:rPr lang="en-US" sz="3200" dirty="0"/>
              <a:t>Pivot table</a:t>
            </a:r>
            <a:r>
              <a:rPr lang="en-IN" sz="3200" dirty="0"/>
              <a:t> &amp; Chart.</a:t>
            </a:r>
            <a:endParaRPr lang="en-US" sz="32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FC0959EA-23B0-83E1-8A8F-C47DB833DEA4}"/>
              </a:ext>
            </a:extLst>
          </p:cNvPr>
          <p:cNvSpPr txBox="1"/>
          <p:nvPr/>
        </p:nvSpPr>
        <p:spPr>
          <a:xfrm rot="10800000" flipV="1">
            <a:off x="910757" y="1209577"/>
            <a:ext cx="8142166" cy="5262979"/>
          </a:xfrm>
          <a:prstGeom prst="rect">
            <a:avLst/>
          </a:prstGeom>
          <a:noFill/>
        </p:spPr>
        <p:txBody>
          <a:bodyPr wrap="square">
            <a:spAutoFit/>
          </a:bodyPr>
          <a:lstStyle/>
          <a:p>
            <a:r>
              <a:rPr lang="en-US" sz="2400" dirty="0"/>
              <a:t>Employee data set- </a:t>
            </a:r>
            <a:r>
              <a:rPr lang="en-US" sz="2400" dirty="0" err="1"/>
              <a:t>Kaggle</a:t>
            </a:r>
            <a:endParaRPr lang="en-IN" sz="2400" dirty="0"/>
          </a:p>
          <a:p>
            <a:r>
              <a:rPr lang="en-IN" sz="2400" dirty="0"/>
              <a:t>There are </a:t>
            </a:r>
            <a:r>
              <a:rPr lang="en-US" sz="2400" dirty="0"/>
              <a:t>26 features</a:t>
            </a:r>
            <a:endParaRPr lang="en-IN" sz="2400" dirty="0"/>
          </a:p>
          <a:p>
            <a:r>
              <a:rPr lang="en-IN" sz="2400" dirty="0"/>
              <a:t>The important ten features are,</a:t>
            </a:r>
          </a:p>
          <a:p>
            <a:r>
              <a:rPr lang="en-IN" sz="2400" dirty="0"/>
              <a:t>        * Employment ID</a:t>
            </a:r>
          </a:p>
          <a:p>
            <a:r>
              <a:rPr lang="en-IN" sz="2400" dirty="0"/>
              <a:t>        *First name</a:t>
            </a:r>
          </a:p>
          <a:p>
            <a:r>
              <a:rPr lang="en-IN" sz="2400" dirty="0"/>
              <a:t>        *Last name </a:t>
            </a:r>
          </a:p>
          <a:p>
            <a:r>
              <a:rPr lang="en-IN" sz="2400" dirty="0"/>
              <a:t>        *Gender</a:t>
            </a:r>
          </a:p>
          <a:p>
            <a:r>
              <a:rPr lang="en-IN" sz="2400" dirty="0"/>
              <a:t>        *Employee status</a:t>
            </a:r>
          </a:p>
          <a:p>
            <a:r>
              <a:rPr lang="en-IN" sz="2400" dirty="0"/>
              <a:t>        *Employee type</a:t>
            </a:r>
          </a:p>
          <a:p>
            <a:r>
              <a:rPr lang="en-IN" sz="2400" dirty="0"/>
              <a:t>        *Employee classification</a:t>
            </a:r>
          </a:p>
          <a:p>
            <a:r>
              <a:rPr lang="en-IN" sz="2400" dirty="0"/>
              <a:t>        *Performance score</a:t>
            </a:r>
          </a:p>
          <a:p>
            <a:r>
              <a:rPr lang="en-IN" sz="2400" dirty="0"/>
              <a:t>        *Current employee ratings</a:t>
            </a:r>
          </a:p>
          <a:p>
            <a:r>
              <a:rPr lang="en-IN" sz="2400" dirty="0"/>
              <a:t>        * Business units</a:t>
            </a:r>
          </a:p>
          <a:p>
            <a:endParaRPr lang="en-US" sz="2400" dirty="0"/>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198</TotalTime>
  <Words>705</Words>
  <Application>Microsoft Office PowerPoint</Application>
  <PresentationFormat>Widescreen</PresentationFormat>
  <Paragraphs>90</Paragraphs>
  <Slides>13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PROJECT FOCUS :</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akasc hp10</cp:lastModifiedBy>
  <cp:revision>20</cp:revision>
  <dcterms:created xsi:type="dcterms:W3CDTF">2024-03-29T15:07:22Z</dcterms:created>
  <dcterms:modified xsi:type="dcterms:W3CDTF">2024-08-28T08:37:32Z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