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81" d="100"/>
          <a:sy n="81" d="100"/>
        </p:scale>
        <p:origin x="706" y="5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05/01/2023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05/01/2023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1/5/2023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Aswin0709/CropDeal"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5.jp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1978233087"/>
              </p:ext>
            </p:extLst>
          </p:nvPr>
        </p:nvGraphicFramePr>
        <p:xfrm>
          <a:off x="9242030" y="1323206"/>
          <a:ext cx="2930284" cy="4418476"/>
        </p:xfrm>
        <a:graphic>
          <a:graphicData uri="http://schemas.openxmlformats.org/drawingml/2006/table">
            <a:tbl>
              <a:tblPr firstRow="1" bandRow="1">
                <a:tableStyleId>{0E3FDE45-AF77-4B5C-9715-49D594BDF05E}</a:tableStyleId>
              </a:tblPr>
              <a:tblGrid>
                <a:gridCol w="987822">
                  <a:extLst>
                    <a:ext uri="{9D8B030D-6E8A-4147-A177-3AD203B41FA5}">
                      <a16:colId xmlns:a16="http://schemas.microsoft.com/office/drawing/2014/main" val="3331298770"/>
                    </a:ext>
                  </a:extLst>
                </a:gridCol>
                <a:gridCol w="1942462">
                  <a:extLst>
                    <a:ext uri="{9D8B030D-6E8A-4147-A177-3AD203B41FA5}">
                      <a16:colId xmlns:a16="http://schemas.microsoft.com/office/drawing/2014/main" val="879084521"/>
                    </a:ext>
                  </a:extLst>
                </a:gridCol>
              </a:tblGrid>
              <a:tr h="1013636">
                <a:tc>
                  <a:txBody>
                    <a:bodyPr/>
                    <a:lstStyle/>
                    <a:p>
                      <a:r>
                        <a:rPr lang="en-IN" sz="1050" b="0" dirty="0"/>
                        <a:t>C#</a:t>
                      </a:r>
                      <a:endPar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Basics, OOPS, Exception Handling ,Arrays ,Collection and Generics, Delegates and Events, File Io and Serialization.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5868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.NET Framework</a:t>
                      </a:r>
                      <a:endPar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lang="en-US" sz="1000" dirty="0"/>
                        <a:t>ADO.NET,ASP.NET with MVC5 and WEB API, Entity Framework</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4846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Database</a:t>
                      </a:r>
                      <a:endPar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solidFill>
                          <a:schemeClr val="tx1"/>
                        </a:solidFill>
                      </a:endParaRPr>
                    </a:p>
                  </a:txBody>
                  <a:tcPr/>
                </a:tc>
                <a:extLst>
                  <a:ext uri="{0D108BD9-81ED-4DB2-BD59-A6C34878D82A}">
                    <a16:rowId xmlns:a16="http://schemas.microsoft.com/office/drawing/2014/main" val="3229840877"/>
                  </a:ext>
                </a:extLst>
              </a:tr>
              <a:tr h="707959">
                <a:tc>
                  <a:txBody>
                    <a:bodyPr/>
                    <a:lstStyle/>
                    <a:p>
                      <a:r>
                        <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1000" u="none" strike="noStrike" kern="1200" cap="none" spc="0" normalizeH="0" baseline="0" dirty="0">
                          <a:ln>
                            <a:noFill/>
                          </a:ln>
                          <a:solidFill>
                            <a:schemeClr val="tx1"/>
                          </a:solidFill>
                          <a:effectLst/>
                          <a:uLnTx/>
                          <a:uFillTx/>
                          <a:latin typeface="+mn-lt"/>
                          <a:ea typeface="+mn-ea"/>
                          <a:cs typeface="+mn-cs"/>
                        </a:rPr>
                        <a:t>Components, Services, Modules, Routing, Forms &amp; Validation</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707959">
                <a:tc>
                  <a:txBody>
                    <a:bodyPr/>
                    <a:lstStyle/>
                    <a:p>
                      <a:r>
                        <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1000" u="none" strike="noStrike" kern="1200" cap="none" spc="0" normalizeH="0" baseline="0" dirty="0">
                          <a:ln>
                            <a:noFill/>
                          </a:ln>
                          <a:solidFill>
                            <a:schemeClr val="tx1"/>
                          </a:solidFill>
                          <a:effectLst/>
                          <a:uLnTx/>
                          <a:uFillTx/>
                          <a:latin typeface="+mn-lt"/>
                          <a:ea typeface="+mn-ea"/>
                          <a:cs typeface="+mn-cs"/>
                        </a:rPr>
                        <a:t>HTML 5 &amp; CSS 3,JavaScript, ES6 &amp; TypeScript</a:t>
                      </a:r>
                    </a:p>
                  </a:txBody>
                  <a:tcPr/>
                </a:tc>
                <a:extLst>
                  <a:ext uri="{0D108BD9-81ED-4DB2-BD59-A6C34878D82A}">
                    <a16:rowId xmlns:a16="http://schemas.microsoft.com/office/drawing/2014/main" val="9512774"/>
                  </a:ext>
                </a:extLst>
              </a:tr>
              <a:tr h="753959">
                <a:tc>
                  <a:txBody>
                    <a:bodyPr/>
                    <a:lstStyle/>
                    <a:p>
                      <a:r>
                        <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p>
                      <a:endPar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 Skill , Team management</a:t>
                      </a:r>
                    </a:p>
                    <a:p>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976883" y="3033271"/>
            <a:ext cx="3862317" cy="1678590"/>
          </a:xfrm>
        </p:spPr>
        <p:txBody>
          <a:bodyPr/>
          <a:lstStyle/>
          <a:p>
            <a:pPr>
              <a:lnSpc>
                <a:spcPct val="114000"/>
              </a:lnSpc>
            </a:pPr>
            <a:r>
              <a:rPr lang="en-US" dirty="0"/>
              <a:t>Completed case study on Crop Deal which is a Web-based System where farmers can sell their crops to </a:t>
            </a:r>
            <a:r>
              <a:rPr lang="en-US" dirty="0" err="1"/>
              <a:t>dealers.The</a:t>
            </a:r>
            <a:r>
              <a:rPr lang="en-US" dirty="0"/>
              <a:t> farmer can register with all the details and can post his crops for sale here. The dealers can buy the crops that he/she is interested from the list of crops published by farmers and also make the payment </a:t>
            </a:r>
            <a:r>
              <a:rPr lang="en-US" dirty="0" err="1"/>
              <a:t>throught</a:t>
            </a:r>
            <a:r>
              <a:rPr lang="en-US" dirty="0"/>
              <a:t> the portal.</a:t>
            </a:r>
          </a:p>
          <a:p>
            <a:pPr>
              <a:lnSpc>
                <a:spcPct val="114000"/>
              </a:lnSpc>
            </a:pPr>
            <a:r>
              <a:rPr lang="en-US" dirty="0"/>
              <a:t> Crop Deal is implemented to make farmers’ life easier by advertising their crops and selling them directly to the dealer, as it neglects all The commissions farmers pay to sell their crops.</a:t>
            </a:r>
          </a:p>
          <a:p>
            <a:pPr eaLnBrk="1" hangingPunct="1">
              <a:lnSpc>
                <a:spcPct val="114000"/>
              </a:lnSpc>
            </a:pPr>
            <a:r>
              <a:rPr lang="en-IN" dirty="0"/>
              <a:t> Technologies used: </a:t>
            </a:r>
          </a:p>
          <a:p>
            <a:pPr eaLnBrk="1" hangingPunct="1">
              <a:lnSpc>
                <a:spcPct val="114000"/>
              </a:lnSpc>
            </a:pPr>
            <a:r>
              <a:rPr lang="en-IN" dirty="0"/>
              <a:t>• ANGULAR </a:t>
            </a:r>
          </a:p>
          <a:p>
            <a:pPr eaLnBrk="1" hangingPunct="1">
              <a:lnSpc>
                <a:spcPct val="114000"/>
              </a:lnSpc>
            </a:pPr>
            <a:r>
              <a:rPr lang="en-IN" dirty="0"/>
              <a:t>• ASP.NET CORE </a:t>
            </a:r>
          </a:p>
          <a:p>
            <a:pPr eaLnBrk="1" hangingPunct="1">
              <a:lnSpc>
                <a:spcPct val="114000"/>
              </a:lnSpc>
            </a:pPr>
            <a:r>
              <a:rPr lang="en-IN" dirty="0"/>
              <a:t>• Microsoft SQL Server</a:t>
            </a:r>
            <a:endParaRPr lang="en-IN" altLang="nl-NL" b="1" dirty="0"/>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Senior 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Hyderabad</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4662" y="1596139"/>
            <a:ext cx="3038686" cy="258763"/>
          </a:xfrm>
        </p:spPr>
        <p:txBody>
          <a:bodyPr/>
          <a:lstStyle/>
          <a:p>
            <a:pPr eaLnBrk="1" hangingPunct="1"/>
            <a:r>
              <a:rPr lang="nl-NL" altLang="nl-NL" sz="1050" dirty="0"/>
              <a:t>ASWIN.K-UNNIKRISHNAN@CAPGEMINI.COM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04381" y="1815941"/>
            <a:ext cx="2382837" cy="330200"/>
          </a:xfrm>
        </p:spPr>
        <p:txBody>
          <a:bodyPr/>
          <a:lstStyle/>
          <a:p>
            <a:pPr eaLnBrk="1" hangingPunct="1"/>
            <a:r>
              <a:rPr lang="nl-NL" altLang="nl-NL" dirty="0"/>
              <a:t>+91 8129635194</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28600" y="2834084"/>
            <a:ext cx="4232346" cy="2576116"/>
          </a:xfrm>
        </p:spPr>
        <p:txBody>
          <a:bodyPr/>
          <a:lstStyle/>
          <a:p>
            <a:r>
              <a:rPr lang="en-US" altLang="en-US" sz="1100" b="1" dirty="0"/>
              <a:t>Full Stack Developer</a:t>
            </a:r>
          </a:p>
          <a:p>
            <a:r>
              <a:rPr lang="en-US" altLang="en-US" sz="1100" dirty="0"/>
              <a:t>• Understanding of RDBMS concepts using SQL Server.</a:t>
            </a:r>
          </a:p>
          <a:p>
            <a:r>
              <a:rPr lang="en-US" altLang="en-US" sz="1100" dirty="0"/>
              <a:t>• Practical understanding of C# and SQL concepts using </a:t>
            </a:r>
          </a:p>
          <a:p>
            <a:r>
              <a:rPr lang="en-US" altLang="en-US" sz="1100" dirty="0"/>
              <a:t> Visual Studio and SQL Server</a:t>
            </a:r>
          </a:p>
          <a:p>
            <a:r>
              <a:rPr lang="en-US" altLang="en-US" sz="1100" dirty="0"/>
              <a:t>• Hands on experience in developing applications using            .NET Framework, ADO.NET Core</a:t>
            </a:r>
          </a:p>
          <a:p>
            <a:r>
              <a:rPr lang="en-US" altLang="en-US" sz="1100" dirty="0"/>
              <a:t>• Understanding of HTML5 , CSS and Angular CLI.</a:t>
            </a:r>
          </a:p>
          <a:p>
            <a:r>
              <a:rPr lang="en-US" altLang="en-US" sz="1100" dirty="0"/>
              <a:t>• Understanding of Version control tools like git and </a:t>
            </a:r>
            <a:r>
              <a:rPr lang="en-US" altLang="en-US" sz="1100" dirty="0" err="1"/>
              <a:t>github</a:t>
            </a:r>
            <a:r>
              <a:rPr lang="en-US" altLang="en-US" sz="1100" dirty="0"/>
              <a:t> </a:t>
            </a:r>
          </a:p>
          <a:p>
            <a:endParaRPr lang="en-US" altLang="en-US" sz="1100"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Aswin K Unnikrishnan</a:t>
            </a:r>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7836575" y="6188074"/>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a:t>
            </a:r>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A5</a:t>
            </a:r>
          </a:p>
        </p:txBody>
      </p:sp>
      <p:sp>
        <p:nvSpPr>
          <p:cNvPr id="5" name="Rectangle 4">
            <a:extLst>
              <a:ext uri="{FF2B5EF4-FFF2-40B4-BE49-F238E27FC236}">
                <a16:creationId xmlns:a16="http://schemas.microsoft.com/office/drawing/2014/main" id="{4E726CED-1BAF-414A-893B-4626E9B6F2B4}"/>
              </a:ext>
            </a:extLst>
          </p:cNvPr>
          <p:cNvSpPr/>
          <p:nvPr/>
        </p:nvSpPr>
        <p:spPr>
          <a:xfrm>
            <a:off x="9327030" y="561475"/>
            <a:ext cx="2734341"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a:solidFill>
                  <a:prstClr val="black"/>
                </a:solidFill>
                <a:latin typeface="Verdana" panose="020B0604030504040204" pitchFamily="34" charset="0"/>
              </a:rPr>
              <a:t>Technology</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Mechanical </a:t>
            </a:r>
            <a:r>
              <a:rPr lang="en-US" altLang="nl-NL" sz="1000" dirty="0" err="1">
                <a:solidFill>
                  <a:prstClr val="black"/>
                </a:solidFill>
                <a:latin typeface="Verdana" panose="020B0604030504040204" pitchFamily="34" charset="0"/>
              </a:rPr>
              <a:t>Engineerig</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2018 - 2022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23" name="Picture Placeholder 22">
            <a:extLst>
              <a:ext uri="{FF2B5EF4-FFF2-40B4-BE49-F238E27FC236}">
                <a16:creationId xmlns:a16="http://schemas.microsoft.com/office/drawing/2014/main" id="{4ED767AB-138E-F823-CAE9-2BFCDA98D832}"/>
              </a:ext>
            </a:extLst>
          </p:cNvPr>
          <p:cNvPicPr>
            <a:picLocks noGrp="1" noChangeAspect="1"/>
          </p:cNvPicPr>
          <p:nvPr>
            <p:ph type="pic" sz="quarter" idx="46"/>
          </p:nvPr>
        </p:nvPicPr>
        <p:blipFill>
          <a:blip r:embed="rId5">
            <a:extLst>
              <a:ext uri="{28A0092B-C50C-407E-A947-70E740481C1C}">
                <a14:useLocalDpi xmlns:a14="http://schemas.microsoft.com/office/drawing/2010/main" val="0"/>
              </a:ext>
            </a:extLst>
          </a:blip>
          <a:srcRect t="13002" b="13002"/>
          <a:stretch>
            <a:fillRect/>
          </a:stretch>
        </p:blipFill>
        <p:spPr>
          <a:xfrm>
            <a:off x="377614" y="290513"/>
            <a:ext cx="1734208" cy="1735628"/>
          </a:xfrm>
        </p:spPr>
      </p:pic>
      <p:sp>
        <p:nvSpPr>
          <p:cNvPr id="3" name="Text Placeholder 21">
            <a:extLst>
              <a:ext uri="{FF2B5EF4-FFF2-40B4-BE49-F238E27FC236}">
                <a16:creationId xmlns:a16="http://schemas.microsoft.com/office/drawing/2014/main" id="{C0A8A7F2-971F-50FA-0F5B-B52D23941906}"/>
              </a:ext>
            </a:extLst>
          </p:cNvPr>
          <p:cNvSpPr txBox="1">
            <a:spLocks/>
          </p:cNvSpPr>
          <p:nvPr/>
        </p:nvSpPr>
        <p:spPr bwMode="white">
          <a:xfrm>
            <a:off x="2468563" y="969520"/>
            <a:ext cx="6056312" cy="322262"/>
          </a:xfrm>
          <a:prstGeom prst="rect">
            <a:avLst/>
          </a:prstGeom>
        </p:spPr>
        <p:txBody>
          <a:bodyPr vert="horz" lIns="0" tIns="0" rIns="0" bIns="0" rtlCol="0">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kern="1200">
                <a:solidFill>
                  <a:schemeClr val="bg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spcBef>
                <a:spcPct val="0"/>
              </a:spcBef>
            </a:pPr>
            <a:r>
              <a:rPr lang="en-US" dirty="0"/>
              <a:t>I Transform Premier Talent batch</a:t>
            </a:r>
            <a:endParaRPr lang="nl-NL" altLang="nl-NL" dirty="0"/>
          </a:p>
        </p:txBody>
      </p:sp>
      <p:graphicFrame>
        <p:nvGraphicFramePr>
          <p:cNvPr id="8" name="Table 7">
            <a:extLst>
              <a:ext uri="{FF2B5EF4-FFF2-40B4-BE49-F238E27FC236}">
                <a16:creationId xmlns:a16="http://schemas.microsoft.com/office/drawing/2014/main" id="{B66A5CB3-BF6D-B823-18DF-AA14162F3432}"/>
              </a:ext>
            </a:extLst>
          </p:cNvPr>
          <p:cNvGraphicFramePr>
            <a:graphicFrameLocks noGrp="1"/>
          </p:cNvGraphicFramePr>
          <p:nvPr>
            <p:extLst>
              <p:ext uri="{D42A27DB-BD31-4B8C-83A1-F6EECF244321}">
                <p14:modId xmlns:p14="http://schemas.microsoft.com/office/powerpoint/2010/main" val="2751857754"/>
              </p:ext>
            </p:extLst>
          </p:nvPr>
        </p:nvGraphicFramePr>
        <p:xfrm>
          <a:off x="9229059" y="5741682"/>
          <a:ext cx="2930285" cy="354318"/>
        </p:xfrm>
        <a:graphic>
          <a:graphicData uri="http://schemas.openxmlformats.org/drawingml/2006/table">
            <a:tbl>
              <a:tblPr firstRow="1" bandRow="1">
                <a:tableStyleId>{0E3FDE45-AF77-4B5C-9715-49D594BDF05E}</a:tableStyleId>
              </a:tblPr>
              <a:tblGrid>
                <a:gridCol w="987823">
                  <a:extLst>
                    <a:ext uri="{9D8B030D-6E8A-4147-A177-3AD203B41FA5}">
                      <a16:colId xmlns:a16="http://schemas.microsoft.com/office/drawing/2014/main" val="3857949021"/>
                    </a:ext>
                  </a:extLst>
                </a:gridCol>
                <a:gridCol w="1942462">
                  <a:extLst>
                    <a:ext uri="{9D8B030D-6E8A-4147-A177-3AD203B41FA5}">
                      <a16:colId xmlns:a16="http://schemas.microsoft.com/office/drawing/2014/main" val="2523906923"/>
                    </a:ext>
                  </a:extLst>
                </a:gridCol>
              </a:tblGrid>
              <a:tr h="3543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5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endPar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lang="en-US" sz="1000" b="0" dirty="0"/>
                        <a:t>GIT , POSTMAN</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696461884"/>
                  </a:ext>
                </a:extLst>
              </a:tr>
            </a:tbl>
          </a:graphicData>
        </a:graphic>
      </p:graphicFrame>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2111</TotalTime>
  <Words>308</Words>
  <Application>Microsoft Office PowerPoint</Application>
  <PresentationFormat>Widescreen</PresentationFormat>
  <Paragraphs>57</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aswin unnikrishnan</cp:lastModifiedBy>
  <cp:revision>105</cp:revision>
  <dcterms:created xsi:type="dcterms:W3CDTF">2020-09-22T06:24:34Z</dcterms:created>
  <dcterms:modified xsi:type="dcterms:W3CDTF">2023-01-05T10:56:55Z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