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3" r:id="rId3"/>
    <p:sldId id="259" r:id="rId4"/>
    <p:sldId id="265" r:id="rId5"/>
    <p:sldId id="264" r:id="rId6"/>
    <p:sldId id="257" r:id="rId7"/>
    <p:sldId id="267" r:id="rId8"/>
    <p:sldId id="268" r:id="rId9"/>
    <p:sldId id="261" r:id="rId10"/>
    <p:sldId id="266" r:id="rId11"/>
    <p:sldId id="270"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A78036-5E3F-D06D-235D-F7F16919C752}" v="184" dt="2024-03-31T00:34:07.485"/>
    <p1510:client id="{AC7AC5F8-18D6-83EA-1379-0F2DCE46AF42}" v="6" dt="2024-03-31T00:05:27.6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autoAdjust="0"/>
  </p:normalViewPr>
  <p:slideViewPr>
    <p:cSldViewPr snapToGrid="0">
      <p:cViewPr>
        <p:scale>
          <a:sx n="51" d="100"/>
          <a:sy n="51" d="100"/>
        </p:scale>
        <p:origin x="-672" y="-582"/>
      </p:cViewPr>
      <p:guideLst>
        <p:guide orient="horz" pos="2160"/>
        <p:guide pos="3840"/>
      </p:guideLst>
    </p:cSldViewPr>
  </p:slideViewPr>
  <p:outlineViewPr>
    <p:cViewPr>
      <p:scale>
        <a:sx n="33" d="100"/>
        <a:sy n="33" d="100"/>
      </p:scale>
      <p:origin x="0" y="153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05-Apr-24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147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092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22904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7912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92345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0217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05-Apr-24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659527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05-Apr-24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5755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05-Apr-24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074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6025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05-Apr-24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86090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05-Apr-24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472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05-Apr-24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9580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05-Apr-24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5888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05-Apr-24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271696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05-Apr-24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6870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05-Apr-24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17408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niraliivaghani/chatbot-dataset" TargetMode="External"/><Relationship Id="rId2" Type="http://schemas.openxmlformats.org/officeDocument/2006/relationships/hyperlink" Target="https://www.researchgate.net/figure/Proposed-System-Design-of-IoT-Chatbot-System_fig2_31012269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7625" y="1156996"/>
            <a:ext cx="6662057" cy="1698171"/>
          </a:xfrm>
        </p:spPr>
        <p:txBody>
          <a:bodyPr/>
          <a:lstStyle/>
          <a:p>
            <a:r>
              <a:rPr lang="en-US" dirty="0" smtClean="0">
                <a:solidFill>
                  <a:schemeClr val="tx2">
                    <a:lumMod val="60000"/>
                    <a:lumOff val="40000"/>
                  </a:schemeClr>
                </a:solidFill>
                <a:latin typeface="Copperplate Gothic Bold" pitchFamily="34" charset="0"/>
              </a:rPr>
              <a:t>CHAT BOT USING GENERATIVE AI</a:t>
            </a:r>
            <a:endParaRPr lang="en-US" dirty="0">
              <a:solidFill>
                <a:schemeClr val="tx2">
                  <a:lumMod val="60000"/>
                  <a:lumOff val="40000"/>
                </a:schemeClr>
              </a:solidFill>
              <a:latin typeface="Copperplate Gothic Bold" pitchFamily="34" charset="0"/>
            </a:endParaRPr>
          </a:p>
        </p:txBody>
      </p:sp>
      <p:sp>
        <p:nvSpPr>
          <p:cNvPr id="3" name="Subtitle 2"/>
          <p:cNvSpPr>
            <a:spLocks noGrp="1"/>
          </p:cNvSpPr>
          <p:nvPr>
            <p:ph type="subTitle" idx="1"/>
          </p:nvPr>
        </p:nvSpPr>
        <p:spPr>
          <a:xfrm>
            <a:off x="1507067" y="3733593"/>
            <a:ext cx="7766936" cy="2807167"/>
          </a:xfrm>
        </p:spPr>
        <p:txBody>
          <a:bodyPr>
            <a:normAutofit/>
          </a:bodyPr>
          <a:lstStyle/>
          <a:p>
            <a:r>
              <a:rPr lang="en-US" sz="2400" dirty="0" smtClean="0">
                <a:solidFill>
                  <a:schemeClr val="tx1"/>
                </a:solidFill>
                <a:latin typeface="Bauhaus 93" pitchFamily="82" charset="0"/>
              </a:rPr>
              <a:t>CREATED BY</a:t>
            </a:r>
            <a:r>
              <a:rPr lang="en-US" dirty="0">
                <a:solidFill>
                  <a:schemeClr val="tx1"/>
                </a:solidFill>
              </a:rPr>
              <a:t>;</a:t>
            </a:r>
            <a:endParaRPr lang="en-US" dirty="0" smtClean="0">
              <a:solidFill>
                <a:schemeClr val="tx1"/>
              </a:solidFill>
            </a:endParaRPr>
          </a:p>
          <a:p>
            <a:r>
              <a:rPr lang="en-US" sz="2800" dirty="0" err="1" smtClean="0">
                <a:solidFill>
                  <a:schemeClr val="tx1"/>
                </a:solidFill>
              </a:rPr>
              <a:t>G.Loga</a:t>
            </a:r>
            <a:r>
              <a:rPr lang="en-US" sz="2800" dirty="0" smtClean="0">
                <a:solidFill>
                  <a:schemeClr val="tx1"/>
                </a:solidFill>
              </a:rPr>
              <a:t> </a:t>
            </a:r>
            <a:r>
              <a:rPr lang="en-US" sz="2800" dirty="0" err="1" smtClean="0">
                <a:solidFill>
                  <a:schemeClr val="tx1"/>
                </a:solidFill>
              </a:rPr>
              <a:t>Aswin</a:t>
            </a:r>
            <a:r>
              <a:rPr lang="en-US" sz="2800" dirty="0" smtClean="0">
                <a:solidFill>
                  <a:schemeClr val="tx1"/>
                </a:solidFill>
              </a:rPr>
              <a:t> Raj</a:t>
            </a:r>
          </a:p>
          <a:p>
            <a:r>
              <a:rPr lang="en-US" sz="2000" dirty="0" smtClean="0">
                <a:solidFill>
                  <a:schemeClr val="tx1"/>
                </a:solidFill>
                <a:latin typeface="Bahnschrift SemiBold" pitchFamily="34" charset="0"/>
              </a:rPr>
              <a:t>REG.NO:912321104018</a:t>
            </a:r>
          </a:p>
          <a:p>
            <a:r>
              <a:rPr lang="en-US" sz="2000" dirty="0" smtClean="0">
                <a:solidFill>
                  <a:schemeClr val="tx1"/>
                </a:solidFill>
                <a:latin typeface="Bahnschrift SemiBold" pitchFamily="34" charset="0"/>
              </a:rPr>
              <a:t>3</a:t>
            </a:r>
            <a:r>
              <a:rPr lang="en-US" strike="sngStrike" baseline="30000" dirty="0" smtClean="0">
                <a:solidFill>
                  <a:schemeClr val="tx1"/>
                </a:solidFill>
                <a:latin typeface="Bahnschrift SemiBold" pitchFamily="34" charset="0"/>
              </a:rPr>
              <a:t>RD</a:t>
            </a:r>
            <a:r>
              <a:rPr lang="en-US" dirty="0" smtClean="0">
                <a:solidFill>
                  <a:schemeClr val="tx1"/>
                </a:solidFill>
                <a:latin typeface="Bahnschrift SemiBold" pitchFamily="34" charset="0"/>
              </a:rPr>
              <a:t> YEAR CSE</a:t>
            </a:r>
            <a:endParaRPr lang="en-US" sz="2000" dirty="0" smtClean="0">
              <a:solidFill>
                <a:schemeClr val="tx1"/>
              </a:solidFill>
              <a:latin typeface="Bahnschrift SemiBold" pitchFamily="34" charset="0"/>
            </a:endParaRPr>
          </a:p>
          <a:p>
            <a:r>
              <a:rPr lang="en-US" sz="2000" dirty="0" smtClean="0">
                <a:solidFill>
                  <a:schemeClr val="tx1"/>
                </a:solidFill>
                <a:latin typeface="Bahnschrift SemiLight" pitchFamily="34" charset="0"/>
              </a:rPr>
              <a:t>SACS MAVMM ENGINEERING COLLEGE,MADURAI</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273699"/>
            <a:ext cx="8596668" cy="1320800"/>
          </a:xfrm>
        </p:spPr>
        <p:txBody>
          <a:bodyPr>
            <a:normAutofit/>
          </a:bodyPr>
          <a:lstStyle/>
          <a:p>
            <a:r>
              <a:rPr lang="en-US" sz="3200" dirty="0">
                <a:solidFill>
                  <a:schemeClr val="tx1">
                    <a:lumMod val="95000"/>
                    <a:lumOff val="5000"/>
                  </a:schemeClr>
                </a:solidFill>
                <a:latin typeface="Copperplate Gothic Bold" pitchFamily="34" charset="0"/>
              </a:rPr>
              <a:t>R</a:t>
            </a:r>
            <a:r>
              <a:rPr lang="en-US" sz="3200" dirty="0" smtClean="0">
                <a:solidFill>
                  <a:schemeClr val="tx1">
                    <a:lumMod val="95000"/>
                    <a:lumOff val="5000"/>
                  </a:schemeClr>
                </a:solidFill>
                <a:latin typeface="Copperplate Gothic Bold" pitchFamily="34" charset="0"/>
              </a:rPr>
              <a:t>esult</a:t>
            </a:r>
            <a:endParaRPr lang="en-US" sz="3200" dirty="0">
              <a:solidFill>
                <a:schemeClr val="tx1">
                  <a:lumMod val="95000"/>
                  <a:lumOff val="5000"/>
                </a:schemeClr>
              </a:solidFill>
              <a:latin typeface="Copperplate Gothic Bold" pitchFamily="34" charset="0"/>
            </a:endParaRPr>
          </a:p>
        </p:txBody>
      </p:sp>
      <p:sp>
        <p:nvSpPr>
          <p:cNvPr id="3" name="Content Placeholder 2"/>
          <p:cNvSpPr>
            <a:spLocks noGrp="1"/>
          </p:cNvSpPr>
          <p:nvPr>
            <p:ph idx="1"/>
          </p:nvPr>
        </p:nvSpPr>
        <p:spPr>
          <a:xfrm>
            <a:off x="733317" y="1059577"/>
            <a:ext cx="8596668" cy="3880773"/>
          </a:xfrm>
        </p:spPr>
        <p:txBody>
          <a:bodyPr>
            <a:normAutofit/>
          </a:bodyPr>
          <a:lstStyle/>
          <a:p>
            <a:r>
              <a:rPr lang="en-US" sz="2400" dirty="0" smtClean="0">
                <a:solidFill>
                  <a:schemeClr val="tx1">
                    <a:lumMod val="95000"/>
                    <a:lumOff val="5000"/>
                  </a:schemeClr>
                </a:solidFill>
              </a:rPr>
              <a:t>Embrace the transformative potential of chat box technology to elevate customer and drive business </a:t>
            </a:r>
            <a:r>
              <a:rPr lang="en-US" sz="2400" dirty="0" err="1" smtClean="0">
                <a:solidFill>
                  <a:schemeClr val="tx1">
                    <a:lumMod val="95000"/>
                    <a:lumOff val="5000"/>
                  </a:schemeClr>
                </a:solidFill>
              </a:rPr>
              <a:t>growth.unlock</a:t>
            </a:r>
            <a:r>
              <a:rPr lang="en-US" sz="2400" dirty="0" smtClean="0">
                <a:solidFill>
                  <a:schemeClr val="tx1">
                    <a:lumMod val="95000"/>
                    <a:lumOff val="5000"/>
                  </a:schemeClr>
                </a:solidFill>
              </a:rPr>
              <a:t> the power of personalized interactions and real-time </a:t>
            </a:r>
            <a:r>
              <a:rPr lang="en-US" sz="2400" dirty="0" err="1" smtClean="0">
                <a:solidFill>
                  <a:schemeClr val="tx1">
                    <a:lumMod val="95000"/>
                    <a:lumOff val="5000"/>
                  </a:schemeClr>
                </a:solidFill>
              </a:rPr>
              <a:t>suppport</a:t>
            </a:r>
            <a:r>
              <a:rPr lang="en-US" sz="2400" dirty="0" smtClean="0">
                <a:solidFill>
                  <a:schemeClr val="tx1">
                    <a:lumMod val="95000"/>
                    <a:lumOff val="5000"/>
                  </a:schemeClr>
                </a:solidFill>
              </a:rPr>
              <a:t>.</a:t>
            </a:r>
            <a:endParaRPr lang="en-US" sz="2400" dirty="0">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094" y="2871494"/>
            <a:ext cx="8509518" cy="3454659"/>
          </a:xfrm>
          <a:prstGeom prst="rect">
            <a:avLst/>
          </a:prstGeom>
        </p:spPr>
      </p:pic>
    </p:spTree>
    <p:extLst>
      <p:ext uri="{BB962C8B-B14F-4D97-AF65-F5344CB8AC3E}">
        <p14:creationId xmlns:p14="http://schemas.microsoft.com/office/powerpoint/2010/main" val="3183902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latin typeface="Copperplate Gothic Bold" pitchFamily="34" charset="0"/>
              </a:rPr>
              <a:t>REFERENCE</a:t>
            </a:r>
            <a:endParaRPr lang="en-US" sz="2800" dirty="0">
              <a:solidFill>
                <a:schemeClr val="tx1"/>
              </a:solidFill>
              <a:latin typeface="Copperplate Gothic Bold" pitchFamily="34" charset="0"/>
            </a:endParaRPr>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www.researchgate.net/figure/Proposed-System-Design-of-IoT-Chatbot-System_fig2_310122692</a:t>
            </a:r>
            <a:endParaRPr lang="en-US" dirty="0" smtClean="0"/>
          </a:p>
          <a:p>
            <a:r>
              <a:rPr lang="en-US">
                <a:hlinkClick r:id="rId3"/>
              </a:rPr>
              <a:t>https</a:t>
            </a:r>
            <a:r>
              <a:rPr lang="en-US">
                <a:hlinkClick r:id="rId3"/>
              </a:rPr>
              <a:t>://</a:t>
            </a:r>
            <a:r>
              <a:rPr lang="en-US" smtClean="0">
                <a:hlinkClick r:id="rId3"/>
              </a:rPr>
              <a:t>www.kaggle.com/datasets/niraliivaghani/chatbot-dataset</a:t>
            </a:r>
            <a:endParaRPr lang="en-US" smtClean="0"/>
          </a:p>
          <a:p>
            <a:endParaRPr lang="en-US"/>
          </a:p>
        </p:txBody>
      </p:sp>
    </p:spTree>
    <p:extLst>
      <p:ext uri="{BB962C8B-B14F-4D97-AF65-F5344CB8AC3E}">
        <p14:creationId xmlns:p14="http://schemas.microsoft.com/office/powerpoint/2010/main" val="233067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 dirty="0" smtClean="0"/>
              <a:t>.</a:t>
            </a:r>
            <a:endParaRPr lang="en-US" sz="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0139" y="1530220"/>
            <a:ext cx="6008915" cy="3526971"/>
          </a:xfrm>
        </p:spPr>
      </p:pic>
    </p:spTree>
    <p:extLst>
      <p:ext uri="{BB962C8B-B14F-4D97-AF65-F5344CB8AC3E}">
        <p14:creationId xmlns:p14="http://schemas.microsoft.com/office/powerpoint/2010/main" val="406157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5" y="478972"/>
            <a:ext cx="8596668" cy="1320800"/>
          </a:xfrm>
          <a:solidFill>
            <a:schemeClr val="bg1"/>
          </a:solidFill>
        </p:spPr>
        <p:txBody>
          <a:bodyPr>
            <a:normAutofit/>
          </a:bodyPr>
          <a:lstStyle/>
          <a:p>
            <a:r>
              <a:rPr lang="en-US" sz="2800" dirty="0" smtClean="0">
                <a:solidFill>
                  <a:schemeClr val="bg2">
                    <a:lumMod val="50000"/>
                  </a:schemeClr>
                </a:solidFill>
                <a:latin typeface="Arial Black" pitchFamily="34" charset="0"/>
              </a:rPr>
              <a:t>PROJECT OUTLINE</a:t>
            </a:r>
            <a:endParaRPr lang="en-US" sz="2800" dirty="0">
              <a:solidFill>
                <a:schemeClr val="bg2">
                  <a:lumMod val="50000"/>
                </a:schemeClr>
              </a:solidFill>
              <a:latin typeface="Arial Black" pitchFamily="34" charset="0"/>
            </a:endParaRPr>
          </a:p>
        </p:txBody>
      </p:sp>
      <p:sp>
        <p:nvSpPr>
          <p:cNvPr id="3" name="Content Placeholder 2"/>
          <p:cNvSpPr>
            <a:spLocks noGrp="1"/>
          </p:cNvSpPr>
          <p:nvPr>
            <p:ph idx="1"/>
          </p:nvPr>
        </p:nvSpPr>
        <p:spPr>
          <a:xfrm>
            <a:off x="2170230" y="1824688"/>
            <a:ext cx="8596668" cy="3880773"/>
          </a:xfrm>
        </p:spPr>
        <p:txBody>
          <a:bodyPr>
            <a:normAutofit/>
          </a:bodyPr>
          <a:lstStyle/>
          <a:p>
            <a:pPr marL="0" indent="0">
              <a:buNone/>
            </a:pPr>
            <a:r>
              <a:rPr lang="en-US" sz="2400" dirty="0" smtClean="0">
                <a:solidFill>
                  <a:schemeClr val="tx1"/>
                </a:solidFill>
                <a:latin typeface="Copperplate Gothic Bold" pitchFamily="34" charset="0"/>
                <a:ea typeface="Arial Unicode MS" pitchFamily="34" charset="-128"/>
                <a:cs typeface="Arial Unicode MS" pitchFamily="34" charset="-128"/>
              </a:rPr>
              <a:t>Problem statement</a:t>
            </a:r>
          </a:p>
          <a:p>
            <a:pPr marL="0" indent="0">
              <a:buNone/>
            </a:pPr>
            <a:r>
              <a:rPr lang="en-US" sz="2400" dirty="0" smtClean="0">
                <a:solidFill>
                  <a:schemeClr val="tx1"/>
                </a:solidFill>
                <a:latin typeface="Copperplate Gothic Bold" pitchFamily="34" charset="0"/>
                <a:ea typeface="Arial Unicode MS" pitchFamily="34" charset="-128"/>
                <a:cs typeface="Arial Unicode MS" pitchFamily="34" charset="-128"/>
              </a:rPr>
              <a:t>Proposed system/solution</a:t>
            </a:r>
          </a:p>
          <a:p>
            <a:pPr marL="0" indent="0">
              <a:buNone/>
            </a:pPr>
            <a:r>
              <a:rPr lang="en-US" sz="2400" dirty="0" smtClean="0">
                <a:solidFill>
                  <a:schemeClr val="tx1"/>
                </a:solidFill>
                <a:latin typeface="Copperplate Gothic Bold" pitchFamily="34" charset="0"/>
                <a:ea typeface="Arial Unicode MS" pitchFamily="34" charset="-128"/>
                <a:cs typeface="Arial Unicode MS" pitchFamily="34" charset="-128"/>
              </a:rPr>
              <a:t>System development approach</a:t>
            </a:r>
          </a:p>
          <a:p>
            <a:pPr marL="0" indent="0">
              <a:buNone/>
            </a:pPr>
            <a:r>
              <a:rPr lang="en-US" sz="2400" dirty="0" smtClean="0">
                <a:solidFill>
                  <a:schemeClr val="tx1"/>
                </a:solidFill>
                <a:latin typeface="Copperplate Gothic Bold" pitchFamily="34" charset="0"/>
                <a:ea typeface="Arial Unicode MS" pitchFamily="34" charset="-128"/>
                <a:cs typeface="Arial Unicode MS" pitchFamily="34" charset="-128"/>
              </a:rPr>
              <a:t>Algorithm and deployment</a:t>
            </a:r>
          </a:p>
          <a:p>
            <a:pPr marL="0" indent="0">
              <a:buNone/>
            </a:pPr>
            <a:r>
              <a:rPr lang="en-US" sz="2400" dirty="0" smtClean="0">
                <a:solidFill>
                  <a:schemeClr val="tx1"/>
                </a:solidFill>
                <a:latin typeface="Copperplate Gothic Bold" pitchFamily="34" charset="0"/>
                <a:ea typeface="Arial Unicode MS" pitchFamily="34" charset="-128"/>
                <a:cs typeface="Arial Unicode MS" pitchFamily="34" charset="-128"/>
              </a:rPr>
              <a:t>Result</a:t>
            </a:r>
          </a:p>
          <a:p>
            <a:pPr marL="0" indent="0">
              <a:buNone/>
            </a:pPr>
            <a:r>
              <a:rPr lang="en-US" sz="2400" dirty="0" smtClean="0">
                <a:solidFill>
                  <a:schemeClr val="tx1"/>
                </a:solidFill>
                <a:latin typeface="Copperplate Gothic Bold" pitchFamily="34" charset="0"/>
                <a:ea typeface="Arial Unicode MS" pitchFamily="34" charset="-128"/>
                <a:cs typeface="Arial Unicode MS" pitchFamily="34" charset="-128"/>
              </a:rPr>
              <a:t>conclusion</a:t>
            </a:r>
          </a:p>
          <a:p>
            <a:pPr marL="0" indent="0">
              <a:buNone/>
            </a:pPr>
            <a:endParaRPr lang="en-US" sz="2400" dirty="0">
              <a:latin typeface="Algerian" pitchFamily="82" charset="0"/>
            </a:endParaRPr>
          </a:p>
        </p:txBody>
      </p:sp>
    </p:spTree>
    <p:extLst>
      <p:ext uri="{BB962C8B-B14F-4D97-AF65-F5344CB8AC3E}">
        <p14:creationId xmlns:p14="http://schemas.microsoft.com/office/powerpoint/2010/main" val="3501082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A9FFD2-3D23-DADE-6F40-B7131A4F1413}"/>
              </a:ext>
            </a:extLst>
          </p:cNvPr>
          <p:cNvSpPr>
            <a:spLocks noGrp="1"/>
          </p:cNvSpPr>
          <p:nvPr>
            <p:ph type="title"/>
          </p:nvPr>
        </p:nvSpPr>
        <p:spPr>
          <a:xfrm>
            <a:off x="360093" y="553617"/>
            <a:ext cx="8596668" cy="1320800"/>
          </a:xfrm>
        </p:spPr>
        <p:txBody>
          <a:bodyPr/>
          <a:lstStyle/>
          <a:p>
            <a:r>
              <a:rPr lang="en-US" sz="2800" dirty="0" smtClean="0">
                <a:solidFill>
                  <a:srgbClr val="404040"/>
                </a:solidFill>
                <a:latin typeface="Copperplate Gothic Bold" pitchFamily="34" charset="0"/>
              </a:rPr>
              <a:t>PROBLEM  STATEMENT</a:t>
            </a:r>
            <a:endParaRPr lang="en-US" sz="2800" dirty="0">
              <a:solidFill>
                <a:srgbClr val="404040"/>
              </a:solidFill>
              <a:latin typeface="Copperplate Gothic Bold" pitchFamily="34" charset="0"/>
            </a:endParaRPr>
          </a:p>
        </p:txBody>
      </p:sp>
      <p:sp>
        <p:nvSpPr>
          <p:cNvPr id="3" name="Content Placeholder 2">
            <a:extLst>
              <a:ext uri="{FF2B5EF4-FFF2-40B4-BE49-F238E27FC236}">
                <a16:creationId xmlns="" xmlns:a16="http://schemas.microsoft.com/office/drawing/2014/main" id="{9482FD2E-7578-443B-05CB-7B6A8FD51797}"/>
              </a:ext>
            </a:extLst>
          </p:cNvPr>
          <p:cNvSpPr>
            <a:spLocks noGrp="1"/>
          </p:cNvSpPr>
          <p:nvPr>
            <p:ph idx="1"/>
          </p:nvPr>
        </p:nvSpPr>
        <p:spPr>
          <a:xfrm>
            <a:off x="1069219" y="970384"/>
            <a:ext cx="9007841" cy="5542383"/>
          </a:xfrm>
        </p:spPr>
        <p:txBody>
          <a:bodyPr vert="horz" lIns="91440" tIns="45720" rIns="91440" bIns="45720" rtlCol="0" anchor="t">
            <a:normAutofit fontScale="77500" lnSpcReduction="20000"/>
          </a:bodyPr>
          <a:lstStyle/>
          <a:p>
            <a:endParaRPr lang="en-US" sz="2800" b="1" dirty="0"/>
          </a:p>
          <a:p>
            <a:pPr marL="0" indent="0">
              <a:buNone/>
            </a:pPr>
            <a:r>
              <a:rPr lang="en-US" sz="2800" dirty="0">
                <a:latin typeface="Arial Black" pitchFamily="34" charset="0"/>
              </a:rPr>
              <a:t>Rule-based approach</a:t>
            </a:r>
            <a:r>
              <a:rPr lang="en-US" sz="2800" dirty="0" smtClean="0">
                <a:latin typeface="Arial Black" pitchFamily="34" charset="0"/>
              </a:rPr>
              <a:t>:</a:t>
            </a:r>
          </a:p>
          <a:p>
            <a:r>
              <a:rPr lang="en-US" sz="2800" dirty="0"/>
              <a:t> This approach instructs a chatbot to answer questions based on a set of pre-determined rules that it was initially</a:t>
            </a:r>
            <a:r>
              <a:rPr lang="en-US" sz="2800" b="1" dirty="0"/>
              <a:t> </a:t>
            </a:r>
            <a:r>
              <a:rPr lang="en-US" sz="2800" dirty="0"/>
              <a:t>trained on. These set rules can be extremely simple or highly complex. While rule-based chatbots are capable of handling simple queries, they frequently fail to handle more complex</a:t>
            </a:r>
            <a:r>
              <a:rPr lang="en-US" sz="2800" b="1" dirty="0"/>
              <a:t> </a:t>
            </a:r>
            <a:r>
              <a:rPr lang="en-US" sz="2800" dirty="0" smtClean="0"/>
              <a:t>queries</a:t>
            </a:r>
            <a:r>
              <a:rPr lang="en-US" sz="2800" b="1" dirty="0" smtClean="0"/>
              <a:t>/</a:t>
            </a:r>
            <a:r>
              <a:rPr lang="en-US" sz="2800" dirty="0" smtClean="0"/>
              <a:t>requests</a:t>
            </a:r>
          </a:p>
          <a:p>
            <a:pPr marL="0" indent="0">
              <a:buNone/>
            </a:pPr>
            <a:r>
              <a:rPr lang="en-US" sz="2800" dirty="0" smtClean="0">
                <a:latin typeface="Arial Black" pitchFamily="34" charset="0"/>
              </a:rPr>
              <a:t>Self-learning </a:t>
            </a:r>
            <a:r>
              <a:rPr lang="en-US" sz="2800" dirty="0">
                <a:latin typeface="Arial Black" pitchFamily="34" charset="0"/>
              </a:rPr>
              <a:t>approach: </a:t>
            </a:r>
            <a:endParaRPr lang="en-US" sz="2800" dirty="0" smtClean="0">
              <a:latin typeface="Arial Black" pitchFamily="34" charset="0"/>
            </a:endParaRPr>
          </a:p>
          <a:p>
            <a:r>
              <a:rPr lang="en-US" sz="2800" dirty="0" smtClean="0"/>
              <a:t>As </a:t>
            </a:r>
            <a:r>
              <a:rPr lang="en-US" sz="2800" dirty="0"/>
              <a:t>the name implies, they are chatbots that can learn on their own. These use advanced technologies such as Artificial Intelligence and Machine Learning to train themselves based on instances and behaviors. Naturally, these chatbots are far more intelligent than rule-based bots. Let’s take a look at the two types of Self-learning bots: retrieval-based bots and generative bots</a:t>
            </a:r>
            <a:endParaRPr lang="en-US" dirty="0"/>
          </a:p>
          <a:p>
            <a:endParaRPr lang="en-US" sz="2800" b="1" dirty="0"/>
          </a:p>
        </p:txBody>
      </p:sp>
    </p:spTree>
    <p:extLst>
      <p:ext uri="{BB962C8B-B14F-4D97-AF65-F5344CB8AC3E}">
        <p14:creationId xmlns:p14="http://schemas.microsoft.com/office/powerpoint/2010/main" val="2907904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94" y="478971"/>
            <a:ext cx="8596668" cy="1320800"/>
          </a:xfrm>
        </p:spPr>
        <p:txBody>
          <a:bodyPr>
            <a:normAutofit/>
          </a:bodyPr>
          <a:lstStyle/>
          <a:p>
            <a:r>
              <a:rPr lang="en-US" sz="2400" dirty="0" smtClean="0">
                <a:solidFill>
                  <a:schemeClr val="tx1"/>
                </a:solidFill>
                <a:latin typeface="Copperplate Gothic Bold" pitchFamily="34" charset="0"/>
              </a:rPr>
              <a:t>PROPOSED SYSTEM/SOLUTION</a:t>
            </a:r>
            <a:endParaRPr lang="en-US" sz="2400" dirty="0">
              <a:solidFill>
                <a:schemeClr val="tx1"/>
              </a:solidFill>
              <a:latin typeface="Copperplate Gothic Bold" pitchFamily="34" charset="0"/>
            </a:endParaRPr>
          </a:p>
        </p:txBody>
      </p:sp>
      <p:sp>
        <p:nvSpPr>
          <p:cNvPr id="3" name="Content Placeholder 2"/>
          <p:cNvSpPr>
            <a:spLocks noGrp="1"/>
          </p:cNvSpPr>
          <p:nvPr>
            <p:ph idx="1"/>
          </p:nvPr>
        </p:nvSpPr>
        <p:spPr>
          <a:xfrm>
            <a:off x="634482" y="1175657"/>
            <a:ext cx="9591869" cy="5019869"/>
          </a:xfrm>
        </p:spPr>
        <p:txBody>
          <a:bodyPr>
            <a:noAutofit/>
          </a:bodyPr>
          <a:lstStyle/>
          <a:p>
            <a:r>
              <a:rPr lang="en-US" sz="2000" dirty="0" smtClean="0">
                <a:solidFill>
                  <a:schemeClr val="tx1">
                    <a:lumMod val="95000"/>
                    <a:lumOff val="5000"/>
                  </a:schemeClr>
                </a:solidFill>
              </a:rPr>
              <a:t>Our </a:t>
            </a:r>
            <a:r>
              <a:rPr lang="en-US" sz="2000" dirty="0">
                <a:solidFill>
                  <a:schemeClr val="tx1">
                    <a:lumMod val="95000"/>
                    <a:lumOff val="5000"/>
                  </a:schemeClr>
                </a:solidFill>
              </a:rPr>
              <a:t>project is based on Artificial Intelligence- powered </a:t>
            </a:r>
            <a:r>
              <a:rPr lang="en-US" sz="2000" dirty="0" err="1">
                <a:solidFill>
                  <a:schemeClr val="tx1">
                    <a:lumMod val="95000"/>
                    <a:lumOff val="5000"/>
                  </a:schemeClr>
                </a:solidFill>
              </a:rPr>
              <a:t>Chatbot</a:t>
            </a:r>
            <a:r>
              <a:rPr lang="en-US" sz="2000" dirty="0">
                <a:solidFill>
                  <a:schemeClr val="tx1">
                    <a:lumMod val="95000"/>
                    <a:lumOff val="5000"/>
                  </a:schemeClr>
                </a:solidFill>
              </a:rPr>
              <a:t>. A python is software that provides a user- friendly interface to make the connection easier and convenient with the internet providing valid and reliable web services. We've created a sample </a:t>
            </a:r>
            <a:r>
              <a:rPr lang="en-US" sz="2000" dirty="0" err="1">
                <a:solidFill>
                  <a:schemeClr val="tx1">
                    <a:lumMod val="95000"/>
                    <a:lumOff val="5000"/>
                  </a:schemeClr>
                </a:solidFill>
              </a:rPr>
              <a:t>chatbot</a:t>
            </a:r>
            <a:r>
              <a:rPr lang="en-US" sz="2000" dirty="0">
                <a:solidFill>
                  <a:schemeClr val="tx1">
                    <a:lumMod val="95000"/>
                    <a:lumOff val="5000"/>
                  </a:schemeClr>
                </a:solidFill>
              </a:rPr>
              <a:t> using the same with a twitch as an online platform that provides a </a:t>
            </a:r>
            <a:r>
              <a:rPr lang="en-US" sz="2000" dirty="0" err="1">
                <a:solidFill>
                  <a:schemeClr val="tx1">
                    <a:lumMod val="95000"/>
                    <a:lumOff val="5000"/>
                  </a:schemeClr>
                </a:solidFill>
              </a:rPr>
              <a:t>chatbot</a:t>
            </a:r>
            <a:r>
              <a:rPr lang="en-US" sz="2000" dirty="0">
                <a:solidFill>
                  <a:schemeClr val="tx1">
                    <a:lumMod val="95000"/>
                    <a:lumOff val="5000"/>
                  </a:schemeClr>
                </a:solidFill>
              </a:rPr>
              <a:t> platform to the online clients. The web-based platform provides a vast intelligent base that can help simulate problem-solving for humans</a:t>
            </a:r>
            <a:r>
              <a:rPr lang="en-US" sz="2000" dirty="0" smtClean="0">
                <a:solidFill>
                  <a:schemeClr val="tx1">
                    <a:lumMod val="95000"/>
                    <a:lumOff val="5000"/>
                  </a:schemeClr>
                </a:solidFill>
              </a:rPr>
              <a:t>.</a:t>
            </a:r>
          </a:p>
          <a:p>
            <a:r>
              <a:rPr lang="en-US" sz="2000" dirty="0" smtClean="0">
                <a:solidFill>
                  <a:schemeClr val="tx1">
                    <a:lumMod val="95000"/>
                    <a:lumOff val="5000"/>
                  </a:schemeClr>
                </a:solidFill>
              </a:rPr>
              <a:t> </a:t>
            </a:r>
            <a:r>
              <a:rPr lang="en-US" sz="2000" dirty="0">
                <a:solidFill>
                  <a:schemeClr val="tx1">
                    <a:lumMod val="95000"/>
                    <a:lumOff val="5000"/>
                  </a:schemeClr>
                </a:solidFill>
              </a:rPr>
              <a:t>We can help if the user wants to have any query or he wants to enquire about something. Our methodology includes API of </a:t>
            </a:r>
            <a:r>
              <a:rPr lang="en-US" sz="2000" dirty="0" err="1">
                <a:solidFill>
                  <a:schemeClr val="tx1">
                    <a:lumMod val="95000"/>
                    <a:lumOff val="5000"/>
                  </a:schemeClr>
                </a:solidFill>
              </a:rPr>
              <a:t>Chatbot</a:t>
            </a:r>
            <a:r>
              <a:rPr lang="en-US" sz="2000" dirty="0">
                <a:solidFill>
                  <a:schemeClr val="tx1">
                    <a:lumMod val="95000"/>
                    <a:lumOff val="5000"/>
                  </a:schemeClr>
                </a:solidFill>
              </a:rPr>
              <a:t> that will be developed with Cascading style sheet which covers all the styling part and the </a:t>
            </a:r>
            <a:r>
              <a:rPr lang="en-US" sz="2000" dirty="0" err="1">
                <a:solidFill>
                  <a:schemeClr val="tx1">
                    <a:lumMod val="95000"/>
                    <a:lumOff val="5000"/>
                  </a:schemeClr>
                </a:solidFill>
              </a:rPr>
              <a:t>Javascript</a:t>
            </a:r>
            <a:r>
              <a:rPr lang="en-US" sz="2000" dirty="0">
                <a:solidFill>
                  <a:schemeClr val="tx1">
                    <a:lumMod val="95000"/>
                    <a:lumOff val="5000"/>
                  </a:schemeClr>
                </a:solidFill>
              </a:rPr>
              <a:t> is used for functioning the </a:t>
            </a:r>
            <a:r>
              <a:rPr lang="en-US" sz="2000" dirty="0" err="1">
                <a:solidFill>
                  <a:schemeClr val="tx1">
                    <a:lumMod val="95000"/>
                    <a:lumOff val="5000"/>
                  </a:schemeClr>
                </a:solidFill>
              </a:rPr>
              <a:t>chatbot</a:t>
            </a:r>
            <a:r>
              <a:rPr lang="en-US" sz="2000" dirty="0">
                <a:solidFill>
                  <a:schemeClr val="tx1">
                    <a:lumMod val="95000"/>
                    <a:lumOff val="5000"/>
                  </a:schemeClr>
                </a:solidFill>
              </a:rPr>
              <a:t> Back end part will be done with Python programming language. It also contains various machine learning algorithms to learn the </a:t>
            </a:r>
            <a:r>
              <a:rPr lang="en-US" sz="2000" dirty="0" err="1">
                <a:solidFill>
                  <a:schemeClr val="tx1">
                    <a:lumMod val="95000"/>
                    <a:lumOff val="5000"/>
                  </a:schemeClr>
                </a:solidFill>
              </a:rPr>
              <a:t>Chatbot</a:t>
            </a:r>
            <a:r>
              <a:rPr lang="en-US" sz="2000" dirty="0">
                <a:solidFill>
                  <a:schemeClr val="tx1">
                    <a:lumMod val="95000"/>
                    <a:lumOff val="5000"/>
                  </a:schemeClr>
                </a:solidFill>
              </a:rPr>
              <a:t> by experiencing various user's responses and requests. The following diagram shows </a:t>
            </a:r>
            <a:r>
              <a:rPr lang="en-US" sz="2000" dirty="0" smtClean="0">
                <a:solidFill>
                  <a:schemeClr val="tx1">
                    <a:lumMod val="95000"/>
                    <a:lumOff val="5000"/>
                  </a:schemeClr>
                </a:solidFill>
              </a:rPr>
              <a:t>the complete </a:t>
            </a:r>
            <a:r>
              <a:rPr lang="en-US" sz="2000" dirty="0">
                <a:solidFill>
                  <a:schemeClr val="tx1">
                    <a:lumMod val="95000"/>
                    <a:lumOff val="5000"/>
                  </a:schemeClr>
                </a:solidFill>
              </a:rPr>
              <a:t>System Architecture: </a:t>
            </a:r>
          </a:p>
        </p:txBody>
      </p:sp>
    </p:spTree>
    <p:extLst>
      <p:ext uri="{BB962C8B-B14F-4D97-AF65-F5344CB8AC3E}">
        <p14:creationId xmlns:p14="http://schemas.microsoft.com/office/powerpoint/2010/main" val="2098516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27531" cy="1320800"/>
          </a:xfrm>
        </p:spPr>
        <p:txBody>
          <a:bodyPr/>
          <a:lstStyle/>
          <a:p>
            <a:r>
              <a:rPr lang="en-US" dirty="0" smtClean="0">
                <a:solidFill>
                  <a:schemeClr val="bg1"/>
                </a:solidFill>
              </a:rPr>
              <a:t>.</a:t>
            </a:r>
            <a:endParaRPr lang="en-US"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396" y="149290"/>
            <a:ext cx="6251509" cy="6708710"/>
          </a:xfrm>
        </p:spPr>
      </p:pic>
    </p:spTree>
    <p:extLst>
      <p:ext uri="{BB962C8B-B14F-4D97-AF65-F5344CB8AC3E}">
        <p14:creationId xmlns:p14="http://schemas.microsoft.com/office/powerpoint/2010/main" val="1601630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D36EC6-3556-0311-3855-651177A071D8}"/>
              </a:ext>
            </a:extLst>
          </p:cNvPr>
          <p:cNvSpPr>
            <a:spLocks noGrp="1"/>
          </p:cNvSpPr>
          <p:nvPr>
            <p:ph type="title"/>
          </p:nvPr>
        </p:nvSpPr>
        <p:spPr>
          <a:xfrm>
            <a:off x="348341" y="273698"/>
            <a:ext cx="8596668" cy="1320800"/>
          </a:xfrm>
        </p:spPr>
        <p:txBody>
          <a:bodyPr/>
          <a:lstStyle/>
          <a:p>
            <a:r>
              <a:rPr lang="en-US" sz="2800" cap="all" dirty="0" smtClean="0">
                <a:solidFill>
                  <a:srgbClr val="000000"/>
                </a:solidFill>
                <a:latin typeface="Copperplate Gothic Bold" pitchFamily="34" charset="0"/>
              </a:rPr>
              <a:t>SYSTEM DEVELOPMENT APPROACH</a:t>
            </a:r>
            <a:endParaRPr lang="en-US" dirty="0">
              <a:latin typeface="Copperplate Gothic Bold" pitchFamily="34" charset="0"/>
            </a:endParaRPr>
          </a:p>
        </p:txBody>
      </p:sp>
      <p:sp>
        <p:nvSpPr>
          <p:cNvPr id="3" name="Content Placeholder 2">
            <a:extLst>
              <a:ext uri="{FF2B5EF4-FFF2-40B4-BE49-F238E27FC236}">
                <a16:creationId xmlns="" xmlns:a16="http://schemas.microsoft.com/office/drawing/2014/main" id="{A6EB9E75-63A0-FE39-916C-D57C92595422}"/>
              </a:ext>
            </a:extLst>
          </p:cNvPr>
          <p:cNvSpPr>
            <a:spLocks noGrp="1"/>
          </p:cNvSpPr>
          <p:nvPr>
            <p:ph idx="1"/>
          </p:nvPr>
        </p:nvSpPr>
        <p:spPr>
          <a:xfrm>
            <a:off x="454086" y="826253"/>
            <a:ext cx="9026503" cy="3880773"/>
          </a:xfrm>
        </p:spPr>
        <p:txBody>
          <a:bodyPr vert="horz" lIns="91440" tIns="45720" rIns="91440" bIns="45720" rtlCol="0" anchor="t">
            <a:normAutofit fontScale="92500" lnSpcReduction="20000"/>
          </a:bodyPr>
          <a:lstStyle/>
          <a:p>
            <a:endParaRPr lang="en-US" sz="2800" cap="all" dirty="0">
              <a:solidFill>
                <a:srgbClr val="000000"/>
              </a:solidFill>
              <a:latin typeface="Franklin Gothic Medium"/>
            </a:endParaRPr>
          </a:p>
          <a:p>
            <a:r>
              <a:rPr lang="en-US" sz="2200" dirty="0">
                <a:solidFill>
                  <a:schemeClr val="tx1">
                    <a:lumMod val="95000"/>
                    <a:lumOff val="5000"/>
                  </a:schemeClr>
                </a:solidFill>
              </a:rPr>
              <a:t>Chatbots have emerged as a quintessential part of present-day virtual interactions, revolutionizing the way groups interact with customers and customers interact with the era. At the core of chatbot development lies a rich theoretical framework that draws upon diverse disciplines along with artificial intelligence, natural language processing, human-computer interaction, and software program engineering.</a:t>
            </a:r>
          </a:p>
          <a:p>
            <a:r>
              <a:rPr lang="en-US" sz="2200" dirty="0">
                <a:solidFill>
                  <a:schemeClr val="tx1">
                    <a:lumMod val="95000"/>
                    <a:lumOff val="5000"/>
                  </a:schemeClr>
                </a:solidFill>
              </a:rPr>
              <a:t>A chatbot is a software program for simulating intelligent conversations with humans using rules or artificial intelligence. A computer program that can comprehend human language and communicate with a user via a website or messaging app is known as a chatbot (conversational interface, AI agent). </a:t>
            </a:r>
          </a:p>
        </p:txBody>
      </p:sp>
      <p:sp>
        <p:nvSpPr>
          <p:cNvPr id="4" name="Rectangle 3"/>
          <p:cNvSpPr/>
          <p:nvPr/>
        </p:nvSpPr>
        <p:spPr>
          <a:xfrm>
            <a:off x="348341" y="4493693"/>
            <a:ext cx="9156441" cy="1631216"/>
          </a:xfrm>
          <a:prstGeom prst="rect">
            <a:avLst/>
          </a:prstGeom>
        </p:spPr>
        <p:txBody>
          <a:bodyPr wrap="square">
            <a:spAutoFit/>
          </a:bodyPr>
          <a:lstStyle/>
          <a:p>
            <a:pPr marL="342900" lvl="0" indent="-342900" defTabSz="457200">
              <a:spcBef>
                <a:spcPts val="1000"/>
              </a:spcBef>
              <a:buClr>
                <a:srgbClr val="0F6FC6"/>
              </a:buClr>
              <a:buSzPct val="80000"/>
              <a:buFont typeface="Wingdings 3" charset="2"/>
              <a:buChar char=""/>
            </a:pPr>
            <a:r>
              <a:rPr lang="en-US" sz="2000" dirty="0" err="1">
                <a:solidFill>
                  <a:schemeClr val="tx1">
                    <a:lumMod val="95000"/>
                    <a:lumOff val="5000"/>
                  </a:schemeClr>
                </a:solidFill>
              </a:rPr>
              <a:t>Chatbots</a:t>
            </a:r>
            <a:r>
              <a:rPr lang="en-US" sz="2000" dirty="0">
                <a:solidFill>
                  <a:schemeClr val="tx1">
                    <a:lumMod val="95000"/>
                    <a:lumOff val="5000"/>
                  </a:schemeClr>
                </a:solidFill>
              </a:rPr>
              <a:t> are conversational technologies that effectively carry out repetitive activities. They are well-liked by people because they facilitate the speedy completion of those tasks, freeing them up to concentrate on more complex, strategic, and interesting duties that call for human qualities that are unmatched by computers</a:t>
            </a:r>
            <a:r>
              <a:rPr lang="en-US" dirty="0">
                <a:solidFill>
                  <a:schemeClr val="tx1">
                    <a:lumMod val="95000"/>
                    <a:lumOff val="5000"/>
                  </a:schemeClr>
                </a:solidFill>
              </a:rPr>
              <a:t>.</a:t>
            </a:r>
          </a:p>
        </p:txBody>
      </p:sp>
    </p:spTree>
    <p:extLst>
      <p:ext uri="{BB962C8B-B14F-4D97-AF65-F5344CB8AC3E}">
        <p14:creationId xmlns:p14="http://schemas.microsoft.com/office/powerpoint/2010/main" val="3356848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804" y="217714"/>
            <a:ext cx="8596668" cy="1320800"/>
          </a:xfrm>
        </p:spPr>
        <p:txBody>
          <a:bodyPr>
            <a:normAutofit/>
          </a:bodyPr>
          <a:lstStyle/>
          <a:p>
            <a:r>
              <a:rPr lang="en-US" sz="2400" dirty="0" smtClean="0">
                <a:solidFill>
                  <a:schemeClr val="tx1">
                    <a:lumMod val="95000"/>
                    <a:lumOff val="5000"/>
                  </a:schemeClr>
                </a:solidFill>
                <a:latin typeface="Copperplate Gothic Bold" pitchFamily="34" charset="0"/>
              </a:rPr>
              <a:t>ALGORITHM AND DEPLOYMENT</a:t>
            </a:r>
            <a:endParaRPr lang="en-US" sz="2400" dirty="0">
              <a:solidFill>
                <a:schemeClr val="tx1">
                  <a:lumMod val="95000"/>
                  <a:lumOff val="5000"/>
                </a:schemeClr>
              </a:solidFill>
              <a:latin typeface="Copperplate Gothic Bold" pitchFamily="34" charset="0"/>
            </a:endParaRPr>
          </a:p>
        </p:txBody>
      </p:sp>
      <p:sp>
        <p:nvSpPr>
          <p:cNvPr id="3" name="Content Placeholder 2"/>
          <p:cNvSpPr>
            <a:spLocks noGrp="1"/>
          </p:cNvSpPr>
          <p:nvPr>
            <p:ph idx="1"/>
          </p:nvPr>
        </p:nvSpPr>
        <p:spPr>
          <a:xfrm>
            <a:off x="304108" y="779659"/>
            <a:ext cx="9716969" cy="5565158"/>
          </a:xfrm>
        </p:spPr>
        <p:txBody>
          <a:bodyPr>
            <a:normAutofit/>
          </a:bodyPr>
          <a:lstStyle/>
          <a:p>
            <a:pPr marL="0" indent="0">
              <a:buNone/>
            </a:pPr>
            <a:r>
              <a:rPr lang="en-US" dirty="0" smtClean="0"/>
              <a:t>   </a:t>
            </a:r>
            <a:r>
              <a:rPr lang="en-US" sz="2000" dirty="0" smtClean="0">
                <a:solidFill>
                  <a:schemeClr val="tx1">
                    <a:lumMod val="95000"/>
                    <a:lumOff val="5000"/>
                  </a:schemeClr>
                </a:solidFill>
              </a:rPr>
              <a:t>Designing </a:t>
            </a:r>
            <a:r>
              <a:rPr lang="en-US" sz="2000" dirty="0">
                <a:solidFill>
                  <a:schemeClr val="tx1">
                    <a:lumMod val="95000"/>
                    <a:lumOff val="5000"/>
                  </a:schemeClr>
                </a:solidFill>
              </a:rPr>
              <a:t>an algorithm for a </a:t>
            </a:r>
            <a:r>
              <a:rPr lang="en-US" sz="2000" dirty="0" err="1">
                <a:solidFill>
                  <a:schemeClr val="tx1">
                    <a:lumMod val="95000"/>
                    <a:lumOff val="5000"/>
                  </a:schemeClr>
                </a:solidFill>
              </a:rPr>
              <a:t>chatbot</a:t>
            </a:r>
            <a:r>
              <a:rPr lang="en-US" sz="2000" dirty="0">
                <a:solidFill>
                  <a:schemeClr val="tx1">
                    <a:lumMod val="95000"/>
                    <a:lumOff val="5000"/>
                  </a:schemeClr>
                </a:solidFill>
              </a:rPr>
              <a:t> involves several steps, including understanding the requirements, defining the </a:t>
            </a:r>
            <a:r>
              <a:rPr lang="en-US" sz="2000" dirty="0" err="1">
                <a:solidFill>
                  <a:schemeClr val="tx1">
                    <a:lumMod val="95000"/>
                    <a:lumOff val="5000"/>
                  </a:schemeClr>
                </a:solidFill>
              </a:rPr>
              <a:t>chatbot's</a:t>
            </a:r>
            <a:r>
              <a:rPr lang="en-US" sz="2000" dirty="0">
                <a:solidFill>
                  <a:schemeClr val="tx1">
                    <a:lumMod val="95000"/>
                    <a:lumOff val="5000"/>
                  </a:schemeClr>
                </a:solidFill>
              </a:rPr>
              <a:t> functionalities, choosing an appropriate architecture, implementing natural language processing (NLP) capabilities, and deploying the </a:t>
            </a:r>
            <a:r>
              <a:rPr lang="en-US" sz="2000" dirty="0" err="1">
                <a:solidFill>
                  <a:schemeClr val="tx1">
                    <a:lumMod val="95000"/>
                    <a:lumOff val="5000"/>
                  </a:schemeClr>
                </a:solidFill>
              </a:rPr>
              <a:t>chatbot</a:t>
            </a:r>
            <a:r>
              <a:rPr lang="en-US" sz="2000" dirty="0">
                <a:solidFill>
                  <a:schemeClr val="tx1">
                    <a:lumMod val="95000"/>
                    <a:lumOff val="5000"/>
                  </a:schemeClr>
                </a:solidFill>
              </a:rPr>
              <a:t> on a suitable platform. Here's a basic algorithm outline for building a </a:t>
            </a:r>
            <a:r>
              <a:rPr lang="en-US" sz="2000" dirty="0" err="1">
                <a:solidFill>
                  <a:schemeClr val="tx1">
                    <a:lumMod val="95000"/>
                    <a:lumOff val="5000"/>
                  </a:schemeClr>
                </a:solidFill>
              </a:rPr>
              <a:t>chatbot</a:t>
            </a:r>
            <a:r>
              <a:rPr lang="en-US" sz="2000" dirty="0" smtClean="0">
                <a:solidFill>
                  <a:schemeClr val="tx1">
                    <a:lumMod val="95000"/>
                    <a:lumOff val="5000"/>
                  </a:schemeClr>
                </a:solidFill>
              </a:rPr>
              <a:t>:</a:t>
            </a:r>
          </a:p>
          <a:p>
            <a:pPr marL="0" indent="0">
              <a:buNone/>
            </a:pPr>
            <a:r>
              <a:rPr lang="en-US" b="1" dirty="0"/>
              <a:t>Define Purpose and Scope:</a:t>
            </a:r>
            <a:endParaRPr lang="en-US" dirty="0"/>
          </a:p>
          <a:p>
            <a:pPr lvl="1"/>
            <a:r>
              <a:rPr lang="en-US" sz="2000" dirty="0">
                <a:solidFill>
                  <a:schemeClr val="tx1">
                    <a:lumMod val="95000"/>
                    <a:lumOff val="5000"/>
                  </a:schemeClr>
                </a:solidFill>
              </a:rPr>
              <a:t>Clearly define the purpose of the </a:t>
            </a:r>
            <a:r>
              <a:rPr lang="en-US" sz="2000" dirty="0" err="1">
                <a:solidFill>
                  <a:schemeClr val="tx1">
                    <a:lumMod val="95000"/>
                    <a:lumOff val="5000"/>
                  </a:schemeClr>
                </a:solidFill>
              </a:rPr>
              <a:t>chatbot</a:t>
            </a:r>
            <a:r>
              <a:rPr lang="en-US" sz="2000" dirty="0">
                <a:solidFill>
                  <a:schemeClr val="tx1">
                    <a:lumMod val="95000"/>
                    <a:lumOff val="5000"/>
                  </a:schemeClr>
                </a:solidFill>
              </a:rPr>
              <a:t> (e.g., customer support, information retrieval, entertainment).</a:t>
            </a:r>
          </a:p>
          <a:p>
            <a:pPr lvl="1"/>
            <a:r>
              <a:rPr lang="en-US" sz="2000" dirty="0">
                <a:solidFill>
                  <a:schemeClr val="tx1">
                    <a:lumMod val="95000"/>
                    <a:lumOff val="5000"/>
                  </a:schemeClr>
                </a:solidFill>
              </a:rPr>
              <a:t>Determine the scope of the </a:t>
            </a:r>
            <a:r>
              <a:rPr lang="en-US" sz="2000" dirty="0" err="1">
                <a:solidFill>
                  <a:schemeClr val="tx1">
                    <a:lumMod val="95000"/>
                    <a:lumOff val="5000"/>
                  </a:schemeClr>
                </a:solidFill>
              </a:rPr>
              <a:t>chatbot's</a:t>
            </a:r>
            <a:r>
              <a:rPr lang="en-US" sz="2000" dirty="0">
                <a:solidFill>
                  <a:schemeClr val="tx1">
                    <a:lumMod val="95000"/>
                    <a:lumOff val="5000"/>
                  </a:schemeClr>
                </a:solidFill>
              </a:rPr>
              <a:t> capabilities and limitations</a:t>
            </a:r>
            <a:r>
              <a:rPr lang="en-US" dirty="0"/>
              <a:t>.</a:t>
            </a:r>
          </a:p>
          <a:p>
            <a:pPr marL="0" indent="0">
              <a:buNone/>
            </a:pPr>
            <a:r>
              <a:rPr lang="en-US" b="1" dirty="0"/>
              <a:t>Choose Platform and Framework:</a:t>
            </a:r>
            <a:endParaRPr lang="en-US" dirty="0"/>
          </a:p>
          <a:p>
            <a:pPr marL="457200" lvl="1" indent="0">
              <a:buNone/>
            </a:pPr>
            <a:r>
              <a:rPr lang="en-US" sz="2000" dirty="0">
                <a:solidFill>
                  <a:schemeClr val="tx1">
                    <a:lumMod val="95000"/>
                    <a:lumOff val="5000"/>
                  </a:schemeClr>
                </a:solidFill>
              </a:rPr>
              <a:t> </a:t>
            </a:r>
            <a:r>
              <a:rPr lang="en-US" sz="2000" dirty="0" smtClean="0">
                <a:solidFill>
                  <a:schemeClr val="tx1">
                    <a:lumMod val="95000"/>
                    <a:lumOff val="5000"/>
                  </a:schemeClr>
                </a:solidFill>
              </a:rPr>
              <a:t> Select </a:t>
            </a:r>
            <a:r>
              <a:rPr lang="en-US" sz="2000" dirty="0">
                <a:solidFill>
                  <a:schemeClr val="tx1">
                    <a:lumMod val="95000"/>
                    <a:lumOff val="5000"/>
                  </a:schemeClr>
                </a:solidFill>
              </a:rPr>
              <a:t>a platform for building and deploying the </a:t>
            </a:r>
            <a:r>
              <a:rPr lang="en-US" sz="2000" dirty="0" err="1">
                <a:solidFill>
                  <a:schemeClr val="tx1">
                    <a:lumMod val="95000"/>
                    <a:lumOff val="5000"/>
                  </a:schemeClr>
                </a:solidFill>
              </a:rPr>
              <a:t>chatbot</a:t>
            </a:r>
            <a:r>
              <a:rPr lang="en-US" sz="2000" dirty="0">
                <a:solidFill>
                  <a:schemeClr val="tx1">
                    <a:lumMod val="95000"/>
                    <a:lumOff val="5000"/>
                  </a:schemeClr>
                </a:solidFill>
              </a:rPr>
              <a:t> (e.g., web-based, messaging platforms like Facebook Messenger or Slack).</a:t>
            </a:r>
          </a:p>
          <a:p>
            <a:pPr lvl="1"/>
            <a:r>
              <a:rPr lang="en-US" sz="2000" dirty="0">
                <a:solidFill>
                  <a:schemeClr val="tx1">
                    <a:lumMod val="95000"/>
                    <a:lumOff val="5000"/>
                  </a:schemeClr>
                </a:solidFill>
              </a:rPr>
              <a:t>Choose a suitable framework or programming language for development (e.g., Python with libraries like NLTK, </a:t>
            </a:r>
            <a:r>
              <a:rPr lang="en-US" sz="2000" dirty="0" err="1">
                <a:solidFill>
                  <a:schemeClr val="tx1">
                    <a:lumMod val="95000"/>
                    <a:lumOff val="5000"/>
                  </a:schemeClr>
                </a:solidFill>
              </a:rPr>
              <a:t>TensorFlow</a:t>
            </a:r>
            <a:r>
              <a:rPr lang="en-US" sz="2000" dirty="0">
                <a:solidFill>
                  <a:schemeClr val="tx1">
                    <a:lumMod val="95000"/>
                    <a:lumOff val="5000"/>
                  </a:schemeClr>
                </a:solidFill>
              </a:rPr>
              <a:t>, or frameworks like Rasa or </a:t>
            </a:r>
            <a:r>
              <a:rPr lang="en-US" sz="2000" dirty="0" err="1">
                <a:solidFill>
                  <a:schemeClr val="tx1">
                    <a:lumMod val="95000"/>
                    <a:lumOff val="5000"/>
                  </a:schemeClr>
                </a:solidFill>
              </a:rPr>
              <a:t>Dialogflow</a:t>
            </a:r>
            <a:r>
              <a:rPr lang="en-US" sz="2000" dirty="0">
                <a:solidFill>
                  <a:schemeClr val="tx1">
                    <a:lumMod val="95000"/>
                    <a:lumOff val="5000"/>
                  </a:schemeClr>
                </a:solidFill>
              </a:rPr>
              <a:t>).</a:t>
            </a:r>
          </a:p>
          <a:p>
            <a:endParaRPr lang="en-US" sz="2000" dirty="0">
              <a:solidFill>
                <a:schemeClr val="tx1">
                  <a:lumMod val="95000"/>
                  <a:lumOff val="5000"/>
                </a:schemeClr>
              </a:solidFill>
            </a:endParaRPr>
          </a:p>
        </p:txBody>
      </p:sp>
    </p:spTree>
    <p:extLst>
      <p:ext uri="{BB962C8B-B14F-4D97-AF65-F5344CB8AC3E}">
        <p14:creationId xmlns:p14="http://schemas.microsoft.com/office/powerpoint/2010/main" val="1081900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597159"/>
          </a:xfrm>
        </p:spPr>
        <p:txBody>
          <a:bodyPr>
            <a:normAutofit/>
          </a:bodyPr>
          <a:lstStyle/>
          <a:p>
            <a:r>
              <a:rPr lang="en-US" sz="800" dirty="0" smtClean="0"/>
              <a:t>.</a:t>
            </a:r>
            <a:endParaRPr lang="en-US" sz="800" dirty="0"/>
          </a:p>
        </p:txBody>
      </p:sp>
      <p:sp>
        <p:nvSpPr>
          <p:cNvPr id="3" name="Content Placeholder 2"/>
          <p:cNvSpPr>
            <a:spLocks noGrp="1"/>
          </p:cNvSpPr>
          <p:nvPr>
            <p:ph idx="1"/>
          </p:nvPr>
        </p:nvSpPr>
        <p:spPr>
          <a:xfrm>
            <a:off x="863947" y="727789"/>
            <a:ext cx="8596668" cy="5561044"/>
          </a:xfrm>
        </p:spPr>
        <p:txBody>
          <a:bodyPr>
            <a:normAutofit fontScale="85000" lnSpcReduction="20000"/>
          </a:bodyPr>
          <a:lstStyle/>
          <a:p>
            <a:pPr marL="0" indent="0">
              <a:buNone/>
            </a:pPr>
            <a:r>
              <a:rPr lang="en-US" sz="2400" b="1" dirty="0" smtClean="0"/>
              <a:t>  Collect </a:t>
            </a:r>
            <a:r>
              <a:rPr lang="en-US" sz="2400" b="1" dirty="0"/>
              <a:t>and Organize Data:</a:t>
            </a:r>
            <a:endParaRPr lang="en-US" sz="2400" dirty="0"/>
          </a:p>
          <a:p>
            <a:pPr lvl="1"/>
            <a:r>
              <a:rPr lang="en-US" sz="2000" dirty="0">
                <a:solidFill>
                  <a:schemeClr val="tx1">
                    <a:lumMod val="95000"/>
                    <a:lumOff val="5000"/>
                  </a:schemeClr>
                </a:solidFill>
              </a:rPr>
              <a:t>Gather relevant data sources such as FAQs, product information, or any other data required to fulfill the </a:t>
            </a:r>
            <a:r>
              <a:rPr lang="en-US" sz="2000" dirty="0" err="1">
                <a:solidFill>
                  <a:schemeClr val="tx1">
                    <a:lumMod val="95000"/>
                    <a:lumOff val="5000"/>
                  </a:schemeClr>
                </a:solidFill>
              </a:rPr>
              <a:t>chatbot's</a:t>
            </a:r>
            <a:r>
              <a:rPr lang="en-US" sz="2000" dirty="0">
                <a:solidFill>
                  <a:schemeClr val="tx1">
                    <a:lumMod val="95000"/>
                    <a:lumOff val="5000"/>
                  </a:schemeClr>
                </a:solidFill>
              </a:rPr>
              <a:t> purpose.</a:t>
            </a:r>
          </a:p>
          <a:p>
            <a:pPr lvl="1"/>
            <a:r>
              <a:rPr lang="en-US" sz="2000" dirty="0">
                <a:solidFill>
                  <a:schemeClr val="tx1">
                    <a:lumMod val="95000"/>
                    <a:lumOff val="5000"/>
                  </a:schemeClr>
                </a:solidFill>
              </a:rPr>
              <a:t>Organize the data in a structured format for easy retrieval and processing.</a:t>
            </a:r>
          </a:p>
          <a:p>
            <a:pPr marL="0" indent="0">
              <a:buNone/>
            </a:pPr>
            <a:r>
              <a:rPr lang="en-US" sz="2400" b="1" dirty="0" smtClean="0"/>
              <a:t>  Design </a:t>
            </a:r>
            <a:r>
              <a:rPr lang="en-US" sz="2400" b="1" dirty="0"/>
              <a:t>Conversational Flow:</a:t>
            </a:r>
            <a:endParaRPr lang="en-US" sz="2400" dirty="0"/>
          </a:p>
          <a:p>
            <a:pPr lvl="1"/>
            <a:r>
              <a:rPr lang="en-US" sz="2200" dirty="0">
                <a:solidFill>
                  <a:schemeClr val="tx1">
                    <a:lumMod val="95000"/>
                    <a:lumOff val="5000"/>
                  </a:schemeClr>
                </a:solidFill>
              </a:rPr>
              <a:t>Create a flowchart or outline representing the conversation flow between the user and the </a:t>
            </a:r>
            <a:r>
              <a:rPr lang="en-US" sz="2200" dirty="0" err="1">
                <a:solidFill>
                  <a:schemeClr val="tx1">
                    <a:lumMod val="95000"/>
                    <a:lumOff val="5000"/>
                  </a:schemeClr>
                </a:solidFill>
              </a:rPr>
              <a:t>chatbot</a:t>
            </a:r>
            <a:r>
              <a:rPr lang="en-US" sz="2200" dirty="0">
                <a:solidFill>
                  <a:schemeClr val="tx1">
                    <a:lumMod val="95000"/>
                    <a:lumOff val="5000"/>
                  </a:schemeClr>
                </a:solidFill>
              </a:rPr>
              <a:t>.</a:t>
            </a:r>
          </a:p>
          <a:p>
            <a:pPr lvl="1"/>
            <a:r>
              <a:rPr lang="en-US" sz="2200" dirty="0">
                <a:solidFill>
                  <a:schemeClr val="tx1">
                    <a:lumMod val="95000"/>
                    <a:lumOff val="5000"/>
                  </a:schemeClr>
                </a:solidFill>
              </a:rPr>
              <a:t>Define various intents (user goals) and corresponding responses.</a:t>
            </a:r>
          </a:p>
          <a:p>
            <a:pPr marL="0" indent="0">
              <a:buNone/>
            </a:pPr>
            <a:r>
              <a:rPr lang="en-US" sz="2400" b="1" dirty="0" smtClean="0"/>
              <a:t> Implement </a:t>
            </a:r>
            <a:r>
              <a:rPr lang="en-US" sz="2400" b="1" dirty="0"/>
              <a:t>Natural Language Processing (NLP)</a:t>
            </a:r>
            <a:r>
              <a:rPr lang="en-US" b="1" dirty="0"/>
              <a:t>:</a:t>
            </a:r>
            <a:endParaRPr lang="en-US" dirty="0"/>
          </a:p>
          <a:p>
            <a:pPr lvl="1"/>
            <a:r>
              <a:rPr lang="en-US" sz="2200" dirty="0">
                <a:solidFill>
                  <a:schemeClr val="tx1">
                    <a:lumMod val="95000"/>
                    <a:lumOff val="5000"/>
                  </a:schemeClr>
                </a:solidFill>
              </a:rPr>
              <a:t>Integrate NLP capabilities to understand user inputs and generate appropriate responses.</a:t>
            </a:r>
          </a:p>
          <a:p>
            <a:pPr lvl="1"/>
            <a:r>
              <a:rPr lang="en-US" sz="2200" dirty="0">
                <a:solidFill>
                  <a:schemeClr val="tx1">
                    <a:lumMod val="95000"/>
                    <a:lumOff val="5000"/>
                  </a:schemeClr>
                </a:solidFill>
              </a:rPr>
              <a:t>Implement techniques like tokenization, part-of-speech tagging, named entity recognition, and sentiment analysis.</a:t>
            </a:r>
          </a:p>
          <a:p>
            <a:pPr lvl="1"/>
            <a:r>
              <a:rPr lang="en-US" sz="2200" dirty="0">
                <a:solidFill>
                  <a:schemeClr val="tx1">
                    <a:lumMod val="95000"/>
                    <a:lumOff val="5000"/>
                  </a:schemeClr>
                </a:solidFill>
              </a:rPr>
              <a:t>Train NLP models on labeled data for intent classification and entity extraction.</a:t>
            </a:r>
          </a:p>
          <a:p>
            <a:endParaRPr lang="en-US" sz="2200" dirty="0">
              <a:solidFill>
                <a:schemeClr val="tx1">
                  <a:lumMod val="95000"/>
                  <a:lumOff val="5000"/>
                </a:schemeClr>
              </a:solidFill>
            </a:endParaRPr>
          </a:p>
        </p:txBody>
      </p:sp>
    </p:spTree>
    <p:extLst>
      <p:ext uri="{BB962C8B-B14F-4D97-AF65-F5344CB8AC3E}">
        <p14:creationId xmlns:p14="http://schemas.microsoft.com/office/powerpoint/2010/main" val="4003537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689" y="553616"/>
            <a:ext cx="8596668" cy="1320800"/>
          </a:xfrm>
        </p:spPr>
        <p:txBody>
          <a:bodyPr>
            <a:normAutofit/>
          </a:bodyPr>
          <a:lstStyle/>
          <a:p>
            <a:r>
              <a:rPr lang="en-US" sz="2800" dirty="0" smtClean="0">
                <a:solidFill>
                  <a:schemeClr val="tx1"/>
                </a:solidFill>
                <a:latin typeface="Copperplate Gothic Bold" pitchFamily="34" charset="0"/>
              </a:rPr>
              <a:t>CONCLUSION</a:t>
            </a:r>
            <a:endParaRPr lang="en-US" sz="2800" dirty="0">
              <a:solidFill>
                <a:schemeClr val="tx1"/>
              </a:solidFill>
              <a:latin typeface="Copperplate Gothic Bold" pitchFamily="34" charset="0"/>
            </a:endParaRPr>
          </a:p>
        </p:txBody>
      </p:sp>
      <p:sp>
        <p:nvSpPr>
          <p:cNvPr id="3" name="Content Placeholder 2"/>
          <p:cNvSpPr>
            <a:spLocks noGrp="1"/>
          </p:cNvSpPr>
          <p:nvPr>
            <p:ph idx="1"/>
          </p:nvPr>
        </p:nvSpPr>
        <p:spPr>
          <a:xfrm>
            <a:off x="472061" y="1455576"/>
            <a:ext cx="9866258" cy="2612571"/>
          </a:xfrm>
        </p:spPr>
        <p:txBody>
          <a:bodyPr>
            <a:normAutofit fontScale="92500"/>
          </a:bodyPr>
          <a:lstStyle/>
          <a:p>
            <a:r>
              <a:rPr lang="en-US" sz="2400" dirty="0" smtClean="0">
                <a:solidFill>
                  <a:schemeClr val="tx1">
                    <a:lumMod val="95000"/>
                    <a:lumOff val="5000"/>
                  </a:schemeClr>
                </a:solidFill>
                <a:ea typeface="Arial Unicode MS" pitchFamily="34" charset="-128"/>
                <a:cs typeface="Arial Unicode MS" pitchFamily="34" charset="-128"/>
              </a:rPr>
              <a:t>A </a:t>
            </a:r>
            <a:r>
              <a:rPr lang="en-US" sz="2400" dirty="0" err="1">
                <a:solidFill>
                  <a:schemeClr val="tx1">
                    <a:lumMod val="95000"/>
                    <a:lumOff val="5000"/>
                  </a:schemeClr>
                </a:solidFill>
                <a:ea typeface="Arial Unicode MS" pitchFamily="34" charset="-128"/>
                <a:cs typeface="Arial Unicode MS" pitchFamily="34" charset="-128"/>
              </a:rPr>
              <a:t>chatbot</a:t>
            </a:r>
            <a:r>
              <a:rPr lang="en-US" sz="2400" dirty="0">
                <a:solidFill>
                  <a:schemeClr val="tx1">
                    <a:lumMod val="95000"/>
                    <a:lumOff val="5000"/>
                  </a:schemeClr>
                </a:solidFill>
                <a:ea typeface="Arial Unicode MS" pitchFamily="34" charset="-128"/>
                <a:cs typeface="Arial Unicode MS" pitchFamily="34" charset="-128"/>
              </a:rPr>
              <a:t> is an exemplary example of human-computer interaction. In recent years, there has been a significant advancement in the development of </a:t>
            </a:r>
            <a:r>
              <a:rPr lang="en-US" sz="2400" dirty="0" err="1">
                <a:solidFill>
                  <a:schemeClr val="tx1">
                    <a:lumMod val="95000"/>
                    <a:lumOff val="5000"/>
                  </a:schemeClr>
                </a:solidFill>
                <a:ea typeface="Arial Unicode MS" pitchFamily="34" charset="-128"/>
                <a:cs typeface="Arial Unicode MS" pitchFamily="34" charset="-128"/>
              </a:rPr>
              <a:t>chatbots</a:t>
            </a:r>
            <a:r>
              <a:rPr lang="en-US" sz="2400" dirty="0">
                <a:solidFill>
                  <a:schemeClr val="tx1">
                    <a:lumMod val="95000"/>
                    <a:lumOff val="5000"/>
                  </a:schemeClr>
                </a:solidFill>
                <a:ea typeface="Arial Unicode MS" pitchFamily="34" charset="-128"/>
                <a:cs typeface="Arial Unicode MS" pitchFamily="34" charset="-128"/>
              </a:rPr>
              <a:t>, and they have evolved into one of the most powerful and widely adopted applications. However, this is only the beginning of </a:t>
            </a:r>
            <a:r>
              <a:rPr lang="en-US" sz="2400" dirty="0" err="1">
                <a:solidFill>
                  <a:schemeClr val="tx1">
                    <a:lumMod val="95000"/>
                    <a:lumOff val="5000"/>
                  </a:schemeClr>
                </a:solidFill>
                <a:ea typeface="Arial Unicode MS" pitchFamily="34" charset="-128"/>
                <a:cs typeface="Arial Unicode MS" pitchFamily="34" charset="-128"/>
              </a:rPr>
              <a:t>chatbots</a:t>
            </a:r>
            <a:r>
              <a:rPr lang="en-US" sz="2400" dirty="0">
                <a:solidFill>
                  <a:schemeClr val="tx1">
                    <a:lumMod val="95000"/>
                    <a:lumOff val="5000"/>
                  </a:schemeClr>
                </a:solidFill>
                <a:ea typeface="Arial Unicode MS" pitchFamily="34" charset="-128"/>
                <a:cs typeface="Arial Unicode MS" pitchFamily="34" charset="-128"/>
              </a:rPr>
              <a:t>, and to meet their full potential, it requires our attention and effort to understand how they work and how they are developed</a:t>
            </a:r>
            <a:r>
              <a:rPr lang="en-US" sz="2400" dirty="0">
                <a:solidFill>
                  <a:schemeClr val="tx1">
                    <a:lumMod val="95000"/>
                    <a:lumOff val="5000"/>
                  </a:schemeClr>
                </a:solidFill>
              </a:rPr>
              <a:t>. </a:t>
            </a:r>
            <a:endParaRPr lang="en-US" sz="2400" dirty="0" smtClean="0">
              <a:solidFill>
                <a:schemeClr val="tx1">
                  <a:lumMod val="95000"/>
                  <a:lumOff val="5000"/>
                </a:schemeClr>
              </a:solidFill>
            </a:endParaRPr>
          </a:p>
          <a:p>
            <a:pPr marL="0" indent="0">
              <a:buNone/>
            </a:pPr>
            <a:endParaRPr lang="en-US" dirty="0"/>
          </a:p>
        </p:txBody>
      </p:sp>
    </p:spTree>
    <p:extLst>
      <p:ext uri="{BB962C8B-B14F-4D97-AF65-F5344CB8AC3E}">
        <p14:creationId xmlns:p14="http://schemas.microsoft.com/office/powerpoint/2010/main" val="902224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292</TotalTime>
  <Words>614</Words>
  <Application>Microsoft Office PowerPoint</Application>
  <PresentationFormat>Custom</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CHAT BOT USING GENERATIVE AI</vt:lpstr>
      <vt:lpstr>PROJECT OUTLINE</vt:lpstr>
      <vt:lpstr>PROBLEM  STATEMENT</vt:lpstr>
      <vt:lpstr>PROPOSED SYSTEM/SOLUTION</vt:lpstr>
      <vt:lpstr>.</vt:lpstr>
      <vt:lpstr>SYSTEM DEVELOPMENT APPROACH</vt:lpstr>
      <vt:lpstr>ALGORITHM AND DEPLOYMENT</vt:lpstr>
      <vt:lpstr>.</vt:lpstr>
      <vt:lpstr>CONCLUSION</vt:lpstr>
      <vt:lpstr>Result</vt:lpstr>
      <vt:lpstr>REFERENCE</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Aswin Raj</dc:creator>
  <cp:lastModifiedBy>saravanan</cp:lastModifiedBy>
  <cp:revision>95</cp:revision>
  <dcterms:created xsi:type="dcterms:W3CDTF">2024-03-31T00:03:57Z</dcterms:created>
  <dcterms:modified xsi:type="dcterms:W3CDTF">2024-04-04T19:40:54Z</dcterms:modified>
</cp:coreProperties>
</file>