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&amp;ehk=ZSgwBo6uwagBsqFKWZtg7Q&amp;r=0&amp;pid=OfficeInsert" ContentType="image/jpeg"/>
  <Default Extension="png&amp;ehk=7DfjFytYaJWlpiQSu5nhyA&amp;r=0&amp;pid=OfficeInsert" ContentType="image/png"/>
  <Default Extension="png&amp;ehk=pHPTQ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2" r:id="rId4"/>
    <p:sldId id="259" r:id="rId5"/>
    <p:sldId id="263" r:id="rId6"/>
    <p:sldId id="265" r:id="rId7"/>
    <p:sldId id="258" r:id="rId8"/>
    <p:sldId id="264" r:id="rId9"/>
    <p:sldId id="266" r:id="rId10"/>
    <p:sldId id="267" r:id="rId11"/>
    <p:sldId id="260" r:id="rId12"/>
    <p:sldId id="261" r:id="rId13"/>
    <p:sldId id="271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8F3374-9000-4879-ADAE-ADA6ED1A964C}">
          <p14:sldIdLst>
            <p14:sldId id="256"/>
            <p14:sldId id="257"/>
            <p14:sldId id="262"/>
            <p14:sldId id="259"/>
            <p14:sldId id="263"/>
            <p14:sldId id="265"/>
            <p14:sldId id="258"/>
            <p14:sldId id="264"/>
            <p14:sldId id="266"/>
            <p14:sldId id="267"/>
            <p14:sldId id="260"/>
            <p14:sldId id="261"/>
            <p14:sldId id="271"/>
            <p14:sldId id="268"/>
            <p14:sldId id="269"/>
            <p14:sldId id="270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smeralda4mcdaniel13.wikidot.com/" TargetMode="External"/><Relationship Id="rId3" Type="http://schemas.openxmlformats.org/officeDocument/2006/relationships/hyperlink" Target="http://commons.wikimedia.org/wiki/File:R_logo.svg" TargetMode="External"/><Relationship Id="rId7" Type="http://schemas.openxmlformats.org/officeDocument/2006/relationships/image" Target="../media/image4.jpg&amp;ehk=ZSgwBo6uwagBsqFKWZtg7Q&amp;r=0&amp;pid=OfficeInsert"/><Relationship Id="rId2" Type="http://schemas.openxmlformats.org/officeDocument/2006/relationships/image" Target="../media/image1.png&amp;ehk=7DfjFytYaJWlpiQSu5nhyA&amp;r=0&amp;pid=OfficeInsert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n.wikipedia.org/wiki/Weka_(machine_learning)" TargetMode="External"/><Relationship Id="rId4" Type="http://schemas.openxmlformats.org/officeDocument/2006/relationships/image" Target="../media/image2.png&amp;ehk=pHPTQ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7F1FCE6A-97BC-41EB-809A-50936E0F94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E0A0486-F672-4FEF-A0A9-E6C3B7E3A5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8C54D-DA32-498C-A8E5-7F406D624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IN" sz="5400" dirty="0"/>
              <a:t>Real Estate Price Prediction Using Machine Learning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96417-69F5-40D0-A192-CF7919A87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/>
          </a:bodyPr>
          <a:lstStyle/>
          <a:p>
            <a:r>
              <a:rPr lang="en-IN" sz="1900" dirty="0">
                <a:solidFill>
                  <a:srgbClr val="8CD6E4"/>
                </a:solidFill>
              </a:rPr>
              <a:t>ASWIN SIVAM RAVIKUMAR         </a:t>
            </a:r>
          </a:p>
          <a:p>
            <a:r>
              <a:rPr lang="en-IN" sz="1900" dirty="0">
                <a:solidFill>
                  <a:srgbClr val="8CD6E4"/>
                </a:solidFill>
              </a:rPr>
              <a:t>X16134621</a:t>
            </a:r>
          </a:p>
        </p:txBody>
      </p:sp>
    </p:spTree>
    <p:extLst>
      <p:ext uri="{BB962C8B-B14F-4D97-AF65-F5344CB8AC3E}">
        <p14:creationId xmlns:p14="http://schemas.microsoft.com/office/powerpoint/2010/main" val="2969980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FAFBDC1-1DBB-4375-91EB-E526C2D66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361951"/>
            <a:ext cx="4463252" cy="2541246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DD98EEA-09FB-48AF-BA0E-9E2FF43C0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3171826"/>
            <a:ext cx="4691852" cy="28735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915FCC-4624-4488-9BC0-A251B435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IN"/>
              <a:t>R 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6AF6E-369B-4072-A009-F25F47CFC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761999"/>
            <a:ext cx="3585891" cy="533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LIBRARIES USED</a:t>
            </a:r>
          </a:p>
          <a:p>
            <a:r>
              <a:rPr lang="en-IN" sz="1600" dirty="0"/>
              <a:t>Random forest</a:t>
            </a:r>
          </a:p>
          <a:p>
            <a:r>
              <a:rPr lang="en-IN" sz="1600" dirty="0"/>
              <a:t>Nlme</a:t>
            </a:r>
          </a:p>
          <a:p>
            <a:r>
              <a:rPr lang="en-IN" sz="1600" dirty="0"/>
              <a:t>caTools</a:t>
            </a:r>
          </a:p>
          <a:p>
            <a:r>
              <a:rPr lang="en-IN" sz="1600" dirty="0"/>
              <a:t>Ggmap</a:t>
            </a:r>
          </a:p>
          <a:p>
            <a:pPr marL="0" indent="0">
              <a:buNone/>
            </a:pPr>
            <a:r>
              <a:rPr lang="en-IN" sz="1600" dirty="0"/>
              <a:t>Normalization check</a:t>
            </a:r>
          </a:p>
          <a:p>
            <a:pPr marL="0" indent="0">
              <a:buNone/>
            </a:pPr>
            <a:r>
              <a:rPr lang="en-IN" sz="1600" dirty="0"/>
              <a:t>Avoiding dummy variable trap </a:t>
            </a:r>
          </a:p>
          <a:p>
            <a:pPr marL="0" indent="0">
              <a:buNone/>
            </a:pPr>
            <a:r>
              <a:rPr lang="en-IN" sz="1600" dirty="0"/>
              <a:t>Train – 75%</a:t>
            </a:r>
          </a:p>
          <a:p>
            <a:pPr marL="0" indent="0">
              <a:buNone/>
            </a:pPr>
            <a:r>
              <a:rPr lang="en-IN" sz="1600" dirty="0"/>
              <a:t>Test – 25%</a:t>
            </a:r>
          </a:p>
          <a:p>
            <a:pPr marL="0" indent="0">
              <a:buNone/>
            </a:pPr>
            <a:r>
              <a:rPr lang="en-IN" sz="1600" dirty="0"/>
              <a:t>Trees used -200 </a:t>
            </a:r>
          </a:p>
          <a:p>
            <a:pPr marL="0" indent="0">
              <a:buNone/>
            </a:pPr>
            <a:r>
              <a:rPr lang="en-IN" sz="1600" dirty="0"/>
              <a:t>Mtry -3 </a:t>
            </a:r>
          </a:p>
          <a:p>
            <a:pPr marL="0" indent="0">
              <a:buNone/>
            </a:pPr>
            <a:r>
              <a:rPr lang="en-IN" sz="1600" dirty="0"/>
              <a:t>Variable importance </a:t>
            </a:r>
          </a:p>
          <a:p>
            <a:pPr marL="0" indent="0">
              <a:buNone/>
            </a:pPr>
            <a:r>
              <a:rPr lang="en-IN" sz="1600" dirty="0"/>
              <a:t>Prediction</a:t>
            </a:r>
          </a:p>
          <a:p>
            <a:pPr marL="0" indent="0">
              <a:buNone/>
            </a:pPr>
            <a:r>
              <a:rPr lang="en-IN" sz="1600" dirty="0"/>
              <a:t>RMSE</a:t>
            </a:r>
          </a:p>
        </p:txBody>
      </p:sp>
    </p:spTree>
    <p:extLst>
      <p:ext uri="{BB962C8B-B14F-4D97-AF65-F5344CB8AC3E}">
        <p14:creationId xmlns:p14="http://schemas.microsoft.com/office/powerpoint/2010/main" val="160330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53F8-2B64-4782-9FCE-971CC028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RAPID MINER</a:t>
            </a:r>
          </a:p>
        </p:txBody>
      </p:sp>
      <p:pic>
        <p:nvPicPr>
          <p:cNvPr id="5" name="Content Placeholder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23F12DE0-F5AD-416A-8EEE-4B1146F70D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568" r="3568"/>
          <a:stretch>
            <a:fillRect/>
          </a:stretch>
        </p:blipFill>
        <p:spPr>
          <a:xfrm>
            <a:off x="5237450" y="104775"/>
            <a:ext cx="6448423" cy="310515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83F2DF-8C6F-4047-9E56-121361A3E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SUPPORT VECTOR MACHINE </a:t>
            </a:r>
          </a:p>
          <a:p>
            <a:r>
              <a:rPr lang="en-IN" dirty="0">
                <a:solidFill>
                  <a:srgbClr val="FF0000"/>
                </a:solidFill>
              </a:rPr>
              <a:t>GRADIENT BOOSTED TREES</a:t>
            </a:r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46B006A-3ECB-4354-9E13-8DA8109C5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0" y="3429000"/>
            <a:ext cx="70675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347C-60A9-449A-8757-07435CBA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WEKA</a:t>
            </a:r>
            <a:br>
              <a:rPr lang="en-IN" dirty="0"/>
            </a:br>
            <a:r>
              <a:rPr lang="en-IN" sz="1600" dirty="0">
                <a:solidFill>
                  <a:srgbClr val="FF0000"/>
                </a:solidFill>
              </a:rPr>
              <a:t>Multi layer perceptron</a:t>
            </a:r>
            <a:br>
              <a:rPr lang="en-IN" sz="1600" dirty="0">
                <a:solidFill>
                  <a:srgbClr val="FF0000"/>
                </a:solidFill>
              </a:rPr>
            </a:br>
            <a:r>
              <a:rPr lang="en-IN" sz="1600" dirty="0">
                <a:solidFill>
                  <a:srgbClr val="FF0000"/>
                </a:solidFill>
              </a:rPr>
              <a:t>Bagging</a:t>
            </a:r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D046887-1ECA-4297-AB85-693501D1E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113183"/>
            <a:ext cx="8629649" cy="595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73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AEE7-6682-451B-8333-C4C02192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PREDECTIED</a:t>
            </a:r>
          </a:p>
        </p:txBody>
      </p:sp>
      <p:pic>
        <p:nvPicPr>
          <p:cNvPr id="6" name="Picture Placeholder 5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63655BA0-83A9-4EC3-B576-1DAC06EB6CB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8824" r="28824"/>
          <a:stretch>
            <a:fillRect/>
          </a:stretch>
        </p:blipFill>
        <p:spPr>
          <a:xfrm>
            <a:off x="3437294" y="763524"/>
            <a:ext cx="3468331" cy="22783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69BCB-617B-4118-8024-25BA4A7B2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values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622832-D94D-4C97-8ACB-E7324D710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294" y="3041895"/>
            <a:ext cx="4238625" cy="2933945"/>
          </a:xfrm>
          <a:prstGeom prst="rect">
            <a:avLst/>
          </a:prstGeom>
        </p:spPr>
      </p:pic>
      <p:pic>
        <p:nvPicPr>
          <p:cNvPr id="10" name="Picture 9" descr="A close up of a newspaper&#10;&#10;Description generated with high confidence">
            <a:extLst>
              <a:ext uri="{FF2B5EF4-FFF2-40B4-BE49-F238E27FC236}">
                <a16:creationId xmlns:a16="http://schemas.microsoft.com/office/drawing/2014/main" id="{E65D4FAA-C466-4D62-AB71-26637B8EF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980" y="1239765"/>
            <a:ext cx="2225040" cy="36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1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60CC2F-5F87-4D4E-9A8B-13363DBF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RMSE AND R SQUARE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76158-EA9B-443A-917F-F1AF73CD7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ROOT MEAN SQUARE ERROR</a:t>
            </a:r>
          </a:p>
          <a:p>
            <a:r>
              <a:rPr lang="en-IN" dirty="0"/>
              <a:t>Predicted value – actual value by no of instances in data set</a:t>
            </a:r>
          </a:p>
          <a:p>
            <a:r>
              <a:rPr lang="en-IN" dirty="0"/>
              <a:t>R square determines how close data fitted into regression line.</a:t>
            </a:r>
          </a:p>
          <a:p>
            <a:r>
              <a:rPr lang="en-IN" dirty="0"/>
              <a:t>Ssr/sst</a:t>
            </a:r>
          </a:p>
          <a:p>
            <a:endParaRPr lang="en-IN" dirty="0"/>
          </a:p>
        </p:txBody>
      </p:sp>
      <p:pic>
        <p:nvPicPr>
          <p:cNvPr id="8" name="Picture 7" descr="A picture containing object, clock&#10;&#10;Description generated with high confidence">
            <a:extLst>
              <a:ext uri="{FF2B5EF4-FFF2-40B4-BE49-F238E27FC236}">
                <a16:creationId xmlns:a16="http://schemas.microsoft.com/office/drawing/2014/main" id="{6B96F3A9-0668-4FB6-A3F4-7CCFFFAF0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655" y="4019459"/>
            <a:ext cx="4048690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1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12D9-EF4E-47BC-AFC4-0BDBECF7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EVALUVATION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8C24D5C-2BD1-4A5D-AA58-9FA7157B2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2658" y="2028826"/>
            <a:ext cx="6201092" cy="3324224"/>
          </a:xfrm>
        </p:spPr>
      </p:pic>
    </p:spTree>
    <p:extLst>
      <p:ext uri="{BB962C8B-B14F-4D97-AF65-F5344CB8AC3E}">
        <p14:creationId xmlns:p14="http://schemas.microsoft.com/office/powerpoint/2010/main" val="361244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56A59A-9CE4-40A7-9C73-ADEE3A4A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>
            <a:normAutofit/>
          </a:bodyPr>
          <a:lstStyle/>
          <a:p>
            <a:r>
              <a:rPr lang="en-IN" sz="2800" dirty="0"/>
              <a:t>VISUALIZATION</a:t>
            </a:r>
          </a:p>
        </p:txBody>
      </p:sp>
      <p:pic>
        <p:nvPicPr>
          <p:cNvPr id="8" name="Picture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8F278F-519E-4EF6-AFB4-2BE56D43365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66" b="666"/>
          <a:stretch>
            <a:fillRect/>
          </a:stretch>
        </p:blipFill>
        <p:spPr>
          <a:xfrm>
            <a:off x="4564174" y="274760"/>
            <a:ext cx="5230455" cy="282013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B6A0F6-C380-4DBC-B0B4-98B103A22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41661"/>
            <a:ext cx="2834640" cy="2322576"/>
          </a:xfrm>
        </p:spPr>
        <p:txBody>
          <a:bodyPr/>
          <a:lstStyle/>
          <a:p>
            <a:r>
              <a:rPr lang="en-IN" dirty="0"/>
              <a:t>Tableau</a:t>
            </a:r>
          </a:p>
        </p:txBody>
      </p:sp>
      <p:pic>
        <p:nvPicPr>
          <p:cNvPr id="10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366D26B-B1FC-498B-BD0E-E559EF493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971" y="3266635"/>
            <a:ext cx="5098659" cy="331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50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7620-71FD-4E3F-8C26-FCF197EF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0570-147A-4206-BCC2-3B349C4D9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Mobile app</a:t>
            </a:r>
          </a:p>
          <a:p>
            <a:r>
              <a:rPr lang="en-IN" dirty="0"/>
              <a:t>Real time data </a:t>
            </a:r>
          </a:p>
          <a:p>
            <a:r>
              <a:rPr lang="en-IN" dirty="0"/>
              <a:t>H20 AI</a:t>
            </a:r>
          </a:p>
          <a:p>
            <a:r>
              <a:rPr lang="en-IN" dirty="0"/>
              <a:t>Application environment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5C956-437E-4E5B-A01F-D4D674FD8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WORKS</a:t>
            </a:r>
          </a:p>
        </p:txBody>
      </p:sp>
    </p:spTree>
    <p:extLst>
      <p:ext uri="{BB962C8B-B14F-4D97-AF65-F5344CB8AC3E}">
        <p14:creationId xmlns:p14="http://schemas.microsoft.com/office/powerpoint/2010/main" val="2481692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09D9-2B76-4B3E-B932-4663E3D2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05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7101-BD16-4310-B607-60EF37C0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Is it possible to predict the real estate house predictions effectively using Machine learning algorithms in advanced data mining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FEAE5-81A2-413C-8B45-B0B30CBA0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 PROGRAM</a:t>
            </a:r>
          </a:p>
          <a:p>
            <a:r>
              <a:rPr lang="en-IN" dirty="0"/>
              <a:t>RAPID MINER</a:t>
            </a:r>
          </a:p>
          <a:p>
            <a:r>
              <a:rPr lang="en-IN" dirty="0"/>
              <a:t>WEKA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4D044-5A85-48F6-9ECB-62F9A446A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02122" y="649796"/>
            <a:ext cx="1143000" cy="857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B5F5AA-7231-4D68-A32A-7B38A296D2F6}"/>
              </a:ext>
            </a:extLst>
          </p:cNvPr>
          <p:cNvSpPr txBox="1"/>
          <p:nvPr/>
        </p:nvSpPr>
        <p:spPr>
          <a:xfrm>
            <a:off x="6219825" y="1292733"/>
            <a:ext cx="1143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808A1-308D-47F4-8247-A1FDA9500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17977" y="5316898"/>
            <a:ext cx="1508891" cy="792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A7691E-3758-4B25-BF51-9A02C7D0A900}"/>
              </a:ext>
            </a:extLst>
          </p:cNvPr>
          <p:cNvSpPr txBox="1"/>
          <p:nvPr/>
        </p:nvSpPr>
        <p:spPr>
          <a:xfrm>
            <a:off x="8768057" y="4810738"/>
            <a:ext cx="1508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1DA0EB-0C9C-4D17-9593-8BFF53AFE6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0" y="2600524"/>
            <a:ext cx="2643187" cy="1390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AF1CD2-9416-4B76-ADB0-950B30A7A5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855078" y="1827491"/>
            <a:ext cx="2843740" cy="250173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BF49EA-9927-47C7-92BB-582D2EF795E2}"/>
              </a:ext>
            </a:extLst>
          </p:cNvPr>
          <p:cNvCxnSpPr/>
          <p:nvPr/>
        </p:nvCxnSpPr>
        <p:spPr>
          <a:xfrm flipH="1" flipV="1">
            <a:off x="8286750" y="1628775"/>
            <a:ext cx="1323975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24212B-7C99-4ECE-AA02-9C6B1ECCBAE9}"/>
              </a:ext>
            </a:extLst>
          </p:cNvPr>
          <p:cNvCxnSpPr/>
          <p:nvPr/>
        </p:nvCxnSpPr>
        <p:spPr>
          <a:xfrm flipH="1">
            <a:off x="8581292" y="4440115"/>
            <a:ext cx="1695656" cy="958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6AF318-E80B-4863-82E8-46996B020A9A}"/>
              </a:ext>
            </a:extLst>
          </p:cNvPr>
          <p:cNvCxnSpPr/>
          <p:nvPr/>
        </p:nvCxnSpPr>
        <p:spPr>
          <a:xfrm flipH="1">
            <a:off x="8598877" y="3295849"/>
            <a:ext cx="852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39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E997-98EA-406A-9ED4-B2DD90DA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set</a:t>
            </a:r>
          </a:p>
        </p:txBody>
      </p:sp>
      <p:pic>
        <p:nvPicPr>
          <p:cNvPr id="6" name="Picture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17C5EF4-E1DD-4692-9D38-A0D96A66DF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1321" r="21321"/>
          <a:stretch>
            <a:fillRect/>
          </a:stretch>
        </p:blipFill>
        <p:spPr>
          <a:xfrm>
            <a:off x="3570644" y="767419"/>
            <a:ext cx="4354156" cy="176623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CF430-B735-4F6D-8CFE-885A5D8FF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From UCI and github </a:t>
            </a:r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59675E8-76C4-4EEC-B58E-42770265B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371856"/>
            <a:ext cx="3702368" cy="2161794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70D867-A995-415A-A270-54A2FBEAF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911" y="2929213"/>
            <a:ext cx="5181689" cy="35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9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wall, white, photo&#10;&#10;Description generated with very high confidence">
            <a:extLst>
              <a:ext uri="{FF2B5EF4-FFF2-40B4-BE49-F238E27FC236}">
                <a16:creationId xmlns:a16="http://schemas.microsoft.com/office/drawing/2014/main" id="{A4FCA2CA-A65F-4DE4-96B4-60B1B2ECE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70669"/>
            <a:ext cx="10905066" cy="411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6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86E8A336-ECC5-41D9-937A-655FC68F1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148" y="2078203"/>
            <a:ext cx="2974692" cy="23128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B08B1D-EAB0-4A6E-81C1-0CAC44E5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IN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85B7-8F70-41CA-B403-7B41793BA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r>
              <a:rPr lang="en-IN" dirty="0"/>
              <a:t>regression analysis estimates the relationship between two or more variables. </a:t>
            </a:r>
          </a:p>
          <a:p>
            <a:r>
              <a:rPr lang="en-IN" dirty="0"/>
              <a:t>It indicates the </a:t>
            </a:r>
            <a:r>
              <a:rPr lang="en-IN" b="1" dirty="0"/>
              <a:t>significant relationships</a:t>
            </a:r>
            <a:r>
              <a:rPr lang="en-IN" dirty="0"/>
              <a:t> between dependent variable and independent variable.</a:t>
            </a:r>
          </a:p>
          <a:p>
            <a:r>
              <a:rPr lang="en-IN" dirty="0"/>
              <a:t>It indicates the </a:t>
            </a:r>
            <a:r>
              <a:rPr lang="en-IN" b="1" dirty="0"/>
              <a:t>strength of impact</a:t>
            </a:r>
            <a:r>
              <a:rPr lang="en-IN" dirty="0"/>
              <a:t> of multiple independent variables on a dependent variable.</a:t>
            </a:r>
          </a:p>
          <a:p>
            <a:r>
              <a:rPr lang="en-IN" dirty="0"/>
              <a:t>Used to predict the next variables with the help of existing attributes.</a:t>
            </a:r>
          </a:p>
        </p:txBody>
      </p:sp>
    </p:spTree>
    <p:extLst>
      <p:ext uri="{BB962C8B-B14F-4D97-AF65-F5344CB8AC3E}">
        <p14:creationId xmlns:p14="http://schemas.microsoft.com/office/powerpoint/2010/main" val="211144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D42EB66E-E7DC-4313-9F04-9BADE1A1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013" y="3429001"/>
            <a:ext cx="4817412" cy="2651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6DADA0-EBD0-4AFA-BE8A-2BACCB48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IN" dirty="0"/>
              <a:t>ML 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62310-768B-4C0F-AE6E-4CC4D2F6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998765"/>
          </a:xfrm>
        </p:spPr>
        <p:txBody>
          <a:bodyPr>
            <a:normAutofit/>
          </a:bodyPr>
          <a:lstStyle/>
          <a:p>
            <a:r>
              <a:rPr lang="en-IN" dirty="0"/>
              <a:t>Random forest</a:t>
            </a:r>
          </a:p>
          <a:p>
            <a:r>
              <a:rPr lang="en-IN" dirty="0"/>
              <a:t>Multiple regression</a:t>
            </a:r>
          </a:p>
          <a:p>
            <a:r>
              <a:rPr lang="en-IN" dirty="0"/>
              <a:t>Support vector machine</a:t>
            </a:r>
          </a:p>
          <a:p>
            <a:r>
              <a:rPr lang="en-IN" dirty="0"/>
              <a:t>Gradient boosted trees</a:t>
            </a:r>
          </a:p>
          <a:p>
            <a:r>
              <a:rPr lang="en-IN" dirty="0"/>
              <a:t>Multi layer perceptron</a:t>
            </a:r>
          </a:p>
          <a:p>
            <a:r>
              <a:rPr lang="en-IN" dirty="0"/>
              <a:t>bagging</a:t>
            </a:r>
          </a:p>
        </p:txBody>
      </p:sp>
    </p:spTree>
    <p:extLst>
      <p:ext uri="{BB962C8B-B14F-4D97-AF65-F5344CB8AC3E}">
        <p14:creationId xmlns:p14="http://schemas.microsoft.com/office/powerpoint/2010/main" val="104497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CB07-AB9E-452A-BCA3-0ED97715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 and 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F1FF7-81D4-4A48-AC8E-F40B59CD3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Random forest</a:t>
            </a:r>
          </a:p>
          <a:p>
            <a:r>
              <a:rPr lang="en-IN" dirty="0"/>
              <a:t>Constructing multiple decision trees at training time and outputting the mean prediction of induvial trees.</a:t>
            </a:r>
          </a:p>
          <a:p>
            <a:r>
              <a:rPr lang="en-IN" dirty="0"/>
              <a:t>Multiple Regression</a:t>
            </a:r>
          </a:p>
          <a:p>
            <a:r>
              <a:rPr lang="en-IN" dirty="0"/>
              <a:t>It is used when we want to predict the value of a variable based on the value of two or more other variables.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A98AC-FE81-40E8-B0C8-33C66F40A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681" y="422910"/>
            <a:ext cx="5867400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B1FF-C165-47BF-89E1-4C1AD2B3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 machine,</a:t>
            </a:r>
            <a:br>
              <a:rPr lang="en-IN" dirty="0"/>
            </a:br>
            <a:r>
              <a:rPr lang="en-IN" dirty="0"/>
              <a:t>Gradient boosted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9633-AD0F-4AB3-AD15-8D3D2E953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SVM Supervised learning method</a:t>
            </a:r>
          </a:p>
          <a:p>
            <a:r>
              <a:rPr lang="en-IN" dirty="0"/>
              <a:t>we plot each data item as a point in n-dimensional space  with the value of each feature being the value of a particular coordinate. </a:t>
            </a:r>
          </a:p>
          <a:p>
            <a:r>
              <a:rPr lang="en-IN" dirty="0"/>
              <a:t>Finding the right hyperplane.</a:t>
            </a:r>
          </a:p>
          <a:p>
            <a:r>
              <a:rPr lang="en-IN" dirty="0"/>
              <a:t>GBT  is to compute sequence of simple trees .</a:t>
            </a:r>
          </a:p>
          <a:p>
            <a:r>
              <a:rPr lang="en-IN" dirty="0"/>
              <a:t>Binary trees which means data will be partition into 2 samples in each split node.   </a:t>
            </a:r>
          </a:p>
        </p:txBody>
      </p:sp>
    </p:spTree>
    <p:extLst>
      <p:ext uri="{BB962C8B-B14F-4D97-AF65-F5344CB8AC3E}">
        <p14:creationId xmlns:p14="http://schemas.microsoft.com/office/powerpoint/2010/main" val="121906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2BE33D01-75EF-476B-9746-D564E1717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75" y="219075"/>
            <a:ext cx="3225165" cy="2611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79020B-72EC-480E-9772-AFF12B6F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66532" cy="4601183"/>
          </a:xfrm>
        </p:spPr>
        <p:txBody>
          <a:bodyPr>
            <a:normAutofit/>
          </a:bodyPr>
          <a:lstStyle/>
          <a:p>
            <a:r>
              <a:rPr lang="en-IN"/>
              <a:t>Multilayer perceptron,</a:t>
            </a:r>
            <a:br>
              <a:rPr lang="en-IN"/>
            </a:br>
            <a:r>
              <a:rPr lang="en-IN"/>
              <a:t>Bagging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6576-1CC9-4275-899F-113D8DD9B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475" y="723900"/>
            <a:ext cx="5686425" cy="5260848"/>
          </a:xfrm>
        </p:spPr>
        <p:txBody>
          <a:bodyPr>
            <a:normAutofit/>
          </a:bodyPr>
          <a:lstStyle/>
          <a:p>
            <a:r>
              <a:rPr lang="en-IN" sz="1800" dirty="0"/>
              <a:t>Collection of nodes and arrows.</a:t>
            </a:r>
          </a:p>
          <a:p>
            <a:r>
              <a:rPr lang="en-IN" sz="1800" dirty="0"/>
              <a:t>Computation flows through the arrows</a:t>
            </a:r>
          </a:p>
          <a:p>
            <a:r>
              <a:rPr lang="en-IN" sz="1800" dirty="0"/>
              <a:t>N from n</a:t>
            </a:r>
          </a:p>
          <a:p>
            <a:r>
              <a:rPr lang="en-IN" sz="1800" dirty="0"/>
              <a:t>Arrow – weights – strength of connection</a:t>
            </a:r>
          </a:p>
          <a:p>
            <a:r>
              <a:rPr lang="en-IN" sz="1800" dirty="0"/>
              <a:t>All node values * weights and sums – passes to active function checks op in range -1 to 1.</a:t>
            </a:r>
          </a:p>
          <a:p>
            <a:r>
              <a:rPr lang="en-IN" sz="1800" dirty="0"/>
              <a:t>Hidden layer nodes and arrows can be in any way, MLP groups  nodes into layers .</a:t>
            </a:r>
          </a:p>
          <a:p>
            <a:r>
              <a:rPr lang="en-IN" sz="1800" dirty="0"/>
              <a:t>Each node in layer I takes all nodes i-1 layer as input and rest remains hidden layers.</a:t>
            </a:r>
          </a:p>
          <a:p>
            <a:r>
              <a:rPr lang="en-IN" sz="1800" dirty="0"/>
              <a:t>Here the main aim is to create a sample from train data, for the prediction here it uses the trained algorithm and its one of the simplest approach.  MULTIPLE MODELS ARE BUILT AND ALL.  </a:t>
            </a:r>
          </a:p>
        </p:txBody>
      </p:sp>
    </p:spTree>
    <p:extLst>
      <p:ext uri="{BB962C8B-B14F-4D97-AF65-F5344CB8AC3E}">
        <p14:creationId xmlns:p14="http://schemas.microsoft.com/office/powerpoint/2010/main" val="310701779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5906</TotalTime>
  <Words>335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Corbel</vt:lpstr>
      <vt:lpstr>Wingdings 2</vt:lpstr>
      <vt:lpstr>Frame</vt:lpstr>
      <vt:lpstr>Real Estate Price Prediction Using Machine Learning Algorithms</vt:lpstr>
      <vt:lpstr>Is it possible to predict the real estate house predictions effectively using Machine learning algorithms in advanced data mining tools</vt:lpstr>
      <vt:lpstr>Data set</vt:lpstr>
      <vt:lpstr>PowerPoint Presentation</vt:lpstr>
      <vt:lpstr>Regression</vt:lpstr>
      <vt:lpstr>ML Algorithms used</vt:lpstr>
      <vt:lpstr>Random forest and multiple regression</vt:lpstr>
      <vt:lpstr>Support vector machine, Gradient boosted trees</vt:lpstr>
      <vt:lpstr>Multilayer perceptron, Bagging</vt:lpstr>
      <vt:lpstr>R program</vt:lpstr>
      <vt:lpstr>RAPID MINER</vt:lpstr>
      <vt:lpstr>WEKA Multi layer perceptron Bagging</vt:lpstr>
      <vt:lpstr>PREDECTIED</vt:lpstr>
      <vt:lpstr>RMSE AND R SQUARE </vt:lpstr>
      <vt:lpstr>EVALUVATION</vt:lpstr>
      <vt:lpstr>VISUALIZATION</vt:lpstr>
      <vt:lpstr>Future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Price Prediction Using Machine Learning</dc:title>
  <dc:creator>Aswin Sivam Ravikumar</dc:creator>
  <cp:lastModifiedBy>Aswin Sivam Ravikumar</cp:lastModifiedBy>
  <cp:revision>38</cp:revision>
  <dcterms:created xsi:type="dcterms:W3CDTF">2017-12-15T09:13:28Z</dcterms:created>
  <dcterms:modified xsi:type="dcterms:W3CDTF">2017-12-19T13:00:46Z</dcterms:modified>
</cp:coreProperties>
</file>