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806"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D:\TUSHAR\NAAN%20MUDHALVAN%20PROJECT\Tushar%20Naan%20Mudhalvan%20PPT.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D:\TUSHAR\NAAN%20MUDHALVAN%20PROJECT\employee_data1.xlsx" TargetMode="External" /><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3" Type="http://schemas.openxmlformats.org/officeDocument/2006/relationships/oleObject" Target="file:///D:\TUSHAR\NAAN%20MUDHALVAN%20PROJECT\employee_data1.xlsx" TargetMode="External" /><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[Tushar Naan Mudhalvan PPT.xlsx]Sheet1!PivotTable1</c:name>
    <c:fmtId val="28"/>
  </c:pivotSource>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IN"/>
              <a:t>EMPLOYEE PERFORMANCE ANALYSIS</a:t>
            </a:r>
          </a:p>
        </c:rich>
      </c:tx>
      <c:layout>
        <c:manualLayout>
          <c:xMode val="edge"/>
          <c:yMode val="edge"/>
          <c:x val="0.27686789151356073"/>
          <c:y val="9.9810440361621469E-2"/>
        </c:manualLayout>
      </c:layout>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ivotFmts>
      <c:pivotFmt>
        <c:idx val="0"/>
        <c:spPr>
          <a:solidFill>
            <a:schemeClr val="accent1"/>
          </a:solidFill>
          <a:ln>
            <a:noFill/>
          </a:ln>
          <a:effectLst/>
        </c:spPr>
        <c:marker>
          <c:symbol val="circle"/>
          <c:size val="6"/>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6"/>
          <c:spPr>
            <a:solidFill>
              <a:schemeClr val="lt1"/>
            </a:solidFill>
            <a:ln w="1587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6"/>
          <c:spPr>
            <a:solidFill>
              <a:schemeClr val="lt1"/>
            </a:solidFill>
            <a:ln w="15875">
              <a:solidFill>
                <a:schemeClr val="accent3"/>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circle"/>
          <c:size val="6"/>
          <c:spPr>
            <a:solidFill>
              <a:schemeClr val="lt1"/>
            </a:solidFill>
            <a:ln w="15875">
              <a:solidFill>
                <a:schemeClr val="accent4"/>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0469816272965886E-2"/>
          <c:y val="0.23869932925051035"/>
          <c:w val="0.6382801837270341"/>
          <c:h val="0.56695902595508896"/>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3251-9D47-AB2C-1E35419CDD74}"/>
            </c:ext>
          </c:extLst>
        </c:ser>
        <c:ser>
          <c:idx val="1"/>
          <c:order val="1"/>
          <c:tx>
            <c:strRef>
              <c:f>Sheet1!$C$3:$C$4</c:f>
              <c:strCache>
                <c:ptCount val="1"/>
                <c:pt idx="0">
                  <c:v>LOW</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trendline>
            <c:spPr>
              <a:ln w="19050" cap="rnd">
                <a:solidFill>
                  <a:schemeClr val="accent2"/>
                </a:solidFill>
              </a:ln>
              <a:effectLst/>
            </c:spPr>
            <c:trendlineType val="exp"/>
            <c:dispRSqr val="0"/>
            <c:dispEq val="0"/>
          </c:trendline>
          <c:trendline>
            <c:spPr>
              <a:ln w="19050" cap="rnd">
                <a:solidFill>
                  <a:schemeClr val="accent2"/>
                </a:solidFill>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3-3251-9D47-AB2C-1E35419CDD74}"/>
            </c:ext>
          </c:extLst>
        </c:ser>
        <c:ser>
          <c:idx val="2"/>
          <c:order val="2"/>
          <c:tx>
            <c:strRef>
              <c:f>Sheet1!$D$3:$D$4</c:f>
              <c:strCache>
                <c:ptCount val="1"/>
                <c:pt idx="0">
                  <c:v>MED</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trendline>
            <c:spPr>
              <a:ln w="19050" cap="rnd">
                <a:solidFill>
                  <a:schemeClr val="accent3"/>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5-3251-9D47-AB2C-1E35419CDD74}"/>
            </c:ext>
          </c:extLst>
        </c:ser>
        <c:ser>
          <c:idx val="3"/>
          <c:order val="3"/>
          <c:tx>
            <c:strRef>
              <c:f>Sheet1!$E$3:$E$4</c:f>
              <c:strCache>
                <c:ptCount val="1"/>
                <c:pt idx="0">
                  <c:v>VERY HIGH</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6-3251-9D47-AB2C-1E35419CDD74}"/>
            </c:ext>
          </c:extLst>
        </c:ser>
        <c:dLbls>
          <c:dLblPos val="inEnd"/>
          <c:showLegendKey val="0"/>
          <c:showVal val="1"/>
          <c:showCatName val="0"/>
          <c:showSerName val="0"/>
          <c:showPercent val="0"/>
          <c:showBubbleSize val="0"/>
        </c:dLbls>
        <c:gapWidth val="267"/>
        <c:overlap val="-43"/>
        <c:axId val="1373088703"/>
        <c:axId val="1373089183"/>
      </c:barChart>
      <c:catAx>
        <c:axId val="1373088703"/>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1373089183"/>
        <c:crosses val="autoZero"/>
        <c:auto val="1"/>
        <c:lblAlgn val="ctr"/>
        <c:lblOffset val="100"/>
        <c:noMultiLvlLbl val="0"/>
      </c:catAx>
      <c:valAx>
        <c:axId val="1373089183"/>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373088703"/>
        <c:crosses val="autoZero"/>
        <c:crossBetween val="between"/>
      </c:valAx>
      <c:spPr>
        <a:pattFill prst="ltDnDiag">
          <a:fgClr>
            <a:schemeClr val="dk1">
              <a:lumMod val="15000"/>
              <a:lumOff val="85000"/>
            </a:schemeClr>
          </a:fgClr>
          <a:bgClr>
            <a:schemeClr val="lt1"/>
          </a:bgClr>
        </a:patt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[employee_data1.xlsx]Sheet1!PivotTable1</c:name>
    <c:fmtId val="10"/>
  </c:pivotSource>
  <c:chart>
    <c:title>
      <c:tx>
        <c:rich>
          <a:bodyPr rot="0" spcFirstLastPara="1" vertOverflow="ellipsis" vert="horz" wrap="square" anchor="ctr" anchorCtr="1"/>
          <a:lstStyle/>
          <a:p>
            <a:pPr algn="ctr">
              <a:defRPr sz="1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Arial" panose="020B0604020202020204" pitchFamily="34" charset="0"/>
                <a:ea typeface="+mn-ea"/>
                <a:cs typeface="Arial" panose="020B0604020202020204" pitchFamily="34" charset="0"/>
              </a:defRPr>
            </a:pPr>
            <a:r>
              <a:rPr lang="en-IN" sz="1400" b="1">
                <a:latin typeface="Arial" panose="020B0604020202020204" pitchFamily="34" charset="0"/>
                <a:cs typeface="Arial" panose="020B0604020202020204" pitchFamily="34" charset="0"/>
              </a:rPr>
              <a:t>EMPLOYEE PERFORMANCE ANALYSIS</a:t>
            </a:r>
          </a:p>
        </c:rich>
      </c:tx>
      <c:layout>
        <c:manualLayout>
          <c:xMode val="edge"/>
          <c:yMode val="edge"/>
          <c:x val="0.13877259092613423"/>
          <c:y val="8.2494460919657772E-2"/>
        </c:manualLayout>
      </c:layout>
      <c:overlay val="0"/>
      <c:spPr>
        <a:noFill/>
        <a:ln>
          <a:noFill/>
        </a:ln>
        <a:effectLst/>
      </c:spPr>
      <c:txPr>
        <a:bodyPr rot="0" spcFirstLastPara="1" vertOverflow="ellipsis" vert="horz" wrap="square" anchor="ctr" anchorCtr="1"/>
        <a:lstStyle/>
        <a:p>
          <a:pPr algn="ctr">
            <a:defRPr sz="1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Arial" panose="020B0604020202020204" pitchFamily="34" charset="0"/>
              <a:ea typeface="+mn-ea"/>
              <a:cs typeface="Arial" panose="020B0604020202020204" pitchFamily="34" charset="0"/>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0469816272965886E-2"/>
          <c:y val="0.23869932925051035"/>
          <c:w val="0.6382801837270341"/>
          <c:h val="0.56695902595508896"/>
        </c:manualLayout>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2097-7D47-8908-F8EB4A7378AF}"/>
            </c:ext>
          </c:extLst>
        </c:ser>
        <c:ser>
          <c:idx val="1"/>
          <c:order val="1"/>
          <c:tx>
            <c:strRef>
              <c:f>Sheet1!$C$3:$C$4</c:f>
              <c:strCache>
                <c:ptCount val="1"/>
                <c:pt idx="0">
                  <c:v>LOW</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2"/>
                </a:solidFill>
              </a:ln>
              <a:effectLst/>
            </c:spPr>
            <c:trendlineType val="exp"/>
            <c:dispRSqr val="0"/>
            <c:dispEq val="0"/>
          </c:trendline>
          <c:trendline>
            <c:spPr>
              <a:ln w="19050" cap="rnd">
                <a:solidFill>
                  <a:schemeClr val="accent2"/>
                </a:solidFill>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3-2097-7D47-8908-F8EB4A7378AF}"/>
            </c:ext>
          </c:extLst>
        </c:ser>
        <c:ser>
          <c:idx val="2"/>
          <c:order val="2"/>
          <c:tx>
            <c:strRef>
              <c:f>Sheet1!$D$3:$D$4</c:f>
              <c:strCache>
                <c:ptCount val="1"/>
                <c:pt idx="0">
                  <c:v>MED</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3"/>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5-2097-7D47-8908-F8EB4A7378AF}"/>
            </c:ext>
          </c:extLst>
        </c:ser>
        <c:ser>
          <c:idx val="3"/>
          <c:order val="3"/>
          <c:tx>
            <c:strRef>
              <c:f>Sheet1!$E$3:$E$4</c:f>
              <c:strCache>
                <c:ptCount val="1"/>
                <c:pt idx="0">
                  <c:v>VERY HIGH</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6-2097-7D47-8908-F8EB4A7378AF}"/>
            </c:ext>
          </c:extLst>
        </c:ser>
        <c:dLbls>
          <c:dLblPos val="inEnd"/>
          <c:showLegendKey val="0"/>
          <c:showVal val="1"/>
          <c:showCatName val="0"/>
          <c:showSerName val="0"/>
          <c:showPercent val="0"/>
          <c:showBubbleSize val="0"/>
        </c:dLbls>
        <c:gapWidth val="100"/>
        <c:overlap val="-24"/>
        <c:axId val="1373088703"/>
        <c:axId val="1373089183"/>
      </c:barChart>
      <c:catAx>
        <c:axId val="137308870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73089183"/>
        <c:crosses val="autoZero"/>
        <c:auto val="1"/>
        <c:lblAlgn val="ctr"/>
        <c:lblOffset val="100"/>
        <c:noMultiLvlLbl val="0"/>
      </c:catAx>
      <c:valAx>
        <c:axId val="137308918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730887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[employee_data1.xlsx]Sheet1!PivotTable1</c:name>
    <c:fmtId val="19"/>
  </c:pivotSource>
  <c:chart>
    <c:title>
      <c:overlay val="0"/>
      <c:spPr>
        <a:noFill/>
        <a:ln>
          <a:noFill/>
        </a:ln>
        <a:effectLst/>
      </c:spPr>
      <c:txPr>
        <a:bodyPr rot="0" spcFirstLastPara="1" vertOverflow="ellipsis" vert="horz" wrap="square" anchor="ctr" anchorCtr="1"/>
        <a:lstStyle/>
        <a:p>
          <a:pPr>
            <a:defRPr sz="2000" b="1"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04CB-A34D-AC40-03BEF801E836}"/>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04CB-A34D-AC40-03BEF801E836}"/>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04CB-A34D-AC40-03BEF801E836}"/>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04CB-A34D-AC40-03BEF801E836}"/>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1048712"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3"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3"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4" name="Holder 3"/>
          <p:cNvSpPr>
            <a:spLocks noGrp="1"/>
          </p:cNvSpPr>
          <p:nvPr>
            <p:ph type="body" idx="1"/>
          </p:nvPr>
        </p:nvSpPr>
        <p:spPr/>
        <p:txBody>
          <a:bodyPr lIns="0" tIns="0" rIns="0" bIns="0"/>
          <a:lstStyle/>
          <a:p>
            <a:endParaRPr/>
          </a:p>
        </p:txBody>
      </p:sp>
      <p:sp>
        <p:nvSpPr>
          <p:cNvPr id="1048685"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6"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87"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2"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03"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4"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5"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06"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7"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8"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09"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chart" Target="../charts/chart3.xml"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294381"/>
            <a:ext cx="8610600" cy="1938992"/>
          </a:xfrm>
          <a:prstGeom prst="rect">
            <a:avLst/>
          </a:prstGeom>
          <a:noFill/>
        </p:spPr>
        <p:txBody>
          <a:bodyPr wrap="square" rtlCol="0">
            <a:spAutoFit/>
          </a:bodyPr>
          <a:lstStyle/>
          <a:p>
            <a:r>
              <a:rPr lang="en-US" sz="2400" dirty="0"/>
              <a:t>STUDENT NAME: </a:t>
            </a:r>
            <a:r>
              <a:rPr lang="en-IN" sz="2400" b="1" dirty="0">
                <a:latin typeface="Arial" panose="020B0604020202020204" pitchFamily="34" charset="0"/>
                <a:cs typeface="Arial" panose="020B0604020202020204" pitchFamily="34" charset="0"/>
              </a:rPr>
              <a:t>ASWIN S</a:t>
            </a:r>
            <a:endParaRPr lang="zh-CN" altLang="en-US" dirty="0"/>
          </a:p>
          <a:p>
            <a:r>
              <a:rPr lang="en-US" sz="2400" dirty="0"/>
              <a:t>REGISTER NO: </a:t>
            </a:r>
            <a:r>
              <a:rPr lang="en-US" sz="2400" b="1" dirty="0">
                <a:latin typeface="Arial" panose="020B0604020202020204" pitchFamily="34" charset="0"/>
                <a:cs typeface="Arial" panose="020B0604020202020204" pitchFamily="34" charset="0"/>
              </a:rPr>
              <a:t>3122066</a:t>
            </a:r>
            <a:r>
              <a:rPr lang="en-IN" sz="2400" b="1" dirty="0">
                <a:latin typeface="Arial" panose="020B0604020202020204" pitchFamily="34" charset="0"/>
                <a:cs typeface="Arial" panose="020B0604020202020204" pitchFamily="34" charset="0"/>
              </a:rPr>
              <a:t>25</a:t>
            </a:r>
            <a:r>
              <a:rPr lang="en-US" sz="2400" b="1" dirty="0">
                <a:latin typeface="Arial" panose="020B0604020202020204" pitchFamily="34" charset="0"/>
                <a:cs typeface="Arial" panose="020B0604020202020204" pitchFamily="34" charset="0"/>
              </a:rPr>
              <a:t> ; unm130122p0</a:t>
            </a:r>
            <a:r>
              <a:rPr lang="en-IN" sz="2400" b="1" dirty="0">
                <a:latin typeface="Arial" panose="020B0604020202020204" pitchFamily="34" charset="0"/>
                <a:cs typeface="Arial" panose="020B0604020202020204" pitchFamily="34" charset="0"/>
              </a:rPr>
              <a:t>32</a:t>
            </a:r>
            <a:endParaRPr lang="zh-CN" altLang="en-US" dirty="0"/>
          </a:p>
          <a:p>
            <a:r>
              <a:rPr lang="en-US" sz="2400" dirty="0"/>
              <a:t>DEPARTMENT: </a:t>
            </a:r>
            <a:r>
              <a:rPr lang="en-US" sz="2400" b="1" dirty="0">
                <a:latin typeface="Arial" panose="020B0604020202020204" pitchFamily="34" charset="0"/>
                <a:cs typeface="Arial" panose="020B0604020202020204" pitchFamily="34" charset="0"/>
              </a:rPr>
              <a:t>B.COM </a:t>
            </a:r>
            <a:r>
              <a:rPr lang="en-IN" sz="2400" b="1" dirty="0">
                <a:latin typeface="Arial" panose="020B0604020202020204" pitchFamily="34" charset="0"/>
                <a:cs typeface="Arial" panose="020B0604020202020204" pitchFamily="34" charset="0"/>
              </a:rPr>
              <a:t>ACCOUNTING AND FINANCE </a:t>
            </a:r>
            <a:endParaRPr lang="en-US" sz="2400" b="1" dirty="0">
              <a:latin typeface="Arial" panose="020B0604020202020204" pitchFamily="34" charset="0"/>
              <a:cs typeface="Arial" panose="020B0604020202020204" pitchFamily="34" charset="0"/>
            </a:endParaRPr>
          </a:p>
          <a:p>
            <a:r>
              <a:rPr lang="en-US" sz="2400" dirty="0"/>
              <a:t>COLLEGE: </a:t>
            </a:r>
            <a:r>
              <a:rPr lang="en-US" sz="2400" b="1" dirty="0">
                <a:latin typeface="Arial" panose="020B0604020202020204" pitchFamily="34" charset="0"/>
                <a:cs typeface="Arial" panose="020B0604020202020204" pitchFamily="34" charset="0"/>
              </a:rPr>
              <a:t>AGURCHUND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8" name="object 6"/>
          <p:cNvPicPr>
            <a:picLocks/>
          </p:cNvPicPr>
          <p:nvPr/>
        </p:nvPicPr>
        <p:blipFill>
          <a:blip r:embed="rId2" cstate="print"/>
          <a:stretch>
            <a:fillRect/>
          </a:stretch>
        </p:blipFill>
        <p:spPr>
          <a:xfrm>
            <a:off x="1666875" y="6467475"/>
            <a:ext cx="76200" cy="177800"/>
          </a:xfrm>
          <a:prstGeom prst="rect">
            <a:avLst/>
          </a:prstGeom>
        </p:spPr>
      </p:pic>
      <p:sp>
        <p:nvSpPr>
          <p:cNvPr id="104867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TextBox 1"/>
          <p:cNvSpPr txBox="1"/>
          <p:nvPr/>
        </p:nvSpPr>
        <p:spPr>
          <a:xfrm>
            <a:off x="838200" y="1447800"/>
            <a:ext cx="4343400" cy="5632311"/>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STEPS:-</a:t>
            </a:r>
          </a:p>
          <a:p>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1)</a:t>
            </a:r>
            <a:r>
              <a:rPr lang="en-IN" sz="2000" u="sng" dirty="0">
                <a:latin typeface="Arial" panose="020B0604020202020204" pitchFamily="34" charset="0"/>
                <a:cs typeface="Arial" panose="020B0604020202020204" pitchFamily="34" charset="0"/>
              </a:rPr>
              <a:t>Data Collection</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Go to Kaggle and download</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Download in Edunet Dashboard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2) </a:t>
            </a:r>
            <a:r>
              <a:rPr lang="en-IN" sz="2000" u="sng" dirty="0">
                <a:latin typeface="Arial" panose="020B0604020202020204" pitchFamily="34" charset="0"/>
                <a:cs typeface="Arial" panose="020B0604020202020204" pitchFamily="34" charset="0"/>
              </a:rPr>
              <a:t>Features Collection</a:t>
            </a:r>
            <a:endParaRPr lang="en-IN"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9 Features</a:t>
            </a:r>
          </a:p>
          <a:p>
            <a:endParaRPr lang="en-IN" sz="2000" dirty="0">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Employee ID</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Employee First Name</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Employee Last Name </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Employee Status</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Employee Performance Level</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Current Employee Ratings</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Department Type</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Division</a:t>
            </a:r>
          </a:p>
          <a:p>
            <a:pPr marL="342900" indent="-342900">
              <a:buFont typeface="Courier New" panose="02070309020205020404" pitchFamily="49" charset="0"/>
              <a:buChar char="o"/>
            </a:pPr>
            <a:r>
              <a:rPr lang="en-IN" sz="2000" dirty="0">
                <a:latin typeface="Arial" panose="020B0604020202020204" pitchFamily="34" charset="0"/>
                <a:cs typeface="Arial" panose="020B0604020202020204" pitchFamily="34" charset="0"/>
              </a:rPr>
              <a:t>Job Function</a:t>
            </a:r>
          </a:p>
        </p:txBody>
      </p:sp>
      <p:sp>
        <p:nvSpPr>
          <p:cNvPr id="1048682" name="TextBox 2"/>
          <p:cNvSpPr txBox="1"/>
          <p:nvPr/>
        </p:nvSpPr>
        <p:spPr>
          <a:xfrm>
            <a:off x="5067302" y="2016144"/>
            <a:ext cx="4286248" cy="3139321"/>
          </a:xfrm>
          <a:prstGeom prst="rect">
            <a:avLst/>
          </a:prstGeom>
          <a:noFill/>
        </p:spPr>
        <p:txBody>
          <a:bodyPr wrap="square" rtlCol="0">
            <a:spAutoFit/>
          </a:bodyPr>
          <a:lstStyle/>
          <a:p>
            <a:r>
              <a:rPr lang="en-IN" sz="1800" dirty="0">
                <a:latin typeface="Arial" panose="020B0604020202020204" pitchFamily="34" charset="0"/>
                <a:cs typeface="Arial" panose="020B0604020202020204" pitchFamily="34" charset="0"/>
              </a:rPr>
              <a:t>3) </a:t>
            </a:r>
            <a:r>
              <a:rPr lang="en-IN" sz="1800" u="sng" dirty="0">
                <a:latin typeface="Arial" panose="020B0604020202020204" pitchFamily="34" charset="0"/>
                <a:cs typeface="Arial" panose="020B0604020202020204" pitchFamily="34" charset="0"/>
              </a:rPr>
              <a:t>Data Cleaning</a:t>
            </a:r>
          </a:p>
          <a:p>
            <a:pPr marL="285750" indent="-285750">
              <a:buFont typeface="Wingdings" panose="05000000000000000000" pitchFamily="2" charset="2"/>
              <a:buChar char="§"/>
            </a:pPr>
            <a:r>
              <a:rPr lang="en-IN" sz="1800" dirty="0">
                <a:latin typeface="Arial" panose="020B0604020202020204" pitchFamily="34" charset="0"/>
                <a:cs typeface="Arial" panose="020B0604020202020204" pitchFamily="34" charset="0"/>
              </a:rPr>
              <a:t>Missing Values identified- Conditional Formatting</a:t>
            </a:r>
          </a:p>
          <a:p>
            <a:pPr marL="285750" indent="-285750">
              <a:buFont typeface="Wingdings" panose="05000000000000000000" pitchFamily="2" charset="2"/>
              <a:buChar char="§"/>
            </a:pPr>
            <a:r>
              <a:rPr lang="en-IN" sz="1800" dirty="0">
                <a:latin typeface="Arial" panose="020B0604020202020204" pitchFamily="34" charset="0"/>
                <a:cs typeface="Arial" panose="020B0604020202020204" pitchFamily="34" charset="0"/>
              </a:rPr>
              <a:t>Missing Values removed – Filtering</a:t>
            </a:r>
          </a:p>
          <a:p>
            <a:endParaRPr lang="en-IN" sz="1800" dirty="0">
              <a:latin typeface="Arial" panose="020B0604020202020204" pitchFamily="34" charset="0"/>
              <a:cs typeface="Arial" panose="020B0604020202020204" pitchFamily="34" charset="0"/>
            </a:endParaRPr>
          </a:p>
          <a:p>
            <a:r>
              <a:rPr lang="en-IN" sz="1800" dirty="0">
                <a:latin typeface="Arial" panose="020B0604020202020204" pitchFamily="34" charset="0"/>
                <a:cs typeface="Arial" panose="020B0604020202020204" pitchFamily="34" charset="0"/>
              </a:rPr>
              <a:t>4) </a:t>
            </a:r>
            <a:r>
              <a:rPr lang="en-IN" sz="1800" u="sng" dirty="0">
                <a:latin typeface="Arial" panose="020B0604020202020204" pitchFamily="34" charset="0"/>
                <a:cs typeface="Arial" panose="020B0604020202020204" pitchFamily="34" charset="0"/>
              </a:rPr>
              <a:t>Performance Level Calculation</a:t>
            </a:r>
          </a:p>
          <a:p>
            <a:r>
              <a:rPr lang="en-IN" dirty="0">
                <a:latin typeface="Arial" panose="020B0604020202020204" pitchFamily="34" charset="0"/>
                <a:cs typeface="Arial" panose="020B0604020202020204" pitchFamily="34" charset="0"/>
              </a:rPr>
              <a:t>Performance Level Formula = IFS(Z8&gt;=5,”VERY HIGH”,Z8&gt;=4,”HIGH”,Z8&gt;=3,”MED”,”TRUE”,”LOW”)</a:t>
            </a:r>
            <a:endParaRPr lang="en-IN" sz="1800"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9" name="TextBox 4"/>
          <p:cNvSpPr txBox="1"/>
          <p:nvPr/>
        </p:nvSpPr>
        <p:spPr>
          <a:xfrm>
            <a:off x="739775" y="1447800"/>
            <a:ext cx="3679825" cy="3970318"/>
          </a:xfrm>
          <a:prstGeom prst="rect">
            <a:avLst/>
          </a:prstGeom>
          <a:noFill/>
        </p:spPr>
        <p:txBody>
          <a:bodyPr wrap="square" rtlCol="0">
            <a:spAutoFit/>
          </a:bodyPr>
          <a:lstStyle/>
          <a:p>
            <a:r>
              <a:rPr lang="en-IN" sz="1800" dirty="0">
                <a:latin typeface="Arial" panose="020B0604020202020204" pitchFamily="34" charset="0"/>
                <a:cs typeface="Arial" panose="020B0604020202020204" pitchFamily="34" charset="0"/>
              </a:rPr>
              <a:t>5) </a:t>
            </a:r>
            <a:r>
              <a:rPr lang="en-IN" sz="1800" u="sng" dirty="0">
                <a:latin typeface="Arial" panose="020B0604020202020204" pitchFamily="34" charset="0"/>
                <a:cs typeface="Arial" panose="020B0604020202020204" pitchFamily="34" charset="0"/>
              </a:rPr>
              <a:t>Summary/Pivot Table</a:t>
            </a:r>
          </a:p>
          <a:p>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u="sng" dirty="0">
                <a:latin typeface="Arial" panose="020B0604020202020204" pitchFamily="34" charset="0"/>
                <a:cs typeface="Arial" panose="020B0604020202020204" pitchFamily="34" charset="0"/>
              </a:rPr>
              <a:t>Features/Techniques Used</a:t>
            </a:r>
          </a:p>
          <a:p>
            <a:endParaRPr lang="en-IN" sz="1800"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IN" sz="1800" u="sng" dirty="0">
                <a:latin typeface="Arial" panose="020B0604020202020204" pitchFamily="34" charset="0"/>
                <a:cs typeface="Arial" panose="020B0604020202020204" pitchFamily="34" charset="0"/>
              </a:rPr>
              <a:t>What Columns Used</a:t>
            </a:r>
            <a:endParaRPr lang="en-IN" u="sng" dirty="0"/>
          </a:p>
          <a:p>
            <a:pPr marL="342900" indent="-342900">
              <a:buAutoNum type="arabicPeriod"/>
            </a:pPr>
            <a:r>
              <a:rPr lang="en-IN" sz="1800" dirty="0">
                <a:latin typeface="Arial" panose="020B0604020202020204" pitchFamily="34" charset="0"/>
                <a:cs typeface="Arial" panose="020B0604020202020204" pitchFamily="34" charset="0"/>
              </a:rPr>
              <a:t>Employee ID</a:t>
            </a:r>
          </a:p>
          <a:p>
            <a:pPr marL="342900" indent="-342900">
              <a:buAutoNum type="arabicPeriod"/>
            </a:pPr>
            <a:r>
              <a:rPr lang="en-IN" sz="1800" dirty="0">
                <a:latin typeface="Arial" panose="020B0604020202020204" pitchFamily="34" charset="0"/>
                <a:cs typeface="Arial" panose="020B0604020202020204" pitchFamily="34" charset="0"/>
              </a:rPr>
              <a:t>Employee First Name</a:t>
            </a:r>
          </a:p>
          <a:p>
            <a:pPr marL="342900" indent="-342900">
              <a:buAutoNum type="arabicPeriod"/>
            </a:pPr>
            <a:r>
              <a:rPr lang="en-IN" sz="1800" dirty="0">
                <a:latin typeface="Arial" panose="020B0604020202020204" pitchFamily="34" charset="0"/>
                <a:cs typeface="Arial" panose="020B0604020202020204" pitchFamily="34" charset="0"/>
              </a:rPr>
              <a:t>Employee Last Name </a:t>
            </a:r>
          </a:p>
          <a:p>
            <a:pPr marL="342900" indent="-342900">
              <a:buAutoNum type="arabicPeriod"/>
            </a:pPr>
            <a:r>
              <a:rPr lang="en-IN" sz="1800" dirty="0">
                <a:latin typeface="Arial" panose="020B0604020202020204" pitchFamily="34" charset="0"/>
                <a:cs typeface="Arial" panose="020B0604020202020204" pitchFamily="34" charset="0"/>
              </a:rPr>
              <a:t>Employee Status</a:t>
            </a:r>
          </a:p>
        </p:txBody>
      </p:sp>
      <p:sp>
        <p:nvSpPr>
          <p:cNvPr id="1048690" name="TextBox 6"/>
          <p:cNvSpPr txBox="1"/>
          <p:nvPr/>
        </p:nvSpPr>
        <p:spPr>
          <a:xfrm>
            <a:off x="4419600" y="3962400"/>
            <a:ext cx="3679825" cy="1754326"/>
          </a:xfrm>
          <a:prstGeom prst="rect">
            <a:avLst/>
          </a:prstGeom>
          <a:noFill/>
        </p:spPr>
        <p:txBody>
          <a:bodyPr wrap="square" rtlCol="0">
            <a:spAutoFit/>
          </a:bodyPr>
          <a:lstStyle/>
          <a:p>
            <a:r>
              <a:rPr lang="en-IN" sz="1800" dirty="0">
                <a:latin typeface="Arial" panose="020B0604020202020204" pitchFamily="34" charset="0"/>
                <a:cs typeface="Arial" panose="020B0604020202020204" pitchFamily="34" charset="0"/>
              </a:rPr>
              <a:t>5. Employee Performance Level</a:t>
            </a:r>
          </a:p>
          <a:p>
            <a:r>
              <a:rPr lang="en-IN" sz="1800" dirty="0">
                <a:latin typeface="Arial" panose="020B0604020202020204" pitchFamily="34" charset="0"/>
                <a:cs typeface="Arial" panose="020B0604020202020204" pitchFamily="34" charset="0"/>
              </a:rPr>
              <a:t>6. Current Employee Ratings</a:t>
            </a:r>
          </a:p>
          <a:p>
            <a:r>
              <a:rPr lang="en-IN" sz="1800" dirty="0">
                <a:latin typeface="Arial" panose="020B0604020202020204" pitchFamily="34" charset="0"/>
                <a:cs typeface="Arial" panose="020B0604020202020204" pitchFamily="34" charset="0"/>
              </a:rPr>
              <a:t>7. Department Type</a:t>
            </a:r>
          </a:p>
          <a:p>
            <a:r>
              <a:rPr lang="en-IN" sz="1800" dirty="0">
                <a:latin typeface="Arial" panose="020B0604020202020204" pitchFamily="34" charset="0"/>
                <a:cs typeface="Arial" panose="020B0604020202020204" pitchFamily="34" charset="0"/>
              </a:rPr>
              <a:t>8. Division</a:t>
            </a:r>
          </a:p>
          <a:p>
            <a:r>
              <a:rPr lang="en-IN" sz="1800" dirty="0">
                <a:latin typeface="Arial" panose="020B0604020202020204" pitchFamily="34" charset="0"/>
                <a:cs typeface="Arial" panose="020B0604020202020204" pitchFamily="34" charset="0"/>
              </a:rPr>
              <a:t>9. Job Function</a:t>
            </a:r>
          </a:p>
          <a:p>
            <a:endParaRPr lang="en-IN" dirty="0"/>
          </a:p>
        </p:txBody>
      </p:sp>
      <p:graphicFrame>
        <p:nvGraphicFramePr>
          <p:cNvPr id="4194305" name="Table 7"/>
          <p:cNvGraphicFramePr>
            <a:graphicFrameLocks noGrp="1"/>
          </p:cNvGraphicFramePr>
          <p:nvPr/>
        </p:nvGraphicFramePr>
        <p:xfrm>
          <a:off x="4191000" y="1033567"/>
          <a:ext cx="5130801" cy="2682240"/>
        </p:xfrm>
        <a:graphic>
          <a:graphicData uri="http://schemas.openxmlformats.org/drawingml/2006/table">
            <a:tbl>
              <a:tblPr firstRow="1" bandRow="1">
                <a:tableStyleId>{5C22544A-7EE6-4342-B048-85BDC9FD1C3A}</a:tableStyleId>
              </a:tblPr>
              <a:tblGrid>
                <a:gridCol w="756921">
                  <a:extLst>
                    <a:ext uri="{9D8B030D-6E8A-4147-A177-3AD203B41FA5}">
                      <a16:colId xmlns:a16="http://schemas.microsoft.com/office/drawing/2014/main" val="20000"/>
                    </a:ext>
                  </a:extLst>
                </a:gridCol>
                <a:gridCol w="2443479">
                  <a:extLst>
                    <a:ext uri="{9D8B030D-6E8A-4147-A177-3AD203B41FA5}">
                      <a16:colId xmlns:a16="http://schemas.microsoft.com/office/drawing/2014/main" val="20001"/>
                    </a:ext>
                  </a:extLst>
                </a:gridCol>
                <a:gridCol w="1930401">
                  <a:extLst>
                    <a:ext uri="{9D8B030D-6E8A-4147-A177-3AD203B41FA5}">
                      <a16:colId xmlns:a16="http://schemas.microsoft.com/office/drawing/2014/main" val="20002"/>
                    </a:ext>
                  </a:extLst>
                </a:gridCol>
              </a:tblGrid>
              <a:tr h="211384">
                <a:tc>
                  <a:txBody>
                    <a:bodyPr/>
                    <a:lstStyle/>
                    <a:p>
                      <a:r>
                        <a:rPr lang="en-IN" sz="1400" dirty="0">
                          <a:latin typeface="Arial" panose="020B0604020202020204" pitchFamily="34" charset="0"/>
                          <a:cs typeface="Arial" panose="020B0604020202020204" pitchFamily="34" charset="0"/>
                        </a:rPr>
                        <a:t>S.NO.</a:t>
                      </a:r>
                    </a:p>
                  </a:txBody>
                  <a:tcPr/>
                </a:tc>
                <a:tc>
                  <a:txBody>
                    <a:bodyPr/>
                    <a:lstStyle/>
                    <a:p>
                      <a:r>
                        <a:rPr lang="en-IN" sz="1400" dirty="0">
                          <a:latin typeface="Arial" panose="020B0604020202020204" pitchFamily="34" charset="0"/>
                          <a:cs typeface="Arial" panose="020B0604020202020204" pitchFamily="34" charset="0"/>
                        </a:rPr>
                        <a:t>TECHNIQUES USED</a:t>
                      </a:r>
                    </a:p>
                  </a:txBody>
                  <a:tcPr/>
                </a:tc>
                <a:tc>
                  <a:txBody>
                    <a:bodyPr/>
                    <a:lstStyle/>
                    <a:p>
                      <a:r>
                        <a:rPr lang="en-IN" sz="1400" dirty="0">
                          <a:latin typeface="Arial" panose="020B0604020202020204" pitchFamily="34" charset="0"/>
                          <a:cs typeface="Arial" panose="020B0604020202020204" pitchFamily="34" charset="0"/>
                        </a:rPr>
                        <a:t>EXPLANATION (WHY)</a:t>
                      </a:r>
                    </a:p>
                  </a:txBody>
                  <a:tcPr/>
                </a:tc>
                <a:extLst>
                  <a:ext uri="{0D108BD9-81ED-4DB2-BD59-A6C34878D82A}">
                    <a16:rowId xmlns:a16="http://schemas.microsoft.com/office/drawing/2014/main" val="10000"/>
                  </a:ext>
                </a:extLst>
              </a:tr>
              <a:tr h="211384">
                <a:tc>
                  <a:txBody>
                    <a:bodyPr/>
                    <a:lstStyle/>
                    <a:p>
                      <a:r>
                        <a:rPr lang="en-IN" sz="1400" dirty="0">
                          <a:latin typeface="Arial" panose="020B0604020202020204" pitchFamily="34" charset="0"/>
                          <a:cs typeface="Arial" panose="020B0604020202020204" pitchFamily="34" charset="0"/>
                        </a:rPr>
                        <a:t>1</a:t>
                      </a:r>
                    </a:p>
                  </a:txBody>
                  <a:tcPr/>
                </a:tc>
                <a:tc>
                  <a:txBody>
                    <a:bodyPr/>
                    <a:lstStyle/>
                    <a:p>
                      <a:r>
                        <a:rPr lang="en-IN" sz="1400" dirty="0">
                          <a:latin typeface="Arial" panose="020B0604020202020204" pitchFamily="34" charset="0"/>
                          <a:cs typeface="Arial" panose="020B0604020202020204" pitchFamily="34" charset="0"/>
                        </a:rPr>
                        <a:t>Conditional Formatting</a:t>
                      </a:r>
                    </a:p>
                  </a:txBody>
                  <a:tcPr/>
                </a:tc>
                <a:tc>
                  <a:txBody>
                    <a:bodyPr/>
                    <a:lstStyle/>
                    <a:p>
                      <a:r>
                        <a:rPr lang="en-IN" sz="1400" dirty="0">
                          <a:latin typeface="Arial" panose="020B0604020202020204" pitchFamily="34" charset="0"/>
                          <a:cs typeface="Arial" panose="020B0604020202020204" pitchFamily="34" charset="0"/>
                        </a:rPr>
                        <a:t>Missing Value highlight</a:t>
                      </a:r>
                    </a:p>
                  </a:txBody>
                  <a:tcPr/>
                </a:tc>
                <a:extLst>
                  <a:ext uri="{0D108BD9-81ED-4DB2-BD59-A6C34878D82A}">
                    <a16:rowId xmlns:a16="http://schemas.microsoft.com/office/drawing/2014/main" val="10001"/>
                  </a:ext>
                </a:extLst>
              </a:tr>
              <a:tr h="211384">
                <a:tc>
                  <a:txBody>
                    <a:bodyPr/>
                    <a:lstStyle/>
                    <a:p>
                      <a:r>
                        <a:rPr lang="en-IN" sz="1400" dirty="0">
                          <a:latin typeface="Arial" panose="020B0604020202020204" pitchFamily="34" charset="0"/>
                          <a:cs typeface="Arial" panose="020B0604020202020204" pitchFamily="34" charset="0"/>
                        </a:rPr>
                        <a:t>2</a:t>
                      </a:r>
                    </a:p>
                  </a:txBody>
                  <a:tcPr/>
                </a:tc>
                <a:tc>
                  <a:txBody>
                    <a:bodyPr/>
                    <a:lstStyle/>
                    <a:p>
                      <a:r>
                        <a:rPr lang="en-IN" sz="1400" dirty="0">
                          <a:latin typeface="Arial" panose="020B0604020202020204" pitchFamily="34" charset="0"/>
                          <a:cs typeface="Arial" panose="020B0604020202020204" pitchFamily="34" charset="0"/>
                        </a:rPr>
                        <a:t>Filtering</a:t>
                      </a:r>
                    </a:p>
                  </a:txBody>
                  <a:tcPr/>
                </a:tc>
                <a:tc>
                  <a:txBody>
                    <a:bodyPr/>
                    <a:lstStyle/>
                    <a:p>
                      <a:r>
                        <a:rPr lang="en-IN" sz="1400" dirty="0">
                          <a:latin typeface="Arial" panose="020B0604020202020204" pitchFamily="34" charset="0"/>
                          <a:cs typeface="Arial" panose="020B0604020202020204" pitchFamily="34" charset="0"/>
                        </a:rPr>
                        <a:t>Missing Value Remove</a:t>
                      </a:r>
                    </a:p>
                  </a:txBody>
                  <a:tcPr/>
                </a:tc>
                <a:extLst>
                  <a:ext uri="{0D108BD9-81ED-4DB2-BD59-A6C34878D82A}">
                    <a16:rowId xmlns:a16="http://schemas.microsoft.com/office/drawing/2014/main" val="10002"/>
                  </a:ext>
                </a:extLst>
              </a:tr>
              <a:tr h="211384">
                <a:tc>
                  <a:txBody>
                    <a:bodyPr/>
                    <a:lstStyle/>
                    <a:p>
                      <a:r>
                        <a:rPr lang="en-IN" sz="1400" dirty="0">
                          <a:latin typeface="Arial" panose="020B0604020202020204" pitchFamily="34" charset="0"/>
                          <a:cs typeface="Arial" panose="020B0604020202020204" pitchFamily="34" charset="0"/>
                        </a:rPr>
                        <a:t>3</a:t>
                      </a:r>
                    </a:p>
                  </a:txBody>
                  <a:tcPr/>
                </a:tc>
                <a:tc>
                  <a:txBody>
                    <a:bodyPr/>
                    <a:lstStyle/>
                    <a:p>
                      <a:r>
                        <a:rPr lang="en-IN" sz="1400" dirty="0">
                          <a:latin typeface="Arial" panose="020B0604020202020204" pitchFamily="34" charset="0"/>
                          <a:cs typeface="Arial" panose="020B0604020202020204" pitchFamily="34" charset="0"/>
                        </a:rPr>
                        <a:t>Formula</a:t>
                      </a:r>
                    </a:p>
                  </a:txBody>
                  <a:tcPr/>
                </a:tc>
                <a:tc>
                  <a:txBody>
                    <a:bodyPr/>
                    <a:lstStyle/>
                    <a:p>
                      <a:r>
                        <a:rPr lang="en-IN" sz="1400" dirty="0">
                          <a:latin typeface="Arial" panose="020B0604020202020204" pitchFamily="34" charset="0"/>
                          <a:cs typeface="Arial" panose="020B0604020202020204" pitchFamily="34" charset="0"/>
                        </a:rPr>
                        <a:t>Calculate Employee Performance Level</a:t>
                      </a:r>
                    </a:p>
                  </a:txBody>
                  <a:tcPr/>
                </a:tc>
                <a:extLst>
                  <a:ext uri="{0D108BD9-81ED-4DB2-BD59-A6C34878D82A}">
                    <a16:rowId xmlns:a16="http://schemas.microsoft.com/office/drawing/2014/main" val="10003"/>
                  </a:ext>
                </a:extLst>
              </a:tr>
              <a:tr h="211384">
                <a:tc>
                  <a:txBody>
                    <a:bodyPr/>
                    <a:lstStyle/>
                    <a:p>
                      <a:r>
                        <a:rPr lang="en-IN" sz="1400" dirty="0">
                          <a:latin typeface="Arial" panose="020B0604020202020204" pitchFamily="34" charset="0"/>
                          <a:cs typeface="Arial" panose="020B0604020202020204" pitchFamily="34" charset="0"/>
                        </a:rPr>
                        <a:t>4</a:t>
                      </a:r>
                    </a:p>
                  </a:txBody>
                  <a:tcPr/>
                </a:tc>
                <a:tc>
                  <a:txBody>
                    <a:bodyPr/>
                    <a:lstStyle/>
                    <a:p>
                      <a:r>
                        <a:rPr lang="en-IN" sz="1400" dirty="0">
                          <a:latin typeface="Arial" panose="020B0604020202020204" pitchFamily="34" charset="0"/>
                          <a:cs typeface="Arial" panose="020B0604020202020204" pitchFamily="34" charset="0"/>
                        </a:rPr>
                        <a:t>Pivot Table</a:t>
                      </a:r>
                    </a:p>
                  </a:txBody>
                  <a:tcPr/>
                </a:tc>
                <a:tc>
                  <a:txBody>
                    <a:bodyPr/>
                    <a:lstStyle/>
                    <a:p>
                      <a:r>
                        <a:rPr lang="en-IN" sz="1400" dirty="0">
                          <a:latin typeface="Arial" panose="020B0604020202020204" pitchFamily="34" charset="0"/>
                          <a:cs typeface="Arial" panose="020B0604020202020204" pitchFamily="34" charset="0"/>
                        </a:rPr>
                        <a:t>Summarise</a:t>
                      </a:r>
                    </a:p>
                  </a:txBody>
                  <a:tcPr/>
                </a:tc>
                <a:extLst>
                  <a:ext uri="{0D108BD9-81ED-4DB2-BD59-A6C34878D82A}">
                    <a16:rowId xmlns:a16="http://schemas.microsoft.com/office/drawing/2014/main" val="10004"/>
                  </a:ext>
                </a:extLst>
              </a:tr>
              <a:tr h="211384">
                <a:tc>
                  <a:txBody>
                    <a:bodyPr/>
                    <a:lstStyle/>
                    <a:p>
                      <a:r>
                        <a:rPr lang="en-IN" sz="1400" dirty="0">
                          <a:latin typeface="Arial" panose="020B0604020202020204" pitchFamily="34" charset="0"/>
                          <a:cs typeface="Arial" panose="020B0604020202020204" pitchFamily="34" charset="0"/>
                        </a:rPr>
                        <a:t>5</a:t>
                      </a:r>
                    </a:p>
                  </a:txBody>
                  <a:tcPr/>
                </a:tc>
                <a:tc>
                  <a:txBody>
                    <a:bodyPr/>
                    <a:lstStyle/>
                    <a:p>
                      <a:r>
                        <a:rPr lang="en-IN" sz="1400" dirty="0">
                          <a:latin typeface="Arial" panose="020B0604020202020204" pitchFamily="34" charset="0"/>
                          <a:cs typeface="Arial" panose="020B0604020202020204" pitchFamily="34" charset="0"/>
                        </a:rPr>
                        <a:t>Graph</a:t>
                      </a:r>
                    </a:p>
                  </a:txBody>
                  <a:tcPr/>
                </a:tc>
                <a:tc>
                  <a:txBody>
                    <a:bodyPr/>
                    <a:lstStyle/>
                    <a:p>
                      <a:r>
                        <a:rPr lang="en-IN" sz="1400" dirty="0">
                          <a:latin typeface="Arial" panose="020B0604020202020204" pitchFamily="34" charset="0"/>
                          <a:cs typeface="Arial" panose="020B0604020202020204" pitchFamily="34" charset="0"/>
                        </a:rPr>
                        <a:t>Data Visualisation</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TextBox 3"/>
          <p:cNvSpPr txBox="1"/>
          <p:nvPr/>
        </p:nvSpPr>
        <p:spPr>
          <a:xfrm>
            <a:off x="1219200" y="1676400"/>
            <a:ext cx="4419600" cy="3693319"/>
          </a:xfrm>
          <a:prstGeom prst="rect">
            <a:avLst/>
          </a:prstGeom>
          <a:noFill/>
        </p:spPr>
        <p:txBody>
          <a:bodyPr wrap="square" rtlCol="0">
            <a:spAutoFit/>
          </a:bodyPr>
          <a:lstStyle/>
          <a:p>
            <a:r>
              <a:rPr lang="en-IN" sz="1800" dirty="0">
                <a:latin typeface="Arial" panose="020B0604020202020204" pitchFamily="34" charset="0"/>
                <a:cs typeface="Arial" panose="020B0604020202020204" pitchFamily="34" charset="0"/>
              </a:rPr>
              <a:t>6) </a:t>
            </a:r>
            <a:r>
              <a:rPr lang="en-IN" sz="1800" u="sng" dirty="0">
                <a:latin typeface="Arial" panose="020B0604020202020204" pitchFamily="34" charset="0"/>
                <a:cs typeface="Arial" panose="020B0604020202020204" pitchFamily="34" charset="0"/>
              </a:rPr>
              <a:t>Graph</a:t>
            </a:r>
          </a:p>
          <a:p>
            <a:pPr marL="285750" indent="-285750">
              <a:buFont typeface="Wingdings" panose="05000000000000000000" pitchFamily="2" charset="2"/>
              <a:buChar char="v"/>
            </a:pPr>
            <a:r>
              <a:rPr lang="en-IN" sz="1800" dirty="0">
                <a:latin typeface="Arial" panose="020B0604020202020204" pitchFamily="34" charset="0"/>
                <a:cs typeface="Arial" panose="020B0604020202020204" pitchFamily="34" charset="0"/>
              </a:rPr>
              <a:t>Data Visualisation</a:t>
            </a:r>
          </a:p>
          <a:p>
            <a:pPr marL="285750" indent="-285750">
              <a:buFont typeface="Wingdings" panose="05000000000000000000" pitchFamily="2" charset="2"/>
              <a:buChar char="v"/>
            </a:pPr>
            <a:r>
              <a:rPr lang="en-IN" sz="1800" u="sng" dirty="0">
                <a:latin typeface="Arial" panose="020B0604020202020204" pitchFamily="34" charset="0"/>
                <a:cs typeface="Arial" panose="020B0604020202020204" pitchFamily="34" charset="0"/>
              </a:rPr>
              <a:t>Features/Columns Used</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Employee Performance Level</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Current Employee Ratings</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Department Type</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Division</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Job Function</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Employee ID</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Employee First Name</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Employee Last Name </a:t>
            </a:r>
          </a:p>
          <a:p>
            <a:pPr marL="342900" indent="-342900">
              <a:buFont typeface="Courier New" panose="02070309020205020404" pitchFamily="49" charset="0"/>
              <a:buChar char="o"/>
            </a:pPr>
            <a:r>
              <a:rPr lang="en-IN" sz="1800" dirty="0">
                <a:latin typeface="Arial" panose="020B0604020202020204" pitchFamily="34" charset="0"/>
                <a:cs typeface="Arial" panose="020B0604020202020204" pitchFamily="34" charset="0"/>
              </a:rPr>
              <a:t>Employee Status</a:t>
            </a:r>
          </a:p>
          <a:p>
            <a:endParaRPr lang="en-IN" dirty="0"/>
          </a:p>
        </p:txBody>
      </p:sp>
      <p:sp>
        <p:nvSpPr>
          <p:cNvPr id="1048692"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graphicFrame>
        <p:nvGraphicFramePr>
          <p:cNvPr id="4194306" name="Chart 5"/>
          <p:cNvGraphicFramePr>
            <a:graphicFrameLocks/>
          </p:cNvGraphicFramePr>
          <p:nvPr/>
        </p:nvGraphicFramePr>
        <p:xfrm>
          <a:off x="5181600" y="1600200"/>
          <a:ext cx="3581400" cy="335915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4" name="object 4"/>
          <p:cNvSpPr/>
          <p:nvPr/>
        </p:nvSpPr>
        <p:spPr>
          <a:xfrm>
            <a:off x="9377362"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9" name="object 6"/>
          <p:cNvPicPr>
            <a:picLocks/>
          </p:cNvPicPr>
          <p:nvPr/>
        </p:nvPicPr>
        <p:blipFill>
          <a:blip r:embed="rId2" cstate="print"/>
          <a:stretch>
            <a:fillRect/>
          </a:stretch>
        </p:blipFill>
        <p:spPr>
          <a:xfrm>
            <a:off x="1666875" y="6467475"/>
            <a:ext cx="76200" cy="177800"/>
          </a:xfrm>
          <a:prstGeom prst="rect">
            <a:avLst/>
          </a:prstGeom>
        </p:spPr>
      </p:pic>
      <p:sp>
        <p:nvSpPr>
          <p:cNvPr id="1048696"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7"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4194307" name="Chart 9"/>
          <p:cNvGraphicFramePr>
            <a:graphicFrameLocks/>
          </p:cNvGraphicFramePr>
          <p:nvPr/>
        </p:nvGraphicFramePr>
        <p:xfrm>
          <a:off x="2286000" y="1676400"/>
          <a:ext cx="5334000" cy="44005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8" name="Chart 3"/>
          <p:cNvGraphicFramePr>
            <a:graphicFrameLocks/>
          </p:cNvGraphicFramePr>
          <p:nvPr/>
        </p:nvGraphicFramePr>
        <p:xfrm>
          <a:off x="1905000" y="1600200"/>
          <a:ext cx="6172200" cy="4267200"/>
        </p:xfrm>
        <a:graphic>
          <a:graphicData uri="http://schemas.openxmlformats.org/drawingml/2006/chart">
            <c:chart xmlns:c="http://schemas.openxmlformats.org/drawingml/2006/chart" xmlns:r="http://schemas.openxmlformats.org/officeDocument/2006/relationships" r:id="rId2"/>
          </a:graphicData>
        </a:graphic>
      </p:graphicFrame>
      <p:sp>
        <p:nvSpPr>
          <p:cNvPr id="1048698" name="object 7"/>
          <p:cNvSpPr txBox="1"/>
          <p:nvPr/>
        </p:nvSpPr>
        <p:spPr>
          <a:xfrm>
            <a:off x="755332" y="385444"/>
            <a:ext cx="2437130" cy="758190"/>
          </a:xfrm>
          <a:prstGeom prst="rect">
            <a:avLst/>
          </a:prstGeom>
        </p:spPr>
        <p:txBody>
          <a:bodyPr vert="horz" wrap="square" lIns="0" tIns="13335" rIns="0" bIns="0" rtlCol="0">
            <a:spAutoFit/>
          </a:bodyPr>
          <a:lstStyle>
            <a:lvl1pPr>
              <a:defRPr sz="3200" b="0" i="0">
                <a:solidFill>
                  <a:schemeClr val="tx1"/>
                </a:solidFill>
                <a:latin typeface="Trebuchet MS"/>
                <a:ea typeface="+mj-ea"/>
                <a:cs typeface="Trebuchet MS"/>
              </a:defRPr>
            </a:lvl1pPr>
          </a:lstStyle>
          <a:p>
            <a:pPr marL="12700">
              <a:spcBef>
                <a:spcPts val="105"/>
              </a:spcBef>
            </a:pPr>
            <a:r>
              <a:rPr lang="en-IN" sz="4800" b="1" kern="0" dirty="0"/>
              <a:t>R</a:t>
            </a:r>
            <a:r>
              <a:rPr lang="en-IN" sz="4800" b="1" kern="0" spc="-40" dirty="0"/>
              <a:t>E</a:t>
            </a:r>
            <a:r>
              <a:rPr lang="en-IN" sz="4800" b="1" kern="0" spc="15" dirty="0"/>
              <a:t>S</a:t>
            </a:r>
            <a:r>
              <a:rPr lang="en-IN" sz="4800" b="1" kern="0" spc="-30" dirty="0"/>
              <a:t>U</a:t>
            </a:r>
            <a:r>
              <a:rPr lang="en-IN" sz="4800" b="1" kern="0" spc="-405" dirty="0"/>
              <a:t>L</a:t>
            </a:r>
            <a:r>
              <a:rPr lang="en-IN" sz="4800" b="1" kern="0" dirty="0"/>
              <a:t>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700" name="TextBox 2"/>
          <p:cNvSpPr txBox="1"/>
          <p:nvPr/>
        </p:nvSpPr>
        <p:spPr>
          <a:xfrm>
            <a:off x="838200" y="1371600"/>
            <a:ext cx="7543800" cy="4401205"/>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                                              While comparing the performance of the employees, the number of employees are higher in number in average performing category. High level and very high level employees are very few in number. So, the management should motivate the average performing employees to perform better and be effective. They can motivate these employees by giving them different levels of tasks based on their performance and strength. </a:t>
            </a:r>
          </a:p>
          <a:p>
            <a:r>
              <a:rPr lang="en-IN" sz="2000" dirty="0">
                <a:latin typeface="Arial" panose="020B0604020202020204" pitchFamily="34" charset="0"/>
                <a:cs typeface="Arial" panose="020B0604020202020204" pitchFamily="34" charset="0"/>
              </a:rPr>
              <a:t>                                               To conclude, medium performing employees are large in number. We need to motivate them for a better outcome. There are ups and downs in the performance of the employees.  High Level performing employees in WBL Business Unit are more in number when compared to other departments.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3"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8"/>
          <p:cNvSpPr txBox="1"/>
          <p:nvPr/>
        </p:nvSpPr>
        <p:spPr>
          <a:xfrm>
            <a:off x="990600" y="2418100"/>
            <a:ext cx="5781675" cy="3444241"/>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For the growth of an organisation, employee’s performance is crucial.</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For better performance; promotion, increments and appreciation are received.</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For lesser performance, employees are motivated to do in a better and effective manner.</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To find out the better and lesser performers, it is required to do Employee Data Analysis on the performance of the employees.</a:t>
            </a:r>
          </a:p>
          <a:p>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8"/>
          <p:cNvSpPr txBox="1"/>
          <p:nvPr/>
        </p:nvSpPr>
        <p:spPr>
          <a:xfrm>
            <a:off x="739775" y="2286000"/>
            <a:ext cx="5737225" cy="3139440"/>
          </a:xfrm>
          <a:prstGeom prst="rect">
            <a:avLst/>
          </a:prstGeom>
          <a:noFill/>
        </p:spPr>
        <p:txBody>
          <a:bodyPr wrap="square" rtlCol="0">
            <a:spAutoFit/>
          </a:bodyPr>
          <a:lstStyle/>
          <a:p>
            <a:pPr algn="just"/>
            <a:r>
              <a:rPr lang="en-IN" dirty="0"/>
              <a:t>                                             </a:t>
            </a:r>
            <a:r>
              <a:rPr lang="en-IN" sz="2000" dirty="0">
                <a:latin typeface="Arial" panose="020B0604020202020204" pitchFamily="34" charset="0"/>
                <a:cs typeface="Arial" panose="020B0604020202020204" pitchFamily="34" charset="0"/>
              </a:rPr>
              <a:t>Analysing the performance of the employee by considering various factors like gender, rating, performance core, achievements is called </a:t>
            </a:r>
            <a:r>
              <a:rPr lang="en-IN" sz="2000" b="1" dirty="0">
                <a:latin typeface="Arial" panose="020B0604020202020204" pitchFamily="34" charset="0"/>
                <a:cs typeface="Arial" panose="020B0604020202020204" pitchFamily="34" charset="0"/>
              </a:rPr>
              <a:t>Employee Data (Performance) Analysis.</a:t>
            </a:r>
            <a:r>
              <a:rPr lang="en-IN" sz="2000" dirty="0">
                <a:latin typeface="Arial" panose="020B0604020202020204" pitchFamily="34" charset="0"/>
                <a:cs typeface="Arial" panose="020B0604020202020204" pitchFamily="34" charset="0"/>
              </a:rPr>
              <a:t> It is helpful in identifying the trends and patterns of different categories of employees like high, medium and low. Employee Performance Analysis helps in identifying weak performers and motivating them to become great performers by focusing on them.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7" name="object 3"/>
          <p:cNvSpPr/>
          <p:nvPr/>
        </p:nvSpPr>
        <p:spPr>
          <a:xfrm>
            <a:off x="9286874" y="199643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9" name="object 5"/>
          <p:cNvSpPr txBox="1">
            <a:spLocks noGrp="1"/>
          </p:cNvSpPr>
          <p:nvPr>
            <p:ph type="title"/>
          </p:nvPr>
        </p:nvSpPr>
        <p:spPr>
          <a:xfrm>
            <a:off x="699452" y="832368"/>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1" name="TextBox 6"/>
          <p:cNvSpPr txBox="1"/>
          <p:nvPr/>
        </p:nvSpPr>
        <p:spPr>
          <a:xfrm>
            <a:off x="699452" y="1650525"/>
            <a:ext cx="6819900" cy="1015663"/>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End users are those who get benefited from the employee data/performance analysis. Given below is a chart of end users of an organisation.</a:t>
            </a:r>
          </a:p>
        </p:txBody>
      </p:sp>
      <p:pic>
        <p:nvPicPr>
          <p:cNvPr id="2097163" name="Graphic 10"/>
          <p:cNvPicPr>
            <a:picLocks noChangeAspect="1"/>
          </p:cNvPicPr>
          <p:nvPr/>
        </p:nvPicPr>
        <p:blipFill rotWithShape="1">
          <a:blip r:embed="rId3"/>
          <a:srcRect l="5556" t="6666" r="5556" b="7778"/>
          <a:stretch>
            <a:fillRect/>
          </a:stretch>
        </p:blipFill>
        <p:spPr>
          <a:xfrm>
            <a:off x="2057400" y="2966185"/>
            <a:ext cx="4830782" cy="290601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object 2"/>
          <p:cNvPicPr>
            <a:picLocks/>
          </p:cNvPicPr>
          <p:nvPr/>
        </p:nvPicPr>
        <p:blipFill>
          <a:blip r:embed="rId2" cstate="print"/>
          <a:stretch>
            <a:fillRect/>
          </a:stretch>
        </p:blipFill>
        <p:spPr>
          <a:xfrm>
            <a:off x="0" y="2362200"/>
            <a:ext cx="1312379" cy="2763520"/>
          </a:xfrm>
          <a:prstGeom prst="rect">
            <a:avLst/>
          </a:prstGeom>
        </p:spPr>
      </p:pic>
      <p:sp>
        <p:nvSpPr>
          <p:cNvPr id="104866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3" name="object 4"/>
          <p:cNvSpPr/>
          <p:nvPr/>
        </p:nvSpPr>
        <p:spPr>
          <a:xfrm>
            <a:off x="9377362" y="171615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5" name="object 6"/>
          <p:cNvSpPr txBox="1">
            <a:spLocks noGrp="1"/>
          </p:cNvSpPr>
          <p:nvPr>
            <p:ph type="title"/>
          </p:nvPr>
        </p:nvSpPr>
        <p:spPr>
          <a:xfrm>
            <a:off x="558165" y="857885"/>
            <a:ext cx="9763125" cy="505908"/>
          </a:xfrm>
          <a:prstGeom prst="rect">
            <a:avLst/>
          </a:prstGeom>
        </p:spPr>
        <p:txBody>
          <a:bodyPr vert="horz" wrap="square" lIns="0" tIns="13335" rIns="0" bIns="0" rtlCol="0">
            <a:spAutoFit/>
          </a:bodyPr>
          <a:lstStyle/>
          <a:p>
            <a:pPr marL="12700" algn="ctr">
              <a:lnSpc>
                <a:spcPct val="100000"/>
              </a:lnSpc>
              <a:spcBef>
                <a:spcPts val="105"/>
              </a:spcBef>
            </a:pPr>
            <a:r>
              <a:rPr sz="3200" spc="10" dirty="0"/>
              <a:t>O</a:t>
            </a:r>
            <a:r>
              <a:rPr sz="3200" spc="25" dirty="0"/>
              <a:t>U</a:t>
            </a:r>
            <a:r>
              <a:rPr sz="3200" dirty="0"/>
              <a:t>R</a:t>
            </a:r>
            <a:r>
              <a:rPr sz="3200" spc="5" dirty="0"/>
              <a:t> </a:t>
            </a:r>
            <a:r>
              <a:rPr sz="3200" spc="25" dirty="0"/>
              <a:t>S</a:t>
            </a:r>
            <a:r>
              <a:rPr sz="3200" spc="10" dirty="0"/>
              <a:t>O</a:t>
            </a:r>
            <a:r>
              <a:rPr sz="3200" spc="25" dirty="0"/>
              <a:t>LU</a:t>
            </a:r>
            <a:r>
              <a:rPr sz="3200" spc="-35" dirty="0"/>
              <a:t>T</a:t>
            </a:r>
            <a:r>
              <a:rPr sz="3200" spc="-30" dirty="0"/>
              <a:t>I</a:t>
            </a:r>
            <a:r>
              <a:rPr sz="3200" spc="10" dirty="0"/>
              <a:t>O</a:t>
            </a:r>
            <a:r>
              <a:rPr sz="3200" dirty="0"/>
              <a:t>N</a:t>
            </a:r>
            <a:r>
              <a:rPr sz="3200" spc="-345" dirty="0"/>
              <a:t> </a:t>
            </a:r>
            <a:r>
              <a:rPr sz="3200" spc="-35" dirty="0"/>
              <a:t>A</a:t>
            </a:r>
            <a:r>
              <a:rPr sz="3200" spc="-5" dirty="0"/>
              <a:t>N</a:t>
            </a:r>
            <a:r>
              <a:rPr sz="3200" dirty="0"/>
              <a:t>D</a:t>
            </a:r>
            <a:r>
              <a:rPr sz="3200" spc="35" dirty="0"/>
              <a:t> </a:t>
            </a:r>
            <a:r>
              <a:rPr sz="3200" spc="-30" dirty="0"/>
              <a:t>I</a:t>
            </a:r>
            <a:r>
              <a:rPr sz="3200" spc="-35" dirty="0"/>
              <a:t>T</a:t>
            </a:r>
            <a:r>
              <a:rPr sz="3200" dirty="0"/>
              <a:t>S</a:t>
            </a:r>
            <a:r>
              <a:rPr sz="3200" spc="60" dirty="0"/>
              <a:t> </a:t>
            </a:r>
            <a:r>
              <a:rPr sz="3200" spc="-295" dirty="0"/>
              <a:t>V</a:t>
            </a:r>
            <a:r>
              <a:rPr sz="3200" spc="-35" dirty="0"/>
              <a:t>A</a:t>
            </a:r>
            <a:r>
              <a:rPr sz="3200" spc="25" dirty="0"/>
              <a:t>LU</a:t>
            </a:r>
            <a:r>
              <a:rPr sz="3200" dirty="0"/>
              <a:t>E</a:t>
            </a:r>
            <a:r>
              <a:rPr sz="3200" spc="-65" dirty="0"/>
              <a:t> </a:t>
            </a:r>
            <a:r>
              <a:rPr sz="3200" spc="-15" dirty="0"/>
              <a:t>P</a:t>
            </a:r>
            <a:r>
              <a:rPr sz="3200" spc="-30" dirty="0"/>
              <a:t>R</a:t>
            </a:r>
            <a:r>
              <a:rPr sz="3200" spc="10" dirty="0"/>
              <a:t>O</a:t>
            </a:r>
            <a:r>
              <a:rPr sz="3200" spc="-15" dirty="0"/>
              <a:t>P</a:t>
            </a:r>
            <a:r>
              <a:rPr sz="3200" spc="10" dirty="0"/>
              <a:t>O</a:t>
            </a:r>
            <a:r>
              <a:rPr sz="3200" spc="25" dirty="0"/>
              <a:t>S</a:t>
            </a:r>
            <a:r>
              <a:rPr sz="3200" spc="-30" dirty="0"/>
              <a:t>I</a:t>
            </a:r>
            <a:r>
              <a:rPr sz="3200" spc="-35" dirty="0"/>
              <a:t>T</a:t>
            </a:r>
            <a:r>
              <a:rPr sz="3200" spc="-30" dirty="0"/>
              <a:t>I</a:t>
            </a:r>
            <a:r>
              <a:rPr sz="3200" spc="10" dirty="0"/>
              <a:t>O</a:t>
            </a:r>
            <a:r>
              <a:rPr sz="3200" dirty="0"/>
              <a:t>N</a:t>
            </a:r>
          </a:p>
        </p:txBody>
      </p:sp>
      <p:pic>
        <p:nvPicPr>
          <p:cNvPr id="2097165" name="object 7"/>
          <p:cNvPicPr>
            <a:picLocks/>
          </p:cNvPicPr>
          <p:nvPr/>
        </p:nvPicPr>
        <p:blipFill>
          <a:blip r:embed="rId3" cstate="print"/>
          <a:stretch>
            <a:fillRect/>
          </a:stretch>
        </p:blipFill>
        <p:spPr>
          <a:xfrm>
            <a:off x="676275" y="6467475"/>
            <a:ext cx="2143125" cy="200025"/>
          </a:xfrm>
          <a:prstGeom prst="rect">
            <a:avLst/>
          </a:prstGeom>
        </p:spPr>
      </p:pic>
      <p:sp>
        <p:nvSpPr>
          <p:cNvPr id="1048666"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graphicFrame>
        <p:nvGraphicFramePr>
          <p:cNvPr id="4194304" name="Table 9"/>
          <p:cNvGraphicFramePr>
            <a:graphicFrameLocks noGrp="1"/>
          </p:cNvGraphicFramePr>
          <p:nvPr/>
        </p:nvGraphicFramePr>
        <p:xfrm>
          <a:off x="1787538" y="1994535"/>
          <a:ext cx="6917579" cy="359664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2314070">
                  <a:extLst>
                    <a:ext uri="{9D8B030D-6E8A-4147-A177-3AD203B41FA5}">
                      <a16:colId xmlns:a16="http://schemas.microsoft.com/office/drawing/2014/main" val="20001"/>
                    </a:ext>
                  </a:extLst>
                </a:gridCol>
                <a:gridCol w="3689109">
                  <a:extLst>
                    <a:ext uri="{9D8B030D-6E8A-4147-A177-3AD203B41FA5}">
                      <a16:colId xmlns:a16="http://schemas.microsoft.com/office/drawing/2014/main" val="20002"/>
                    </a:ext>
                  </a:extLst>
                </a:gridCol>
              </a:tblGrid>
              <a:tr h="370840">
                <a:tc>
                  <a:txBody>
                    <a:bodyPr/>
                    <a:lstStyle/>
                    <a:p>
                      <a:r>
                        <a:rPr lang="en-IN" sz="2000" dirty="0">
                          <a:latin typeface="Arial" panose="020B0604020202020204" pitchFamily="34" charset="0"/>
                          <a:cs typeface="Arial" panose="020B0604020202020204" pitchFamily="34" charset="0"/>
                        </a:rPr>
                        <a:t>S.NO.</a:t>
                      </a:r>
                    </a:p>
                  </a:txBody>
                  <a:tcPr/>
                </a:tc>
                <a:tc>
                  <a:txBody>
                    <a:bodyPr/>
                    <a:lstStyle/>
                    <a:p>
                      <a:r>
                        <a:rPr lang="en-IN" sz="2000" dirty="0">
                          <a:latin typeface="Arial" panose="020B0604020202020204" pitchFamily="34" charset="0"/>
                          <a:cs typeface="Arial" panose="020B0604020202020204" pitchFamily="34" charset="0"/>
                        </a:rPr>
                        <a:t>TECHNIQUES USED</a:t>
                      </a:r>
                    </a:p>
                  </a:txBody>
                  <a:tcPr/>
                </a:tc>
                <a:tc>
                  <a:txBody>
                    <a:bodyPr/>
                    <a:lstStyle/>
                    <a:p>
                      <a:r>
                        <a:rPr lang="en-IN" sz="2000" dirty="0">
                          <a:latin typeface="Arial" panose="020B0604020202020204" pitchFamily="34" charset="0"/>
                          <a:cs typeface="Arial" panose="020B0604020202020204" pitchFamily="34" charset="0"/>
                        </a:rPr>
                        <a:t>EXPLANATION ( WHY )</a:t>
                      </a:r>
                    </a:p>
                  </a:txBody>
                  <a:tcPr/>
                </a:tc>
                <a:extLst>
                  <a:ext uri="{0D108BD9-81ED-4DB2-BD59-A6C34878D82A}">
                    <a16:rowId xmlns:a16="http://schemas.microsoft.com/office/drawing/2014/main" val="10000"/>
                  </a:ext>
                </a:extLst>
              </a:tr>
              <a:tr h="370840">
                <a:tc>
                  <a:txBody>
                    <a:bodyPr/>
                    <a:lstStyle/>
                    <a:p>
                      <a:r>
                        <a:rPr lang="en-IN" sz="2000" dirty="0">
                          <a:latin typeface="Arial" panose="020B0604020202020204" pitchFamily="34" charset="0"/>
                          <a:cs typeface="Arial" panose="020B0604020202020204" pitchFamily="34" charset="0"/>
                        </a:rPr>
                        <a:t>1</a:t>
                      </a:r>
                    </a:p>
                  </a:txBody>
                  <a:tcPr/>
                </a:tc>
                <a:tc>
                  <a:txBody>
                    <a:bodyPr/>
                    <a:lstStyle/>
                    <a:p>
                      <a:r>
                        <a:rPr lang="en-IN" sz="2000" dirty="0">
                          <a:latin typeface="Arial" panose="020B0604020202020204" pitchFamily="34" charset="0"/>
                          <a:cs typeface="Arial" panose="020B0604020202020204" pitchFamily="34" charset="0"/>
                        </a:rPr>
                        <a:t>Conditional Formatting</a:t>
                      </a:r>
                    </a:p>
                  </a:txBody>
                  <a:tcPr/>
                </a:tc>
                <a:tc>
                  <a:txBody>
                    <a:bodyPr/>
                    <a:lstStyle/>
                    <a:p>
                      <a:r>
                        <a:rPr lang="en-IN" sz="2000" dirty="0">
                          <a:latin typeface="Arial" panose="020B0604020202020204" pitchFamily="34" charset="0"/>
                          <a:cs typeface="Arial" panose="020B0604020202020204" pitchFamily="34" charset="0"/>
                        </a:rPr>
                        <a:t>To highlight the missing values</a:t>
                      </a:r>
                    </a:p>
                  </a:txBody>
                  <a:tcPr/>
                </a:tc>
                <a:extLst>
                  <a:ext uri="{0D108BD9-81ED-4DB2-BD59-A6C34878D82A}">
                    <a16:rowId xmlns:a16="http://schemas.microsoft.com/office/drawing/2014/main" val="10001"/>
                  </a:ext>
                </a:extLst>
              </a:tr>
              <a:tr h="370840">
                <a:tc>
                  <a:txBody>
                    <a:bodyPr/>
                    <a:lstStyle/>
                    <a:p>
                      <a:r>
                        <a:rPr lang="en-IN" sz="2000" dirty="0">
                          <a:latin typeface="Arial" panose="020B0604020202020204" pitchFamily="34" charset="0"/>
                          <a:cs typeface="Arial" panose="020B0604020202020204" pitchFamily="34" charset="0"/>
                        </a:rPr>
                        <a:t>2</a:t>
                      </a:r>
                    </a:p>
                  </a:txBody>
                  <a:tcPr/>
                </a:tc>
                <a:tc>
                  <a:txBody>
                    <a:bodyPr/>
                    <a:lstStyle/>
                    <a:p>
                      <a:r>
                        <a:rPr lang="en-IN" sz="2000" dirty="0">
                          <a:latin typeface="Arial" panose="020B0604020202020204" pitchFamily="34" charset="0"/>
                          <a:cs typeface="Arial" panose="020B0604020202020204" pitchFamily="34" charset="0"/>
                        </a:rPr>
                        <a:t>Filtering</a:t>
                      </a:r>
                    </a:p>
                  </a:txBody>
                  <a:tcPr/>
                </a:tc>
                <a:tc>
                  <a:txBody>
                    <a:bodyPr/>
                    <a:lstStyle/>
                    <a:p>
                      <a:r>
                        <a:rPr lang="en-IN" sz="2000" dirty="0">
                          <a:latin typeface="Arial" panose="020B0604020202020204" pitchFamily="34" charset="0"/>
                          <a:cs typeface="Arial" panose="020B0604020202020204" pitchFamily="34" charset="0"/>
                        </a:rPr>
                        <a:t>To remove the missing values</a:t>
                      </a:r>
                    </a:p>
                  </a:txBody>
                  <a:tcPr/>
                </a:tc>
                <a:extLst>
                  <a:ext uri="{0D108BD9-81ED-4DB2-BD59-A6C34878D82A}">
                    <a16:rowId xmlns:a16="http://schemas.microsoft.com/office/drawing/2014/main" val="10002"/>
                  </a:ext>
                </a:extLst>
              </a:tr>
              <a:tr h="370840">
                <a:tc>
                  <a:txBody>
                    <a:bodyPr/>
                    <a:lstStyle/>
                    <a:p>
                      <a:r>
                        <a:rPr lang="en-IN" sz="2000" dirty="0">
                          <a:latin typeface="Arial" panose="020B0604020202020204" pitchFamily="34" charset="0"/>
                          <a:cs typeface="Arial" panose="020B0604020202020204" pitchFamily="34" charset="0"/>
                        </a:rPr>
                        <a:t>3</a:t>
                      </a:r>
                    </a:p>
                  </a:txBody>
                  <a:tcPr/>
                </a:tc>
                <a:tc>
                  <a:txBody>
                    <a:bodyPr/>
                    <a:lstStyle/>
                    <a:p>
                      <a:r>
                        <a:rPr lang="en-IN" sz="2000" dirty="0">
                          <a:latin typeface="Arial" panose="020B0604020202020204" pitchFamily="34" charset="0"/>
                          <a:cs typeface="Arial" panose="020B0604020202020204" pitchFamily="34" charset="0"/>
                        </a:rPr>
                        <a:t>Formula</a:t>
                      </a:r>
                    </a:p>
                  </a:txBody>
                  <a:tcPr/>
                </a:tc>
                <a:tc>
                  <a:txBody>
                    <a:bodyPr/>
                    <a:lstStyle/>
                    <a:p>
                      <a:r>
                        <a:rPr lang="en-IN" sz="2000" dirty="0">
                          <a:latin typeface="Arial" panose="020B0604020202020204" pitchFamily="34" charset="0"/>
                          <a:cs typeface="Arial" panose="020B0604020202020204" pitchFamily="34" charset="0"/>
                        </a:rPr>
                        <a:t>To calculate Employee Performance Level</a:t>
                      </a:r>
                    </a:p>
                  </a:txBody>
                  <a:tcPr/>
                </a:tc>
                <a:extLst>
                  <a:ext uri="{0D108BD9-81ED-4DB2-BD59-A6C34878D82A}">
                    <a16:rowId xmlns:a16="http://schemas.microsoft.com/office/drawing/2014/main" val="10003"/>
                  </a:ext>
                </a:extLst>
              </a:tr>
              <a:tr h="370840">
                <a:tc>
                  <a:txBody>
                    <a:bodyPr/>
                    <a:lstStyle/>
                    <a:p>
                      <a:r>
                        <a:rPr lang="en-IN" sz="2000" dirty="0">
                          <a:latin typeface="Arial" panose="020B0604020202020204" pitchFamily="34" charset="0"/>
                          <a:cs typeface="Arial" panose="020B0604020202020204" pitchFamily="34" charset="0"/>
                        </a:rPr>
                        <a:t>4</a:t>
                      </a:r>
                    </a:p>
                  </a:txBody>
                  <a:tcPr/>
                </a:tc>
                <a:tc>
                  <a:txBody>
                    <a:bodyPr/>
                    <a:lstStyle/>
                    <a:p>
                      <a:r>
                        <a:rPr lang="en-IN" sz="2000" dirty="0">
                          <a:latin typeface="Arial" panose="020B0604020202020204" pitchFamily="34" charset="0"/>
                          <a:cs typeface="Arial" panose="020B0604020202020204" pitchFamily="34" charset="0"/>
                        </a:rPr>
                        <a:t>Pivot Table</a:t>
                      </a:r>
                    </a:p>
                  </a:txBody>
                  <a:tcPr/>
                </a:tc>
                <a:tc>
                  <a:txBody>
                    <a:bodyPr/>
                    <a:lstStyle/>
                    <a:p>
                      <a:r>
                        <a:rPr lang="en-IN" sz="2000" dirty="0">
                          <a:latin typeface="Arial" panose="020B0604020202020204" pitchFamily="34" charset="0"/>
                          <a:cs typeface="Arial" panose="020B0604020202020204" pitchFamily="34" charset="0"/>
                        </a:rPr>
                        <a:t>To summarise</a:t>
                      </a:r>
                    </a:p>
                  </a:txBody>
                  <a:tcPr/>
                </a:tc>
                <a:extLst>
                  <a:ext uri="{0D108BD9-81ED-4DB2-BD59-A6C34878D82A}">
                    <a16:rowId xmlns:a16="http://schemas.microsoft.com/office/drawing/2014/main" val="10004"/>
                  </a:ext>
                </a:extLst>
              </a:tr>
              <a:tr h="370840">
                <a:tc>
                  <a:txBody>
                    <a:bodyPr/>
                    <a:lstStyle/>
                    <a:p>
                      <a:r>
                        <a:rPr lang="en-IN" sz="2000" dirty="0">
                          <a:latin typeface="Arial" panose="020B0604020202020204" pitchFamily="34" charset="0"/>
                          <a:cs typeface="Arial" panose="020B0604020202020204" pitchFamily="34" charset="0"/>
                        </a:rPr>
                        <a:t>5</a:t>
                      </a:r>
                    </a:p>
                  </a:txBody>
                  <a:tcPr/>
                </a:tc>
                <a:tc>
                  <a:txBody>
                    <a:bodyPr/>
                    <a:lstStyle/>
                    <a:p>
                      <a:r>
                        <a:rPr lang="en-IN" sz="2000" dirty="0">
                          <a:latin typeface="Arial" panose="020B0604020202020204" pitchFamily="34" charset="0"/>
                          <a:cs typeface="Arial" panose="020B0604020202020204" pitchFamily="34" charset="0"/>
                        </a:rPr>
                        <a:t>Graph</a:t>
                      </a:r>
                    </a:p>
                  </a:txBody>
                  <a:tcPr/>
                </a:tc>
                <a:tc>
                  <a:txBody>
                    <a:bodyPr/>
                    <a:lstStyle/>
                    <a:p>
                      <a:r>
                        <a:rPr lang="en-IN" sz="2000" dirty="0">
                          <a:latin typeface="Arial" panose="020B0604020202020204" pitchFamily="34" charset="0"/>
                          <a:cs typeface="Arial" panose="020B0604020202020204" pitchFamily="34" charset="0"/>
                        </a:rPr>
                        <a:t>To present the data visually (Data Visualisation)</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Title 1"/>
          <p:cNvSpPr>
            <a:spLocks noGrp="1"/>
          </p:cNvSpPr>
          <p:nvPr>
            <p:ph type="title"/>
          </p:nvPr>
        </p:nvSpPr>
        <p:spPr/>
        <p:txBody>
          <a:bodyPr/>
          <a:lstStyle/>
          <a:p>
            <a:r>
              <a:rPr lang="en-IN" dirty="0"/>
              <a:t>Dataset Description</a:t>
            </a:r>
          </a:p>
        </p:txBody>
      </p:sp>
      <p:sp>
        <p:nvSpPr>
          <p:cNvPr id="1048668" name="TextBox 2"/>
          <p:cNvSpPr txBox="1"/>
          <p:nvPr/>
        </p:nvSpPr>
        <p:spPr>
          <a:xfrm>
            <a:off x="838200" y="1600200"/>
            <a:ext cx="5943600" cy="5016758"/>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Employee Data set – Kaggle</a:t>
            </a:r>
          </a:p>
          <a:p>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26 features:-</a:t>
            </a:r>
          </a:p>
          <a:p>
            <a:r>
              <a:rPr lang="en-IN" sz="2000" dirty="0">
                <a:latin typeface="Arial" panose="020B0604020202020204" pitchFamily="34" charset="0"/>
                <a:cs typeface="Arial" panose="020B0604020202020204" pitchFamily="34" charset="0"/>
              </a:rPr>
              <a:t>Only some of them have been considered:</a:t>
            </a:r>
          </a:p>
          <a:p>
            <a:pPr marL="342900" indent="-342900">
              <a:buAutoNum type="arabicPeriod"/>
            </a:pPr>
            <a:r>
              <a:rPr lang="en-IN" sz="2000" dirty="0">
                <a:latin typeface="Arial" panose="020B0604020202020204" pitchFamily="34" charset="0"/>
                <a:cs typeface="Arial" panose="020B0604020202020204" pitchFamily="34" charset="0"/>
              </a:rPr>
              <a:t>Employee ID</a:t>
            </a:r>
          </a:p>
          <a:p>
            <a:pPr marL="342900" indent="-342900">
              <a:buAutoNum type="arabicPeriod"/>
            </a:pPr>
            <a:r>
              <a:rPr lang="en-IN" sz="2000" dirty="0">
                <a:latin typeface="Arial" panose="020B0604020202020204" pitchFamily="34" charset="0"/>
                <a:cs typeface="Arial" panose="020B0604020202020204" pitchFamily="34" charset="0"/>
              </a:rPr>
              <a:t>Employee First Name</a:t>
            </a:r>
          </a:p>
          <a:p>
            <a:pPr marL="342900" indent="-342900">
              <a:buAutoNum type="arabicPeriod"/>
            </a:pPr>
            <a:r>
              <a:rPr lang="en-IN" sz="2000" dirty="0">
                <a:latin typeface="Arial" panose="020B0604020202020204" pitchFamily="34" charset="0"/>
                <a:cs typeface="Arial" panose="020B0604020202020204" pitchFamily="34" charset="0"/>
              </a:rPr>
              <a:t>Employee Last Name </a:t>
            </a:r>
          </a:p>
          <a:p>
            <a:pPr marL="342900" indent="-342900">
              <a:buAutoNum type="arabicPeriod"/>
            </a:pPr>
            <a:r>
              <a:rPr lang="en-IN" sz="2000" dirty="0">
                <a:latin typeface="Arial" panose="020B0604020202020204" pitchFamily="34" charset="0"/>
                <a:cs typeface="Arial" panose="020B0604020202020204" pitchFamily="34" charset="0"/>
              </a:rPr>
              <a:t>Employee Status</a:t>
            </a:r>
          </a:p>
          <a:p>
            <a:pPr marL="342900" indent="-342900">
              <a:buAutoNum type="arabicPeriod"/>
            </a:pPr>
            <a:r>
              <a:rPr lang="en-IN" sz="2000" dirty="0">
                <a:latin typeface="Arial" panose="020B0604020202020204" pitchFamily="34" charset="0"/>
                <a:cs typeface="Arial" panose="020B0604020202020204" pitchFamily="34" charset="0"/>
              </a:rPr>
              <a:t>Employee Performance Level</a:t>
            </a:r>
          </a:p>
          <a:p>
            <a:pPr marL="342900" indent="-342900">
              <a:buAutoNum type="arabicPeriod"/>
            </a:pPr>
            <a:r>
              <a:rPr lang="en-IN" sz="2000" dirty="0">
                <a:latin typeface="Arial" panose="020B0604020202020204" pitchFamily="34" charset="0"/>
                <a:cs typeface="Arial" panose="020B0604020202020204" pitchFamily="34" charset="0"/>
              </a:rPr>
              <a:t>Current Employee Ratings</a:t>
            </a:r>
          </a:p>
          <a:p>
            <a:pPr marL="342900" indent="-342900">
              <a:buAutoNum type="arabicPeriod"/>
            </a:pPr>
            <a:r>
              <a:rPr lang="en-IN" sz="2000" dirty="0">
                <a:latin typeface="Arial" panose="020B0604020202020204" pitchFamily="34" charset="0"/>
                <a:cs typeface="Arial" panose="020B0604020202020204" pitchFamily="34" charset="0"/>
              </a:rPr>
              <a:t>Department Type</a:t>
            </a:r>
          </a:p>
          <a:p>
            <a:pPr marL="342900" indent="-342900">
              <a:buAutoNum type="arabicPeriod"/>
            </a:pPr>
            <a:r>
              <a:rPr lang="en-IN" sz="2000" dirty="0">
                <a:latin typeface="Arial" panose="020B0604020202020204" pitchFamily="34" charset="0"/>
                <a:cs typeface="Arial" panose="020B0604020202020204" pitchFamily="34" charset="0"/>
              </a:rPr>
              <a:t>Division</a:t>
            </a:r>
          </a:p>
          <a:p>
            <a:pPr marL="342900" indent="-342900">
              <a:buAutoNum type="arabicPeriod"/>
            </a:pPr>
            <a:r>
              <a:rPr lang="en-IN" sz="2000" dirty="0">
                <a:latin typeface="Arial" panose="020B0604020202020204" pitchFamily="34" charset="0"/>
                <a:cs typeface="Arial" panose="020B0604020202020204" pitchFamily="34" charset="0"/>
              </a:rPr>
              <a:t>Job Function</a:t>
            </a:r>
          </a:p>
          <a:p>
            <a:pPr marL="342900" indent="-342900">
              <a:buAutoNum type="arabicPeriod"/>
            </a:pPr>
            <a:endParaRPr lang="en-IN" sz="2000" dirty="0">
              <a:latin typeface="Arial" panose="020B0604020202020204" pitchFamily="34" charset="0"/>
              <a:cs typeface="Arial" panose="020B0604020202020204" pitchFamily="34" charset="0"/>
            </a:endParaRPr>
          </a:p>
          <a:p>
            <a:pPr marL="342900" indent="-342900">
              <a:buAutoNum type="arabicPeriod"/>
            </a:pPr>
            <a:endParaRPr lang="en-IN" sz="2000" dirty="0">
              <a:latin typeface="Arial" panose="020B0604020202020204" pitchFamily="34" charset="0"/>
              <a:cs typeface="Arial" panose="020B0604020202020204" pitchFamily="34" charset="0"/>
            </a:endParaRPr>
          </a:p>
          <a:p>
            <a:pPr marL="342900" indent="-342900">
              <a:buAutoNum type="arabicPeriod"/>
            </a:pPr>
            <a:endParaRPr lang="en-IN" sz="2000" dirty="0">
              <a:latin typeface="Arial" panose="020B0604020202020204" pitchFamily="34" charset="0"/>
              <a:cs typeface="Arial" panose="020B0604020202020204" pitchFamily="34" charset="0"/>
            </a:endParaRPr>
          </a:p>
        </p:txBody>
      </p:sp>
      <p:pic>
        <p:nvPicPr>
          <p:cNvPr id="2097166" name="Picture 2" descr="DataSet Type | Different Dataset Types and Examples"/>
          <p:cNvPicPr>
            <a:picLocks noChangeAspect="1" noChangeArrowheads="1"/>
          </p:cNvPicPr>
          <p:nvPr/>
        </p:nvPicPr>
        <p:blipFill rotWithShape="1">
          <a:blip r:embed="rId2"/>
          <a:srcRect l="48222" t="10000" b="8399"/>
          <a:stretch>
            <a:fillRect/>
          </a:stretch>
        </p:blipFill>
        <p:spPr bwMode="auto">
          <a:xfrm>
            <a:off x="6324600" y="1752600"/>
            <a:ext cx="3276600" cy="2868783"/>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4"/>
          <p:cNvSpPr/>
          <p:nvPr/>
        </p:nvSpPr>
        <p:spPr>
          <a:xfrm>
            <a:off x="9353550" y="182088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rot="19888689">
            <a:off x="570303" y="3872754"/>
            <a:ext cx="1478829" cy="2621321"/>
          </a:xfrm>
          <a:prstGeom prst="rect">
            <a:avLst/>
          </a:prstGeom>
        </p:spPr>
      </p:pic>
      <p:sp>
        <p:nvSpPr>
          <p:cNvPr id="1048673"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4"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5"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76" name="TextBox 9"/>
          <p:cNvSpPr txBox="1"/>
          <p:nvPr/>
        </p:nvSpPr>
        <p:spPr>
          <a:xfrm>
            <a:off x="2133600" y="2447731"/>
            <a:ext cx="6705600" cy="1661993"/>
          </a:xfrm>
          <a:prstGeom prst="rect">
            <a:avLst/>
          </a:prstGeom>
          <a:noFill/>
        </p:spPr>
        <p:txBody>
          <a:bodyPr wrap="square" rtlCol="0">
            <a:spAutoFit/>
          </a:bodyPr>
          <a:lstStyle/>
          <a:p>
            <a:r>
              <a:rPr lang="en-IN" sz="2800" b="1" u="sng" dirty="0">
                <a:latin typeface="Arial" panose="020B0604020202020204" pitchFamily="34" charset="0"/>
                <a:cs typeface="Arial" panose="020B0604020202020204" pitchFamily="34" charset="0"/>
              </a:rPr>
              <a:t>New Ideas:-</a:t>
            </a:r>
          </a:p>
          <a:p>
            <a:endParaRPr lang="en-IN" sz="3400" b="1" u="sng"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Performance Level Formula = IFS(Z8&gt;=5,”VERY HIGH”,Z8&gt;=4,”HIGH”,Z8&gt;=3,”MED”,”TRUE”,”LOW”)</a:t>
            </a:r>
          </a:p>
        </p:txBody>
      </p:sp>
    </p:spTree>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1</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1</cp:revision>
  <dcterms:created xsi:type="dcterms:W3CDTF">2024-03-28T06:07:22Z</dcterms:created>
  <dcterms:modified xsi:type="dcterms:W3CDTF">2024-09-11T07:24:45Z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d8770d554c084afda4f86086eb6f6d93</vt:lpwstr>
  </property>
</Properties>
</file>