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8" r:id="rId11"/>
    <p:sldId id="264" r:id="rId12"/>
    <p:sldId id="265" r:id="rId13"/>
    <p:sldId id="266"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7" d="100"/>
          <a:sy n="87" d="100"/>
        </p:scale>
        <p:origin x="1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F38354B-15F3-45B5-B928-4BAE6FA5D7B0}" type="datetimeFigureOut">
              <a:rPr lang="en-GB" smtClean="0"/>
              <a:t>09/05/2023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BFFAE5-1709-441E-9545-2C01057A0DA1}" type="slidenum">
              <a:rPr lang="en-GB" smtClean="0"/>
              <a:t>‹#›</a:t>
            </a:fld>
            <a:endParaRPr lang="en-GB"/>
          </a:p>
        </p:txBody>
      </p:sp>
    </p:spTree>
    <p:extLst>
      <p:ext uri="{BB962C8B-B14F-4D97-AF65-F5344CB8AC3E}">
        <p14:creationId xmlns:p14="http://schemas.microsoft.com/office/powerpoint/2010/main" val="659116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F38354B-15F3-45B5-B928-4BAE6FA5D7B0}" type="datetimeFigureOut">
              <a:rPr lang="en-GB" smtClean="0"/>
              <a:t>09/05/2023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BFFAE5-1709-441E-9545-2C01057A0DA1}" type="slidenum">
              <a:rPr lang="en-GB" smtClean="0"/>
              <a:t>‹#›</a:t>
            </a:fld>
            <a:endParaRPr lang="en-GB"/>
          </a:p>
        </p:txBody>
      </p:sp>
    </p:spTree>
    <p:extLst>
      <p:ext uri="{BB962C8B-B14F-4D97-AF65-F5344CB8AC3E}">
        <p14:creationId xmlns:p14="http://schemas.microsoft.com/office/powerpoint/2010/main" val="1935866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F38354B-15F3-45B5-B928-4BAE6FA5D7B0}" type="datetimeFigureOut">
              <a:rPr lang="en-GB" smtClean="0"/>
              <a:t>09/05/2023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BFFAE5-1709-441E-9545-2C01057A0DA1}" type="slidenum">
              <a:rPr lang="en-GB" smtClean="0"/>
              <a:t>‹#›</a:t>
            </a:fld>
            <a:endParaRPr lang="en-GB"/>
          </a:p>
        </p:txBody>
      </p:sp>
    </p:spTree>
    <p:extLst>
      <p:ext uri="{BB962C8B-B14F-4D97-AF65-F5344CB8AC3E}">
        <p14:creationId xmlns:p14="http://schemas.microsoft.com/office/powerpoint/2010/main" val="3606162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F38354B-15F3-45B5-B928-4BAE6FA5D7B0}" type="datetimeFigureOut">
              <a:rPr lang="en-GB" smtClean="0"/>
              <a:t>09/05/2023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BFFAE5-1709-441E-9545-2C01057A0DA1}" type="slidenum">
              <a:rPr lang="en-GB" smtClean="0"/>
              <a:t>‹#›</a:t>
            </a:fld>
            <a:endParaRPr lang="en-GB"/>
          </a:p>
        </p:txBody>
      </p:sp>
    </p:spTree>
    <p:extLst>
      <p:ext uri="{BB962C8B-B14F-4D97-AF65-F5344CB8AC3E}">
        <p14:creationId xmlns:p14="http://schemas.microsoft.com/office/powerpoint/2010/main" val="2097004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F38354B-15F3-45B5-B928-4BAE6FA5D7B0}" type="datetimeFigureOut">
              <a:rPr lang="en-GB" smtClean="0"/>
              <a:t>09/05/2023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BFFAE5-1709-441E-9545-2C01057A0DA1}" type="slidenum">
              <a:rPr lang="en-GB" smtClean="0"/>
              <a:t>‹#›</a:t>
            </a:fld>
            <a:endParaRPr lang="en-GB"/>
          </a:p>
        </p:txBody>
      </p:sp>
    </p:spTree>
    <p:extLst>
      <p:ext uri="{BB962C8B-B14F-4D97-AF65-F5344CB8AC3E}">
        <p14:creationId xmlns:p14="http://schemas.microsoft.com/office/powerpoint/2010/main" val="3150118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F38354B-15F3-45B5-B928-4BAE6FA5D7B0}" type="datetimeFigureOut">
              <a:rPr lang="en-GB" smtClean="0"/>
              <a:t>09/05/2023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BFFAE5-1709-441E-9545-2C01057A0DA1}" type="slidenum">
              <a:rPr lang="en-GB" smtClean="0"/>
              <a:t>‹#›</a:t>
            </a:fld>
            <a:endParaRPr lang="en-GB"/>
          </a:p>
        </p:txBody>
      </p:sp>
    </p:spTree>
    <p:extLst>
      <p:ext uri="{BB962C8B-B14F-4D97-AF65-F5344CB8AC3E}">
        <p14:creationId xmlns:p14="http://schemas.microsoft.com/office/powerpoint/2010/main" val="987846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F38354B-15F3-45B5-B928-4BAE6FA5D7B0}" type="datetimeFigureOut">
              <a:rPr lang="en-GB" smtClean="0"/>
              <a:t>09/05/2023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3BFFAE5-1709-441E-9545-2C01057A0DA1}" type="slidenum">
              <a:rPr lang="en-GB" smtClean="0"/>
              <a:t>‹#›</a:t>
            </a:fld>
            <a:endParaRPr lang="en-GB"/>
          </a:p>
        </p:txBody>
      </p:sp>
    </p:spTree>
    <p:extLst>
      <p:ext uri="{BB962C8B-B14F-4D97-AF65-F5344CB8AC3E}">
        <p14:creationId xmlns:p14="http://schemas.microsoft.com/office/powerpoint/2010/main" val="37176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F38354B-15F3-45B5-B928-4BAE6FA5D7B0}" type="datetimeFigureOut">
              <a:rPr lang="en-GB" smtClean="0"/>
              <a:t>09/05/2023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3BFFAE5-1709-441E-9545-2C01057A0DA1}" type="slidenum">
              <a:rPr lang="en-GB" smtClean="0"/>
              <a:t>‹#›</a:t>
            </a:fld>
            <a:endParaRPr lang="en-GB"/>
          </a:p>
        </p:txBody>
      </p:sp>
    </p:spTree>
    <p:extLst>
      <p:ext uri="{BB962C8B-B14F-4D97-AF65-F5344CB8AC3E}">
        <p14:creationId xmlns:p14="http://schemas.microsoft.com/office/powerpoint/2010/main" val="242976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38354B-15F3-45B5-B928-4BAE6FA5D7B0}" type="datetimeFigureOut">
              <a:rPr lang="en-GB" smtClean="0"/>
              <a:t>09/05/2023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3BFFAE5-1709-441E-9545-2C01057A0DA1}" type="slidenum">
              <a:rPr lang="en-GB" smtClean="0"/>
              <a:t>‹#›</a:t>
            </a:fld>
            <a:endParaRPr lang="en-GB"/>
          </a:p>
        </p:txBody>
      </p:sp>
    </p:spTree>
    <p:extLst>
      <p:ext uri="{BB962C8B-B14F-4D97-AF65-F5344CB8AC3E}">
        <p14:creationId xmlns:p14="http://schemas.microsoft.com/office/powerpoint/2010/main" val="860384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38354B-15F3-45B5-B928-4BAE6FA5D7B0}" type="datetimeFigureOut">
              <a:rPr lang="en-GB" smtClean="0"/>
              <a:t>09/05/2023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BFFAE5-1709-441E-9545-2C01057A0DA1}" type="slidenum">
              <a:rPr lang="en-GB" smtClean="0"/>
              <a:t>‹#›</a:t>
            </a:fld>
            <a:endParaRPr lang="en-GB"/>
          </a:p>
        </p:txBody>
      </p:sp>
    </p:spTree>
    <p:extLst>
      <p:ext uri="{BB962C8B-B14F-4D97-AF65-F5344CB8AC3E}">
        <p14:creationId xmlns:p14="http://schemas.microsoft.com/office/powerpoint/2010/main" val="3237761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38354B-15F3-45B5-B928-4BAE6FA5D7B0}" type="datetimeFigureOut">
              <a:rPr lang="en-GB" smtClean="0"/>
              <a:t>09/05/2023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BFFAE5-1709-441E-9545-2C01057A0DA1}" type="slidenum">
              <a:rPr lang="en-GB" smtClean="0"/>
              <a:t>‹#›</a:t>
            </a:fld>
            <a:endParaRPr lang="en-GB"/>
          </a:p>
        </p:txBody>
      </p:sp>
    </p:spTree>
    <p:extLst>
      <p:ext uri="{BB962C8B-B14F-4D97-AF65-F5344CB8AC3E}">
        <p14:creationId xmlns:p14="http://schemas.microsoft.com/office/powerpoint/2010/main" val="1824615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8354B-15F3-45B5-B928-4BAE6FA5D7B0}" type="datetimeFigureOut">
              <a:rPr lang="en-GB" smtClean="0"/>
              <a:t>09/05/2023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BFFAE5-1709-441E-9545-2C01057A0DA1}" type="slidenum">
              <a:rPr lang="en-GB" smtClean="0"/>
              <a:t>‹#›</a:t>
            </a:fld>
            <a:endParaRPr lang="en-GB"/>
          </a:p>
        </p:txBody>
      </p:sp>
    </p:spTree>
    <p:extLst>
      <p:ext uri="{BB962C8B-B14F-4D97-AF65-F5344CB8AC3E}">
        <p14:creationId xmlns:p14="http://schemas.microsoft.com/office/powerpoint/2010/main" val="3020233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b="1" dirty="0">
                <a:latin typeface="Times New Roman" panose="02020603050405020304" pitchFamily="18" charset="0"/>
                <a:cs typeface="Times New Roman" panose="02020603050405020304" pitchFamily="18" charset="0"/>
              </a:rPr>
              <a:t>LUNG CANCER PREDICTION </a:t>
            </a:r>
            <a:r>
              <a:rPr lang="en-GB" sz="2800" dirty="0">
                <a:latin typeface="Times New Roman" panose="02020603050405020304" pitchFamily="18" charset="0"/>
                <a:cs typeface="Times New Roman" panose="02020603050405020304" pitchFamily="18" charset="0"/>
              </a:rPr>
              <a:t/>
            </a:r>
            <a:br>
              <a:rPr lang="en-GB" sz="2800" dirty="0">
                <a:latin typeface="Times New Roman" panose="02020603050405020304" pitchFamily="18" charset="0"/>
                <a:cs typeface="Times New Roman" panose="02020603050405020304" pitchFamily="18" charset="0"/>
              </a:rPr>
            </a:b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6494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PROPOSED SYSTEM</a:t>
            </a:r>
            <a:r>
              <a:rPr lang="en-GB" sz="2800" b="1" dirty="0" smtClean="0">
                <a:latin typeface="Times New Roman" panose="02020603050405020304" pitchFamily="18" charset="0"/>
                <a:cs typeface="Times New Roman" panose="02020603050405020304" pitchFamily="18" charset="0"/>
              </a:rPr>
              <a:t/>
            </a:r>
            <a:br>
              <a:rPr lang="en-GB" sz="2800" b="1" dirty="0" smtClean="0">
                <a:latin typeface="Times New Roman" panose="02020603050405020304" pitchFamily="18" charset="0"/>
                <a:cs typeface="Times New Roman" panose="02020603050405020304" pitchFamily="18" charset="0"/>
              </a:rPr>
            </a:br>
            <a:endParaRPr lang="en-GB"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US" sz="2000" dirty="0" smtClean="0">
                <a:latin typeface="Times New Roman" panose="02020603050405020304" pitchFamily="18" charset="0"/>
                <a:cs typeface="Times New Roman" panose="02020603050405020304" pitchFamily="18" charset="0"/>
              </a:rPr>
              <a:t>Identification </a:t>
            </a:r>
            <a:r>
              <a:rPr lang="en-US" sz="2000" dirty="0">
                <a:latin typeface="Times New Roman" panose="02020603050405020304" pitchFamily="18" charset="0"/>
                <a:cs typeface="Times New Roman" panose="02020603050405020304" pitchFamily="18" charset="0"/>
              </a:rPr>
              <a:t>of the lung cancer using the machine learning techniques like </a:t>
            </a:r>
            <a:r>
              <a:rPr lang="en-US" sz="2000" b="1" dirty="0">
                <a:latin typeface="Times New Roman" panose="02020603050405020304" pitchFamily="18" charset="0"/>
                <a:cs typeface="Times New Roman" panose="02020603050405020304" pitchFamily="18" charset="0"/>
              </a:rPr>
              <a:t>SVM,DS and KNN classifiers</a:t>
            </a:r>
            <a:r>
              <a:rPr lang="en-US" sz="2000" dirty="0">
                <a:latin typeface="Times New Roman" panose="02020603050405020304" pitchFamily="18" charset="0"/>
                <a:cs typeface="Times New Roman" panose="02020603050405020304" pitchFamily="18" charset="0"/>
              </a:rPr>
              <a:t> all the algorithms are utilized in our project</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So </a:t>
            </a:r>
            <a:r>
              <a:rPr lang="en-US" sz="2000" dirty="0">
                <a:latin typeface="Times New Roman" panose="02020603050405020304" pitchFamily="18" charset="0"/>
                <a:cs typeface="Times New Roman" panose="02020603050405020304" pitchFamily="18" charset="0"/>
              </a:rPr>
              <a:t>that the input lung cancer data set is given in the data visualization which consists of age, smoke, area-q and the alcohol four parameters will be tested</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Based </a:t>
            </a:r>
            <a:r>
              <a:rPr lang="en-US" sz="2000" dirty="0">
                <a:latin typeface="Times New Roman" panose="02020603050405020304" pitchFamily="18" charset="0"/>
                <a:cs typeface="Times New Roman" panose="02020603050405020304" pitchFamily="18" charset="0"/>
              </a:rPr>
              <a:t>on data preprocessing training and testing values will be used and in logistic regression confusion Matrix will be classified so these algorithms produces the better results than previously existing models.</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Improves the </a:t>
            </a:r>
            <a:r>
              <a:rPr lang="en-US" sz="2000" dirty="0" smtClean="0">
                <a:latin typeface="Times New Roman" panose="02020603050405020304" pitchFamily="18" charset="0"/>
                <a:cs typeface="Times New Roman" panose="02020603050405020304" pitchFamily="18" charset="0"/>
              </a:rPr>
              <a:t>classification accuracy. </a:t>
            </a:r>
            <a:r>
              <a:rPr lang="en-US" sz="2000" dirty="0">
                <a:latin typeface="Times New Roman" panose="02020603050405020304" pitchFamily="18" charset="0"/>
                <a:cs typeface="Times New Roman" panose="02020603050405020304" pitchFamily="18" charset="0"/>
              </a:rPr>
              <a:t>It can provide to very close to the class boundary and are sensitive to small changes in attribute values</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Best </a:t>
            </a:r>
            <a:r>
              <a:rPr lang="en-US" sz="2000" dirty="0">
                <a:latin typeface="Times New Roman" panose="02020603050405020304" pitchFamily="18" charset="0"/>
                <a:cs typeface="Times New Roman" panose="02020603050405020304" pitchFamily="18" charset="0"/>
              </a:rPr>
              <a:t>accuracy to classify test data information</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High </a:t>
            </a:r>
            <a:r>
              <a:rPr lang="en-US" sz="2000" dirty="0">
                <a:latin typeface="Times New Roman" panose="02020603050405020304" pitchFamily="18" charset="0"/>
                <a:cs typeface="Times New Roman" panose="02020603050405020304" pitchFamily="18" charset="0"/>
              </a:rPr>
              <a:t>performance</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Highest </a:t>
            </a:r>
            <a:r>
              <a:rPr lang="en-US" sz="2000" dirty="0">
                <a:latin typeface="Times New Roman" panose="02020603050405020304" pitchFamily="18" charset="0"/>
                <a:cs typeface="Times New Roman" panose="02020603050405020304" pitchFamily="18" charset="0"/>
              </a:rPr>
              <a:t>accuracy in the cross validation and machine learning is </a:t>
            </a:r>
            <a:r>
              <a:rPr lang="en-US" sz="2000" dirty="0" smtClean="0">
                <a:latin typeface="Times New Roman" panose="02020603050405020304" pitchFamily="18" charset="0"/>
                <a:cs typeface="Times New Roman" panose="02020603050405020304" pitchFamily="18" charset="0"/>
              </a:rPr>
              <a:t>done .The </a:t>
            </a:r>
            <a:r>
              <a:rPr lang="en-US" sz="2000" dirty="0">
                <a:latin typeface="Times New Roman" panose="02020603050405020304" pitchFamily="18" charset="0"/>
                <a:cs typeface="Times New Roman" panose="02020603050405020304" pitchFamily="18" charset="0"/>
              </a:rPr>
              <a:t>maximum separation for the machine learning techniques is made </a:t>
            </a:r>
            <a:r>
              <a:rPr lang="en-US" sz="2000" dirty="0" smtClean="0">
                <a:latin typeface="Times New Roman" panose="02020603050405020304" pitchFamily="18" charset="0"/>
                <a:cs typeface="Times New Roman" panose="02020603050405020304" pitchFamily="18" charset="0"/>
              </a:rPr>
              <a:t>possible.</a:t>
            </a:r>
          </a:p>
        </p:txBody>
      </p:sp>
    </p:spTree>
    <p:extLst>
      <p:ext uri="{BB962C8B-B14F-4D97-AF65-F5344CB8AC3E}">
        <p14:creationId xmlns:p14="http://schemas.microsoft.com/office/powerpoint/2010/main" val="1392911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ARCHITECTURE DIAGRAM</a:t>
            </a:r>
            <a:r>
              <a:rPr lang="en-GB" sz="3200" b="1" dirty="0">
                <a:latin typeface="Times New Roman" panose="02020603050405020304" pitchFamily="18" charset="0"/>
                <a:cs typeface="Times New Roman" panose="02020603050405020304" pitchFamily="18" charset="0"/>
              </a:rPr>
              <a:t/>
            </a:r>
            <a:br>
              <a:rPr lang="en-GB" sz="3200" b="1" dirty="0">
                <a:latin typeface="Times New Roman" panose="02020603050405020304" pitchFamily="18" charset="0"/>
                <a:cs typeface="Times New Roman" panose="02020603050405020304" pitchFamily="18" charset="0"/>
              </a:rPr>
            </a:br>
            <a:endParaRPr lang="en-GB" sz="3200" b="1" dirty="0">
              <a:latin typeface="Times New Roman" panose="02020603050405020304" pitchFamily="18" charset="0"/>
              <a:cs typeface="Times New Roman" panose="02020603050405020304" pitchFamily="18" charset="0"/>
            </a:endParaRPr>
          </a:p>
        </p:txBody>
      </p:sp>
      <p:grpSp>
        <p:nvGrpSpPr>
          <p:cNvPr id="4" name="Group 3"/>
          <p:cNvGrpSpPr>
            <a:grpSpLocks/>
          </p:cNvGrpSpPr>
          <p:nvPr/>
        </p:nvGrpSpPr>
        <p:grpSpPr>
          <a:xfrm>
            <a:off x="4653915" y="1603961"/>
            <a:ext cx="2884170" cy="4685669"/>
            <a:chOff x="0" y="0"/>
            <a:chExt cx="2415654" cy="3275463"/>
          </a:xfrm>
        </p:grpSpPr>
        <p:sp>
          <p:nvSpPr>
            <p:cNvPr id="5" name="Text Box 1"/>
            <p:cNvSpPr txBox="1"/>
            <p:nvPr/>
          </p:nvSpPr>
          <p:spPr>
            <a:xfrm>
              <a:off x="0" y="0"/>
              <a:ext cx="2415540" cy="35433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kern="1200">
                  <a:solidFill>
                    <a:srgbClr val="000000"/>
                  </a:solidFill>
                  <a:effectLst/>
                  <a:latin typeface="Times New Roman" panose="02020603050405020304" pitchFamily="18" charset="0"/>
                  <a:ea typeface="Calibri" panose="020F0502020204030204" pitchFamily="34" charset="0"/>
                </a:rPr>
                <a:t>Input dataset</a:t>
              </a:r>
              <a:endParaRPr lang="en-GB" sz="1200">
                <a:effectLst/>
                <a:latin typeface="Times New Roman" panose="02020603050405020304" pitchFamily="18" charset="0"/>
                <a:ea typeface="Times New Roman" panose="02020603050405020304" pitchFamily="18" charset="0"/>
              </a:endParaRPr>
            </a:p>
          </p:txBody>
        </p:sp>
        <p:sp>
          <p:nvSpPr>
            <p:cNvPr id="6" name="Text Box 2"/>
            <p:cNvSpPr txBox="1"/>
            <p:nvPr/>
          </p:nvSpPr>
          <p:spPr>
            <a:xfrm>
              <a:off x="0" y="655092"/>
              <a:ext cx="2415540" cy="35433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kern="1200">
                  <a:solidFill>
                    <a:srgbClr val="000000"/>
                  </a:solidFill>
                  <a:effectLst/>
                  <a:latin typeface="Times New Roman" panose="02020603050405020304" pitchFamily="18" charset="0"/>
                  <a:ea typeface="Calibri" panose="020F0502020204030204" pitchFamily="34" charset="0"/>
                </a:rPr>
                <a:t>Machine learning</a:t>
              </a:r>
              <a:endParaRPr lang="en-GB" sz="1200">
                <a:effectLst/>
                <a:latin typeface="Times New Roman" panose="02020603050405020304" pitchFamily="18" charset="0"/>
                <a:ea typeface="Times New Roman" panose="02020603050405020304" pitchFamily="18" charset="0"/>
              </a:endParaRPr>
            </a:p>
          </p:txBody>
        </p:sp>
        <p:sp>
          <p:nvSpPr>
            <p:cNvPr id="7" name="Text Box 3"/>
            <p:cNvSpPr txBox="1"/>
            <p:nvPr/>
          </p:nvSpPr>
          <p:spPr>
            <a:xfrm>
              <a:off x="0" y="1255594"/>
              <a:ext cx="2415540" cy="35433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kern="1200">
                  <a:solidFill>
                    <a:srgbClr val="000000"/>
                  </a:solidFill>
                  <a:effectLst/>
                  <a:latin typeface="Times New Roman" panose="02020603050405020304" pitchFamily="18" charset="0"/>
                  <a:ea typeface="Calibri" panose="020F0502020204030204" pitchFamily="34" charset="0"/>
                </a:rPr>
                <a:t>Test score prediction</a:t>
              </a:r>
              <a:endParaRPr lang="en-GB" sz="1200">
                <a:effectLst/>
                <a:latin typeface="Times New Roman" panose="02020603050405020304" pitchFamily="18" charset="0"/>
                <a:ea typeface="Times New Roman" panose="02020603050405020304" pitchFamily="18" charset="0"/>
              </a:endParaRPr>
            </a:p>
          </p:txBody>
        </p:sp>
        <p:sp>
          <p:nvSpPr>
            <p:cNvPr id="8" name="Text Box 4"/>
            <p:cNvSpPr txBox="1"/>
            <p:nvPr/>
          </p:nvSpPr>
          <p:spPr>
            <a:xfrm>
              <a:off x="0" y="2074459"/>
              <a:ext cx="2415540" cy="35433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kern="1200">
                  <a:solidFill>
                    <a:srgbClr val="000000"/>
                  </a:solidFill>
                  <a:effectLst/>
                  <a:latin typeface="Times New Roman" panose="02020603050405020304" pitchFamily="18" charset="0"/>
                  <a:ea typeface="Calibri" panose="020F0502020204030204" pitchFamily="34" charset="0"/>
                </a:rPr>
                <a:t>Roc curve</a:t>
              </a:r>
              <a:endParaRPr lang="en-GB" sz="1200">
                <a:effectLst/>
                <a:latin typeface="Times New Roman" panose="02020603050405020304" pitchFamily="18" charset="0"/>
                <a:ea typeface="Times New Roman" panose="02020603050405020304" pitchFamily="18" charset="0"/>
              </a:endParaRPr>
            </a:p>
          </p:txBody>
        </p:sp>
        <p:sp>
          <p:nvSpPr>
            <p:cNvPr id="9" name="Text Box 5"/>
            <p:cNvSpPr txBox="1"/>
            <p:nvPr/>
          </p:nvSpPr>
          <p:spPr>
            <a:xfrm>
              <a:off x="0" y="2920621"/>
              <a:ext cx="2415654" cy="354842"/>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kern="1200">
                  <a:solidFill>
                    <a:srgbClr val="000000"/>
                  </a:solidFill>
                  <a:effectLst/>
                  <a:latin typeface="Times New Roman" panose="02020603050405020304" pitchFamily="18" charset="0"/>
                  <a:ea typeface="Calibri" panose="020F0502020204030204" pitchFamily="34" charset="0"/>
                </a:rPr>
                <a:t>SVM,DS AND KNN</a:t>
              </a:r>
              <a:endParaRPr lang="en-GB" sz="1200">
                <a:effectLst/>
                <a:latin typeface="Times New Roman" panose="02020603050405020304" pitchFamily="18" charset="0"/>
                <a:ea typeface="Times New Roman" panose="02020603050405020304" pitchFamily="18" charset="0"/>
              </a:endParaRPr>
            </a:p>
          </p:txBody>
        </p:sp>
        <p:cxnSp>
          <p:nvCxnSpPr>
            <p:cNvPr id="10" name="Straight Arrow Connector 9"/>
            <p:cNvCxnSpPr/>
            <p:nvPr/>
          </p:nvCxnSpPr>
          <p:spPr>
            <a:xfrm>
              <a:off x="1214651" y="354841"/>
              <a:ext cx="0" cy="3007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1214651" y="1009934"/>
              <a:ext cx="0" cy="2461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1214651" y="1610436"/>
              <a:ext cx="0" cy="46453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1214651" y="2429301"/>
              <a:ext cx="0" cy="49183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615835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SYSTEM SPECIFICATION</a:t>
            </a:r>
            <a:r>
              <a:rPr lang="en-GB" sz="3200" b="1" dirty="0" smtClean="0">
                <a:latin typeface="Times New Roman" panose="02020603050405020304" pitchFamily="18" charset="0"/>
                <a:cs typeface="Times New Roman" panose="02020603050405020304" pitchFamily="18" charset="0"/>
              </a:rPr>
              <a:t/>
            </a:r>
            <a:br>
              <a:rPr lang="en-GB" sz="3200" b="1" dirty="0" smtClean="0">
                <a:latin typeface="Times New Roman" panose="02020603050405020304" pitchFamily="18" charset="0"/>
                <a:cs typeface="Times New Roman" panose="02020603050405020304" pitchFamily="18" charset="0"/>
              </a:rPr>
            </a:br>
            <a:endParaRPr lang="en-GB"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lgn="just">
              <a:buNone/>
            </a:pPr>
            <a:r>
              <a:rPr lang="en-US" sz="2000" b="1" dirty="0" smtClean="0">
                <a:latin typeface="Times New Roman" panose="02020603050405020304" pitchFamily="18" charset="0"/>
                <a:cs typeface="Times New Roman" panose="02020603050405020304" pitchFamily="18" charset="0"/>
              </a:rPr>
              <a:t>HARDWARE SPECIFICATION</a:t>
            </a:r>
            <a:endParaRPr lang="en-GB"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Processor Type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Pentium i3</a:t>
            </a:r>
            <a:endParaRPr lang="en-GB"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Speed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3.40GHZ</a:t>
            </a:r>
            <a:endParaRPr lang="en-GB"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RAM                                  </a:t>
            </a:r>
            <a:r>
              <a:rPr lang="en-US" sz="2000" dirty="0" smtClean="0">
                <a:latin typeface="Times New Roman" panose="02020603050405020304" pitchFamily="18" charset="0"/>
                <a:cs typeface="Times New Roman" panose="02020603050405020304" pitchFamily="18" charset="0"/>
              </a:rPr>
              <a:t>          :4GB </a:t>
            </a:r>
            <a:r>
              <a:rPr lang="en-US" sz="2000" dirty="0">
                <a:latin typeface="Times New Roman" panose="02020603050405020304" pitchFamily="18" charset="0"/>
                <a:cs typeface="Times New Roman" panose="02020603050405020304" pitchFamily="18" charset="0"/>
              </a:rPr>
              <a:t>DD2 RAM</a:t>
            </a:r>
            <a:endParaRPr lang="en-GB"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Hard disk                          </a:t>
            </a:r>
            <a:r>
              <a:rPr lang="en-US" sz="2000" dirty="0" smtClean="0">
                <a:latin typeface="Times New Roman" panose="02020603050405020304" pitchFamily="18" charset="0"/>
                <a:cs typeface="Times New Roman" panose="02020603050405020304" pitchFamily="18" charset="0"/>
              </a:rPr>
              <a:t>            :500 </a:t>
            </a:r>
            <a:r>
              <a:rPr lang="en-US" sz="2000" dirty="0">
                <a:latin typeface="Times New Roman" panose="02020603050405020304" pitchFamily="18" charset="0"/>
                <a:cs typeface="Times New Roman" panose="02020603050405020304" pitchFamily="18" charset="0"/>
              </a:rPr>
              <a:t>GB</a:t>
            </a:r>
            <a:endParaRPr lang="en-GB"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Keyboard			</a:t>
            </a:r>
            <a:r>
              <a:rPr lang="en-US" sz="2000" dirty="0" smtClean="0">
                <a:latin typeface="Times New Roman" panose="02020603050405020304" pitchFamily="18" charset="0"/>
                <a:cs typeface="Times New Roman" panose="02020603050405020304" pitchFamily="18" charset="0"/>
              </a:rPr>
              <a:t>:101/102 </a:t>
            </a:r>
            <a:r>
              <a:rPr lang="en-US" sz="2000" dirty="0">
                <a:latin typeface="Times New Roman" panose="02020603050405020304" pitchFamily="18" charset="0"/>
                <a:cs typeface="Times New Roman" panose="02020603050405020304" pitchFamily="18" charset="0"/>
              </a:rPr>
              <a:t>Standard Keys</a:t>
            </a:r>
            <a:endParaRPr lang="en-GB"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Mouse			</a:t>
            </a:r>
            <a:r>
              <a:rPr lang="en-US" sz="2000" dirty="0" smtClean="0">
                <a:latin typeface="Times New Roman" panose="02020603050405020304" pitchFamily="18" charset="0"/>
                <a:cs typeface="Times New Roman" panose="02020603050405020304" pitchFamily="18" charset="0"/>
              </a:rPr>
              <a:t>:Optical  </a:t>
            </a:r>
            <a:r>
              <a:rPr lang="en-US" sz="2000" dirty="0">
                <a:latin typeface="Times New Roman" panose="02020603050405020304" pitchFamily="18" charset="0"/>
                <a:cs typeface="Times New Roman" panose="02020603050405020304" pitchFamily="18" charset="0"/>
              </a:rPr>
              <a:t>Mouse</a:t>
            </a:r>
            <a:r>
              <a:rPr lang="en-US" sz="2000" b="1"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SOFTWARE </a:t>
            </a:r>
            <a:r>
              <a:rPr lang="en-US" sz="2000" b="1" dirty="0" smtClean="0">
                <a:latin typeface="Times New Roman" panose="02020603050405020304" pitchFamily="18" charset="0"/>
                <a:cs typeface="Times New Roman" panose="02020603050405020304" pitchFamily="18" charset="0"/>
              </a:rPr>
              <a:t>SPECIFICATION</a:t>
            </a:r>
            <a:endParaRPr lang="en-GB"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Operating System    	</a:t>
            </a:r>
            <a:r>
              <a:rPr lang="en-US" sz="2000" dirty="0" smtClean="0">
                <a:latin typeface="Times New Roman" panose="02020603050405020304" pitchFamily="18" charset="0"/>
                <a:cs typeface="Times New Roman" panose="02020603050405020304" pitchFamily="18" charset="0"/>
              </a:rPr>
              <a:t>              :Windows </a:t>
            </a:r>
            <a:r>
              <a:rPr lang="en-US" sz="2000" dirty="0">
                <a:latin typeface="Times New Roman" panose="02020603050405020304" pitchFamily="18" charset="0"/>
                <a:cs typeface="Times New Roman" panose="02020603050405020304" pitchFamily="18" charset="0"/>
              </a:rPr>
              <a:t>10</a:t>
            </a:r>
            <a:endParaRPr lang="en-GB"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Front End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:MATLAB</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6268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MODULEDESCRIPTION </a:t>
            </a:r>
            <a:r>
              <a:rPr lang="en-GB" sz="3200" b="1" dirty="0" smtClean="0">
                <a:latin typeface="Times New Roman" panose="02020603050405020304" pitchFamily="18" charset="0"/>
                <a:cs typeface="Times New Roman" panose="02020603050405020304" pitchFamily="18" charset="0"/>
              </a:rPr>
              <a:t/>
            </a:r>
            <a:br>
              <a:rPr lang="en-GB" sz="3200" b="1" dirty="0" smtClean="0">
                <a:latin typeface="Times New Roman" panose="02020603050405020304" pitchFamily="18" charset="0"/>
                <a:cs typeface="Times New Roman" panose="02020603050405020304" pitchFamily="18" charset="0"/>
              </a:rPr>
            </a:br>
            <a:endParaRPr lang="en-GB"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r>
              <a:rPr lang="en-US" sz="2000" dirty="0" smtClean="0">
                <a:latin typeface="Times New Roman" panose="02020603050405020304" pitchFamily="18" charset="0"/>
                <a:cs typeface="Times New Roman" panose="02020603050405020304" pitchFamily="18" charset="0"/>
              </a:rPr>
              <a:t>DATA </a:t>
            </a:r>
            <a:r>
              <a:rPr lang="en-US" sz="2000" dirty="0">
                <a:latin typeface="Times New Roman" panose="02020603050405020304" pitchFamily="18" charset="0"/>
                <a:cs typeface="Times New Roman" panose="02020603050405020304" pitchFamily="18" charset="0"/>
              </a:rPr>
              <a:t>PREPROCESSING</a:t>
            </a:r>
            <a:endParaRPr lang="en-GB"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MACHINE LEANING MODEL IMPLEMENTATION</a:t>
            </a:r>
            <a:endParaRPr lang="en-GB"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SVM, DS AND KNN</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9390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DATA PREPROCESSING</a:t>
            </a:r>
            <a:r>
              <a:rPr lang="en-GB" sz="2800" b="1" dirty="0" smtClean="0">
                <a:latin typeface="Times New Roman" panose="02020603050405020304" pitchFamily="18" charset="0"/>
                <a:cs typeface="Times New Roman" panose="02020603050405020304" pitchFamily="18" charset="0"/>
              </a:rPr>
              <a:t/>
            </a:r>
            <a:br>
              <a:rPr lang="en-GB" sz="2800" b="1" dirty="0" smtClean="0">
                <a:latin typeface="Times New Roman" panose="02020603050405020304" pitchFamily="18" charset="0"/>
                <a:cs typeface="Times New Roman" panose="02020603050405020304" pitchFamily="18" charset="0"/>
              </a:rPr>
            </a:br>
            <a:endParaRPr lang="en-GB"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r>
              <a:rPr lang="en-US" sz="2000" dirty="0" smtClean="0">
                <a:latin typeface="Times New Roman" panose="02020603050405020304" pitchFamily="18" charset="0"/>
                <a:cs typeface="Times New Roman" panose="02020603050405020304" pitchFamily="18" charset="0"/>
              </a:rPr>
              <a:t>Data </a:t>
            </a:r>
            <a:r>
              <a:rPr lang="en-US" sz="2000" dirty="0">
                <a:latin typeface="Times New Roman" panose="02020603050405020304" pitchFamily="18" charset="0"/>
                <a:cs typeface="Times New Roman" panose="02020603050405020304" pitchFamily="18" charset="0"/>
              </a:rPr>
              <a:t>preprocessing is a data mining technique which is used to transform the raw data in a useful and efficient format.</a:t>
            </a:r>
            <a:endParaRPr lang="en-GB"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The data can have many irrelevant and missing parts. </a:t>
            </a:r>
            <a:endParaRPr lang="en-US" sz="2000" dirty="0" smtClean="0">
              <a:latin typeface="Times New Roman" panose="02020603050405020304" pitchFamily="18" charset="0"/>
              <a:cs typeface="Times New Roman" panose="02020603050405020304" pitchFamily="18" charset="0"/>
            </a:endParaRPr>
          </a:p>
          <a:p>
            <a:pPr lvl="0" algn="just"/>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handle this part, data cleaning is done. It involves handling of missing data, noisy data etc.</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4354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dirty="0" smtClean="0">
                <a:latin typeface="Times New Roman" panose="02020603050405020304" pitchFamily="18" charset="0"/>
                <a:cs typeface="Times New Roman" panose="02020603050405020304" pitchFamily="18" charset="0"/>
              </a:rPr>
              <a:t>MACHINE LEANING MODEL IMPLEMENTATION</a:t>
            </a:r>
            <a:r>
              <a:rPr lang="en-GB" sz="2800" b="1" dirty="0" smtClean="0">
                <a:latin typeface="Times New Roman" panose="02020603050405020304" pitchFamily="18" charset="0"/>
                <a:cs typeface="Times New Roman" panose="02020603050405020304" pitchFamily="18" charset="0"/>
              </a:rPr>
              <a:t/>
            </a:r>
            <a:br>
              <a:rPr lang="en-GB" sz="2800" b="1" dirty="0" smtClean="0">
                <a:latin typeface="Times New Roman" panose="02020603050405020304" pitchFamily="18" charset="0"/>
                <a:cs typeface="Times New Roman" panose="02020603050405020304" pitchFamily="18" charset="0"/>
              </a:rPr>
            </a:br>
            <a:endParaRPr lang="en-GB"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r>
              <a:rPr lang="en-US" sz="2000" dirty="0" smtClean="0">
                <a:latin typeface="Times New Roman" panose="02020603050405020304" pitchFamily="18" charset="0"/>
                <a:cs typeface="Times New Roman" panose="02020603050405020304" pitchFamily="18" charset="0"/>
              </a:rPr>
              <a:t>Data structure, </a:t>
            </a:r>
            <a:r>
              <a:rPr lang="en-US" sz="2000" dirty="0">
                <a:latin typeface="Times New Roman" panose="02020603050405020304" pitchFamily="18" charset="0"/>
                <a:cs typeface="Times New Roman" panose="02020603050405020304" pitchFamily="18" charset="0"/>
              </a:rPr>
              <a:t>support vector machines, and KNN classifiers.</a:t>
            </a:r>
            <a:endParaRPr lang="en-GB"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All these machine learning models are given as the implementation model.</a:t>
            </a:r>
            <a:endParaRPr lang="en-GB"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Each model provide the specific output result for the each individual classifiers.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397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SVM, DS AND KNN</a:t>
            </a:r>
            <a:r>
              <a:rPr lang="en-GB" sz="2800" b="1" dirty="0" smtClean="0">
                <a:latin typeface="Times New Roman" panose="02020603050405020304" pitchFamily="18" charset="0"/>
                <a:cs typeface="Times New Roman" panose="02020603050405020304" pitchFamily="18" charset="0"/>
              </a:rPr>
              <a:t/>
            </a:r>
            <a:br>
              <a:rPr lang="en-GB" sz="2800" b="1" dirty="0" smtClean="0">
                <a:latin typeface="Times New Roman" panose="02020603050405020304" pitchFamily="18" charset="0"/>
                <a:cs typeface="Times New Roman" panose="02020603050405020304" pitchFamily="18" charset="0"/>
              </a:rPr>
            </a:br>
            <a:endParaRPr lang="en-GB"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sz="2000" dirty="0" smtClean="0">
                <a:latin typeface="Times New Roman" panose="02020603050405020304" pitchFamily="18" charset="0"/>
                <a:cs typeface="Times New Roman" panose="02020603050405020304" pitchFamily="18" charset="0"/>
              </a:rPr>
              <a:t>SVM</a:t>
            </a:r>
            <a:r>
              <a:rPr lang="en-US" sz="2000" dirty="0">
                <a:latin typeface="Times New Roman" panose="02020603050405020304" pitchFamily="18" charset="0"/>
                <a:cs typeface="Times New Roman" panose="02020603050405020304" pitchFamily="18" charset="0"/>
              </a:rPr>
              <a:t>, DS and KNN are popular machine learning algorithms that can be used for lung cancer prediction. In the context of lung cancer prediction, SVM, DS and KNN can be used to classify patients into either a lung cancer or non-lung cancer group based on their clinical data.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implement SVM, DS and KNN for lung cancer prediction, you would need to first gather a dataset of patient clinical data. This dataset would need to be preprocessed to extract relevant features and convert them into a suitable data format such as arrays or matrices</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Once the data is in a suitable format, you can use SVM, DS or KNN modules in a machine learning library such as Scikit-learn to train and evaluate the models.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example, in Sickie-learn, you can use the SVC class to create an SVM model and the </a:t>
            </a:r>
            <a:r>
              <a:rPr lang="en-US" sz="2000" dirty="0" smtClean="0">
                <a:latin typeface="Times New Roman" panose="02020603050405020304" pitchFamily="18" charset="0"/>
                <a:cs typeface="Times New Roman" panose="02020603050405020304" pitchFamily="18" charset="0"/>
              </a:rPr>
              <a:t>K neighbors Classifier </a:t>
            </a:r>
            <a:r>
              <a:rPr lang="en-US" sz="2000" dirty="0">
                <a:latin typeface="Times New Roman" panose="02020603050405020304" pitchFamily="18" charset="0"/>
                <a:cs typeface="Times New Roman" panose="02020603050405020304" pitchFamily="18" charset="0"/>
              </a:rPr>
              <a:t>class to create a KNN model.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These </a:t>
            </a:r>
            <a:r>
              <a:rPr lang="en-US" sz="2000" dirty="0">
                <a:latin typeface="Times New Roman" panose="02020603050405020304" pitchFamily="18" charset="0"/>
                <a:cs typeface="Times New Roman" panose="02020603050405020304" pitchFamily="18" charset="0"/>
              </a:rPr>
              <a:t>classes can be used to set hyper parameters such as the kernel function and number of neighbors, fit the models to the training data, and predict the class labels for new data points. In terms of data structures, both SVM, DS and KNN require efficient data structures for storing and manipulating the clinical data. </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3646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CONCLUSION</a:t>
            </a:r>
            <a:r>
              <a:rPr lang="en-GB" sz="3200" b="1" dirty="0" smtClean="0">
                <a:latin typeface="Times New Roman" panose="02020603050405020304" pitchFamily="18" charset="0"/>
                <a:cs typeface="Times New Roman" panose="02020603050405020304" pitchFamily="18" charset="0"/>
              </a:rPr>
              <a:t/>
            </a:r>
            <a:br>
              <a:rPr lang="en-GB" sz="3200" b="1" dirty="0" smtClean="0">
                <a:latin typeface="Times New Roman" panose="02020603050405020304" pitchFamily="18" charset="0"/>
                <a:cs typeface="Times New Roman" panose="02020603050405020304" pitchFamily="18" charset="0"/>
              </a:rPr>
            </a:br>
            <a:endParaRPr lang="en-GB"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project, we demonstrate a survey on lung cancer, its causes, symptoms, mortality rate due to cancer in India and throughout the Globe and deliberates the machine learning techniques, its applications in healthcare and cancer prognosis and detection</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Most of the researchers developed the cancer prediction systems based on a supervised learning technique of ML and classification algorithms to produce an accurate outcome</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Deep learning in health care and algorithms are emphasized.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Prediction </a:t>
            </a:r>
            <a:r>
              <a:rPr lang="en-US" sz="2000" dirty="0">
                <a:latin typeface="Times New Roman" panose="02020603050405020304" pitchFamily="18" charset="0"/>
                <a:cs typeface="Times New Roman" panose="02020603050405020304" pitchFamily="18" charset="0"/>
              </a:rPr>
              <a:t>and diagnosis of the Lung cancer system can be embellished and extended further by employing deep learning techniques to enhance the accuracy of both identification and prediction of lung cancer. </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6979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REFERENCES</a:t>
            </a:r>
            <a:r>
              <a:rPr lang="en-GB" sz="3200" b="1" dirty="0" smtClean="0">
                <a:latin typeface="Times New Roman" panose="02020603050405020304" pitchFamily="18" charset="0"/>
                <a:cs typeface="Times New Roman" panose="02020603050405020304" pitchFamily="18" charset="0"/>
              </a:rPr>
              <a:t/>
            </a:r>
            <a:br>
              <a:rPr lang="en-GB" sz="3200" b="1" dirty="0" smtClean="0">
                <a:latin typeface="Times New Roman" panose="02020603050405020304" pitchFamily="18" charset="0"/>
                <a:cs typeface="Times New Roman" panose="02020603050405020304" pitchFamily="18" charset="0"/>
              </a:rPr>
            </a:br>
            <a:endParaRPr lang="en-GB"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707377"/>
          </a:xfrm>
        </p:spPr>
        <p:txBody>
          <a:bodyPr>
            <a:noAutofit/>
          </a:bodyPr>
          <a:lstStyle/>
          <a:p>
            <a:pPr algn="just"/>
            <a:r>
              <a:rPr lang="en-US" sz="2000" dirty="0" smtClean="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G. Lakshmanaprabu S.K., SachiNandanMohanty, Shankar K., Arunkumar N., Gustavo Ramirez., 2021. Optimal Deep Learning Model for Classification of Lung Cancer on CT </a:t>
            </a:r>
            <a:r>
              <a:rPr lang="en-US" sz="2000" dirty="0" smtClean="0">
                <a:latin typeface="Times New Roman" panose="02020603050405020304" pitchFamily="18" charset="0"/>
                <a:cs typeface="Times New Roman" panose="02020603050405020304" pitchFamily="18" charset="0"/>
              </a:rPr>
              <a:t>Images. Future </a:t>
            </a:r>
            <a:r>
              <a:rPr lang="en-US" sz="2000" dirty="0">
                <a:latin typeface="Times New Roman" panose="02020603050405020304" pitchFamily="18" charset="0"/>
                <a:cs typeface="Times New Roman" panose="02020603050405020304" pitchFamily="18" charset="0"/>
              </a:rPr>
              <a:t>Generation Computer System 2021.</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2. JaneeAlam, S., &amp;Hossan, A. Multi-Stage Lung Cancer Detection and Prediction Using Multi-class SVM Classifier. 2020 International Conference on Computer, Communication, Chemical, Material and Electronic Engineering (IC4ME2)...</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3.A.Worawate. Thirach, A., Marukatat, S., &amp;Wilaiprasitporn, T. 2018.Automatic Lung Cancer Prediction for Chest X-ray Images Using the Deep Learning Approach. Biomedical International Conference (BMEiCON-2020</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4. Haarburger, C., Weitz, P., Rippel, O., &amp;Merhof, D. 2020. Image-Based Survival Prediction for Lung Cancer Patients Using CNN.2019 IEEE 16th International Symposium on Biomedical Imaging (ISBI 2020). doi:10.1109/isbi.2019.875949</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5. Casuey,l, J., Guan, Y., Dong, W., Walker, K., Qualls, A, J., Prior, F., &amp; Huang X. 2020 Lung Cancer Screening With Low-Dose CT Scans Using A Deep Learning Approach. </a:t>
            </a:r>
            <a:r>
              <a:rPr lang="en-US" sz="2000" dirty="0" smtClean="0">
                <a:latin typeface="Times New Roman" panose="02020603050405020304" pitchFamily="18" charset="0"/>
                <a:cs typeface="Times New Roman" panose="02020603050405020304" pitchFamily="18" charset="0"/>
              </a:rPr>
              <a:t>ArXiv:1906.00240]</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3589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ABSTRACT</a:t>
            </a:r>
            <a:r>
              <a:rPr lang="en-GB" sz="3200" b="1" dirty="0" smtClean="0">
                <a:latin typeface="Times New Roman" panose="02020603050405020304" pitchFamily="18" charset="0"/>
                <a:cs typeface="Times New Roman" panose="02020603050405020304" pitchFamily="18" charset="0"/>
              </a:rPr>
              <a:t/>
            </a:r>
            <a:br>
              <a:rPr lang="en-GB" sz="3200" b="1" dirty="0" smtClean="0">
                <a:latin typeface="Times New Roman" panose="02020603050405020304" pitchFamily="18" charset="0"/>
                <a:cs typeface="Times New Roman" panose="02020603050405020304" pitchFamily="18" charset="0"/>
              </a:rPr>
            </a:br>
            <a:endParaRPr lang="en-GB"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US" dirty="0" smtClean="0">
                <a:latin typeface="Times New Roman" panose="02020603050405020304" pitchFamily="18" charset="0"/>
                <a:cs typeface="Times New Roman" panose="02020603050405020304" pitchFamily="18" charset="0"/>
              </a:rPr>
              <a:t>Identifying </a:t>
            </a:r>
            <a:r>
              <a:rPr lang="en-US" dirty="0">
                <a:latin typeface="Times New Roman" panose="02020603050405020304" pitchFamily="18" charset="0"/>
                <a:cs typeface="Times New Roman" panose="02020603050405020304" pitchFamily="18" charset="0"/>
              </a:rPr>
              <a:t>the lung cancer through the machine learning techniques is challenging task. Prediction of lung cancer helps the medical-technological field factors that cause lung cancer and application of ML algorithms are discussed up to date and also draws special attention to their relative strengths and </a:t>
            </a:r>
            <a:r>
              <a:rPr lang="en-US" dirty="0" smtClean="0">
                <a:latin typeface="Times New Roman" panose="02020603050405020304" pitchFamily="18" charset="0"/>
                <a:cs typeface="Times New Roman" panose="02020603050405020304" pitchFamily="18" charset="0"/>
              </a:rPr>
              <a:t>weaknesses </a:t>
            </a:r>
            <a:r>
              <a:rPr lang="en-US" dirty="0">
                <a:latin typeface="Times New Roman" panose="02020603050405020304" pitchFamily="18" charset="0"/>
                <a:cs typeface="Times New Roman" panose="02020603050405020304" pitchFamily="18" charset="0"/>
              </a:rPr>
              <a:t>have been utilized because of its accurate outcomes</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Our aim is to predict the lung cancer through the various machine learning algorithms for the given input dataset and the predict the accurate result</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 The prominent cause of cancer-related mortality throughout the globe is "Lung Cancer". Hence beforehand detection, prediction and diagnosis of lung cancer has become essential as it expedites and simplifies the consequent clinical board.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advance the progress and medication of cancerous conditions machine learning techniques have been utilized because of its accurate outcomes., have been applied in the healthcare sector for analysis and prognosis of lung cancer.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this review, factors that cause lung cancer and application of ML algorithms are discussed up to date and also draws special attention to their relative strengths and weaknesses. </a:t>
            </a:r>
            <a:endParaRPr lang="en-GB"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2037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INTRODUCTION</a:t>
            </a:r>
            <a:r>
              <a:rPr lang="en-GB" sz="3600" b="1" dirty="0" smtClean="0">
                <a:latin typeface="Times New Roman" panose="02020603050405020304" pitchFamily="18" charset="0"/>
                <a:cs typeface="Times New Roman" panose="02020603050405020304" pitchFamily="18" charset="0"/>
              </a:rPr>
              <a:t/>
            </a:r>
            <a:br>
              <a:rPr lang="en-GB" sz="3600" b="1" dirty="0" smtClean="0">
                <a:latin typeface="Times New Roman" panose="02020603050405020304" pitchFamily="18" charset="0"/>
                <a:cs typeface="Times New Roman" panose="02020603050405020304" pitchFamily="18" charset="0"/>
              </a:rPr>
            </a:br>
            <a:endParaRPr lang="en-GB"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anose="02020603050405020304" pitchFamily="18" charset="0"/>
                <a:cs typeface="Times New Roman" panose="02020603050405020304" pitchFamily="18" charset="0"/>
              </a:rPr>
              <a:t>Lung </a:t>
            </a:r>
            <a:r>
              <a:rPr lang="en-US" sz="2000" dirty="0">
                <a:latin typeface="Times New Roman" panose="02020603050405020304" pitchFamily="18" charset="0"/>
                <a:cs typeface="Times New Roman" panose="02020603050405020304" pitchFamily="18" charset="0"/>
              </a:rPr>
              <a:t>cancer is a harmful disease that causes a huge number of deaths globally. The primal encounter of lung cancer is necessary to decrease the mortality rate of patients.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Thus </a:t>
            </a:r>
            <a:r>
              <a:rPr lang="en-US" sz="2000" dirty="0">
                <a:latin typeface="Times New Roman" panose="02020603050405020304" pitchFamily="18" charset="0"/>
                <a:cs typeface="Times New Roman" panose="02020603050405020304" pitchFamily="18" charset="0"/>
              </a:rPr>
              <a:t>it is a great challenge encountered by doctors and researchers to detect and diagnose lung cancer. Detection of lung cancer can be done by using medical images such as computed tomography, chest X-ray; MRI scans, etc., ML approaches recognize the main characteristics of complex lung cancer datasets.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CAD (Computer-Aided Diagnosis) was developed in the early 1980s to enhance the survival rate and efficiency that aid the doctors in interpreting medical images.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Some </a:t>
            </a:r>
            <a:r>
              <a:rPr lang="en-US" sz="2000" dirty="0">
                <a:latin typeface="Times New Roman" panose="02020603050405020304" pitchFamily="18" charset="0"/>
                <a:cs typeface="Times New Roman" panose="02020603050405020304" pitchFamily="18" charset="0"/>
              </a:rPr>
              <a:t>of the machine learning algorithms that have a profound impact in health care are SVM, K-nearest neighbors and ds so on.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have also discussed the deep learning methods techniques and algorithms that can be implemented for diagnosis, detection, and prediction of various cancers.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1664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LITERATURE REVIEW</a:t>
            </a:r>
            <a:r>
              <a:rPr lang="en-GB" sz="3200" b="1" dirty="0">
                <a:latin typeface="Times New Roman" panose="02020603050405020304" pitchFamily="18" charset="0"/>
                <a:cs typeface="Times New Roman" panose="02020603050405020304" pitchFamily="18" charset="0"/>
              </a:rPr>
              <a:t/>
            </a:r>
            <a:br>
              <a:rPr lang="en-GB" sz="3200" b="1" dirty="0">
                <a:latin typeface="Times New Roman" panose="02020603050405020304" pitchFamily="18" charset="0"/>
                <a:cs typeface="Times New Roman" panose="02020603050405020304" pitchFamily="18" charset="0"/>
              </a:rPr>
            </a:br>
            <a:endParaRPr lang="en-GB"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OPTIMAL DEEP LEARNING MODEL FOR CLASSIFICATION OF LUNG CANCER ON CT </a:t>
            </a:r>
            <a:r>
              <a:rPr lang="en-US" sz="2000" b="1" dirty="0" smtClean="0">
                <a:latin typeface="Times New Roman" panose="02020603050405020304" pitchFamily="18" charset="0"/>
                <a:cs typeface="Times New Roman" panose="02020603050405020304" pitchFamily="18" charset="0"/>
              </a:rPr>
              <a:t>IMAGES</a:t>
            </a:r>
            <a:endParaRPr lang="en-GB" sz="2000" dirty="0" smtClean="0">
              <a:latin typeface="Times New Roman" panose="02020603050405020304" pitchFamily="18" charset="0"/>
              <a:cs typeface="Times New Roman" panose="02020603050405020304" pitchFamily="18" charset="0"/>
            </a:endParaRPr>
          </a:p>
          <a:p>
            <a:pPr marL="0" indent="0" algn="just">
              <a:buNone/>
            </a:pPr>
            <a:r>
              <a:rPr lang="en-US" sz="2000" dirty="0" err="1" smtClean="0">
                <a:latin typeface="Times New Roman" panose="02020603050405020304" pitchFamily="18" charset="0"/>
                <a:cs typeface="Times New Roman" panose="02020603050405020304" pitchFamily="18" charset="0"/>
              </a:rPr>
              <a:t>SachiNandanmohanty</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et.al., has proposed. In this paper Lung cancer is one of the dangerous diseases that cause huge cancer death worldwide. Early detection of lung cancer is the only possible way to improve a patient's chance for survival. A Computed Tomography (CT) scan used to find the position of tumor and identify the level of cancer in the body. The current study presents an innovative automated diagnosis classification method for Computed Tomography (CT) images of lungs. In this paper, the CT scan of lung images was analyzed with the assistance of Optimal Deep Neural Network (ODNN) and Linear Discriminate Analysis (LDA). The deep features extracted from a CT lung images and then dimensionality of feature is reduced using LDR to classify lung nodules as either malignant or benign. The ODNN is applied to CT images and then, optimized using Modified Gravitational Search Algorithm (MGSA) for identify the lung cancer classification The comparative results show that the proposed classifier gives the sensitivity of 96.2%, specificity of 94.2% and accuracy of 94.56%.Medical image analysis has extraordinary supremacy in the field of health sector, particularly in noninvasive treatment and clinical examination .</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1194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b="1" dirty="0" smtClean="0">
                <a:latin typeface="Times New Roman" panose="02020603050405020304" pitchFamily="18" charset="0"/>
                <a:cs typeface="Times New Roman" panose="02020603050405020304" pitchFamily="18" charset="0"/>
              </a:rPr>
              <a:t>CONT.,</a:t>
            </a:r>
            <a:endParaRPr lang="en-GB"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MULTI-STAGE LUNG CANCER DETECTION AND PREDICTION USING MULTI-CLASS SVM CLASSIFIER</a:t>
            </a:r>
            <a:endParaRPr lang="en-GB"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JaneeAlamet.al., has proposed. In this paper Recognition and prediction of lung cancer in the earliest reference point stage can be very useful to improve the survival rate of patients. But diagnosis of cancer is one the major challenging task for radiologist. For detecting, predicting and diagnosing lung cancer, an intelligent computer-aided diagnosis system can be very much useful for radiologist. This paper proposed an efficient lung cancer detection and prediction algorithm using multi-class SVM (Support Vector Machine) classifier. Multi-stage classification was used for the detection of cancer. This system can also predict the probability of lung cancer. In every stage of classification image enhancement and segmentation have been done separately. Image scaling, color space transformation and contrast enhancement have been used for image enhancement. Threshold and marker-controlled watershed based segmentation has been used for segmentation. For classification purpose, SVM binary classifier was used. Our proposed technique shows higher degree of accuracy in lung cancer detection and prediction.</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5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b="1" dirty="0" smtClean="0">
                <a:latin typeface="Times New Roman" panose="02020603050405020304" pitchFamily="18" charset="0"/>
                <a:cs typeface="Times New Roman" panose="02020603050405020304" pitchFamily="18" charset="0"/>
              </a:rPr>
              <a:t>CONT.,</a:t>
            </a:r>
            <a:endParaRPr lang="en-GB"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575175"/>
          </a:xfrm>
        </p:spPr>
        <p:txBody>
          <a:bodyPr>
            <a:noAutofit/>
          </a:bodyPr>
          <a:lstStyle/>
          <a:p>
            <a:pPr marL="0" indent="0" algn="just">
              <a:buNone/>
            </a:pPr>
            <a:r>
              <a:rPr lang="en-US" sz="2000" b="1" dirty="0">
                <a:latin typeface="Times New Roman" panose="02020603050405020304" pitchFamily="18" charset="0"/>
                <a:cs typeface="Times New Roman" panose="02020603050405020304" pitchFamily="18" charset="0"/>
              </a:rPr>
              <a:t>AUTOMATIC LUNG CANCER PREDICTION FROM CHEST X-RAY IMAGES USING THE DEEP LEARNING APPROACH</a:t>
            </a:r>
            <a:endParaRPr lang="en-GB"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ArjareeThirachet.al., has proposed. In this paper Since, cancer is curable when diagnosed at an early stage, lung cancer screening plays an important role in preventive care. Although both low dose computed tomography (LDCT) and computed tomography (CT) scans provide greater medical information than normal chest x-rays, access to these technologies in rural areas is very limited. There is a recent trend toward using computer-aided diagnosis (</a:t>
            </a:r>
            <a:r>
              <a:rPr lang="en-US" sz="2000" dirty="0" err="1">
                <a:latin typeface="Times New Roman" panose="02020603050405020304" pitchFamily="18" charset="0"/>
                <a:cs typeface="Times New Roman" panose="02020603050405020304" pitchFamily="18" charset="0"/>
              </a:rPr>
              <a:t>CADx</a:t>
            </a:r>
            <a:r>
              <a:rPr lang="en-US" sz="2000" dirty="0">
                <a:latin typeface="Times New Roman" panose="02020603050405020304" pitchFamily="18" charset="0"/>
                <a:cs typeface="Times New Roman" panose="02020603050405020304" pitchFamily="18" charset="0"/>
              </a:rPr>
              <a:t>) to assist in the screening and diagnosis of cancer from biomedical images. In this study, the 121-layer convolutional neural network, also known as DenseNet121 by G. Huang et. al., along with the transfer learning scheme is explored as a means of classifying lung cancer using chest </a:t>
            </a:r>
            <a:r>
              <a:rPr lang="en-US" sz="2000" dirty="0" err="1">
                <a:latin typeface="Times New Roman" panose="02020603050405020304" pitchFamily="18" charset="0"/>
                <a:cs typeface="Times New Roman" panose="02020603050405020304" pitchFamily="18" charset="0"/>
              </a:rPr>
              <a:t>xray</a:t>
            </a:r>
            <a:r>
              <a:rPr lang="en-US" sz="2000" dirty="0">
                <a:latin typeface="Times New Roman" panose="02020603050405020304" pitchFamily="18" charset="0"/>
                <a:cs typeface="Times New Roman" panose="02020603050405020304" pitchFamily="18" charset="0"/>
              </a:rPr>
              <a:t> images. The model was trained on a lung nodule dataset before training on the lung cancer dataset to alleviate the problem of using a small dataset. The proposed model yields 74.43±6.01% of mean accuracy, 74.96±9.85% of mean specificity, and 74.68±15.33% of mean sensitivity. The proposed model also provides a heatmap for identifying the location of the lung nodule. These findings are promising for further development of chest x-ray-based lung cancer diagnosis using the deep learning approach. Moreover, they solve the problem of a small dataset. </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696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b="1" dirty="0" smtClean="0">
                <a:latin typeface="Times New Roman" panose="02020603050405020304" pitchFamily="18" charset="0"/>
                <a:cs typeface="Times New Roman" panose="02020603050405020304" pitchFamily="18" charset="0"/>
              </a:rPr>
              <a:t>CONT.,</a:t>
            </a:r>
            <a:endParaRPr lang="en-GB"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575175"/>
          </a:xfrm>
        </p:spPr>
        <p:txBody>
          <a:bodyPr>
            <a:noAutofit/>
          </a:bodyPr>
          <a:lstStyle/>
          <a:p>
            <a:pPr marL="0" indent="0" algn="just">
              <a:buNone/>
            </a:pPr>
            <a:r>
              <a:rPr lang="en-US" sz="2000" b="1" dirty="0">
                <a:latin typeface="Times New Roman" panose="02020603050405020304" pitchFamily="18" charset="0"/>
                <a:cs typeface="Times New Roman" panose="02020603050405020304" pitchFamily="18" charset="0"/>
              </a:rPr>
              <a:t>IMAGE-BASED SURVIVAL PREDICTION FOR LUNG CANCER PATIENTS USING CNNS</a:t>
            </a:r>
            <a:endParaRPr lang="en-GB"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ChristophHaarburgeret.al., has proposed. In this paper Traditional survival models such as the Cox proportional hazards model are typically based on scalar or categorical clinical features. With the advent of increasingly large image datasets, it has become feasible to incorporate quantitative image features into survival prediction. So far, this kind of analysis is mostly based on radiomics features, i.e. a fixed set of features that is mathematically defined a priori. To capture highly abstract information, it is desirable to learn the feature extraction using convolutional neural networks. However, for tomographic medical images, model training is difficult because on the one hand, only few samples of 3D image data fit into one batch at once and on the other hand, survival loss functions are essentially ordering measures that require large batch sizes. In this work, we show that by simplifying survival analysis to median survival classification, convolutional neural networks can be trained with small batch sizes and learn features that predict survival equally well as end-to-end hazard prediction networks.</a:t>
            </a:r>
            <a:endParaRPr lang="en-GB" sz="2000" dirty="0">
              <a:latin typeface="Times New Roman" panose="02020603050405020304" pitchFamily="18" charset="0"/>
              <a:cs typeface="Times New Roman" panose="02020603050405020304" pitchFamily="18" charset="0"/>
            </a:endParaRPr>
          </a:p>
          <a:p>
            <a:pPr marL="0" indent="0" algn="just">
              <a:buNone/>
            </a:pPr>
            <a:endParaRPr lang="en-GB"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9918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b="1" dirty="0" smtClean="0">
                <a:latin typeface="Times New Roman" panose="02020603050405020304" pitchFamily="18" charset="0"/>
                <a:cs typeface="Times New Roman" panose="02020603050405020304" pitchFamily="18" charset="0"/>
              </a:rPr>
              <a:t>CONT.,</a:t>
            </a:r>
            <a:endParaRPr lang="en-GB"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3"/>
            <a:ext cx="10515600" cy="4872631"/>
          </a:xfrm>
        </p:spPr>
        <p:txBody>
          <a:bodyPr>
            <a:noAutofit/>
          </a:bodyPr>
          <a:lstStyle/>
          <a:p>
            <a:pPr marL="0" indent="0" algn="just">
              <a:buNone/>
            </a:pPr>
            <a:r>
              <a:rPr lang="en-US" sz="2000" b="1" dirty="0">
                <a:latin typeface="Times New Roman" panose="02020603050405020304" pitchFamily="18" charset="0"/>
                <a:cs typeface="Times New Roman" panose="02020603050405020304" pitchFamily="18" charset="0"/>
              </a:rPr>
              <a:t>LUNG CANCER SCREENING WITH LOW-DOSE CT SCANS USING A DEEP LEARNING APPROACH</a:t>
            </a:r>
            <a:endParaRPr lang="en-GB"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Jason L. Causey et.al., has proposed. In this paper Lung cancer is the leading cause of cancer deaths. Early detection through low-dose computed tomography (CT) screening has been shown to significantly reduce mortality but suffers from a high false positive rate that leads to unnecessary diagnostic procedures. Quantitative image analysis coupled to deep learning techniques has the potential to reduce this false positive rate. We conducted a computational analysis of 1449 low-dose CT studies drawn from the National Lung Screening Trial (NLST) cohort. We applied to this cohort our newly developed algorithm, Deep Screener, which is based on a novel deep learning approach. The algorithm, after the training process using about 3000 CT studies, does not require lung nodule annotations to conduct cancer prediction. The algorithm uses consecutive slices and multi-task features to determine whether a nodule is likely to be cancer, and a spatial pyramid to detect nodules at different scales. We find that the algorithm can predict a patient’s cancer status from a volumetric lung CT image with high competition, based on the challenge datasets. We report here the application of Deep Screener on an independent NLST test set. This study indicates that the deep learning approach has the potential to significantly reduce the false positive rate in lung cancer screening with low-dose CT scans.</a:t>
            </a:r>
            <a:endParaRPr lang="en-GB" sz="2000" dirty="0">
              <a:latin typeface="Times New Roman" panose="02020603050405020304" pitchFamily="18" charset="0"/>
              <a:cs typeface="Times New Roman" panose="02020603050405020304" pitchFamily="18" charset="0"/>
            </a:endParaRPr>
          </a:p>
          <a:p>
            <a:pPr marL="0" indent="0" algn="just">
              <a:buNone/>
            </a:pPr>
            <a:endParaRPr lang="en-GB"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503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EXISTING SYSTEM</a:t>
            </a:r>
            <a:r>
              <a:rPr lang="en-GB" sz="3200" b="1" dirty="0" smtClean="0">
                <a:latin typeface="Times New Roman" panose="02020603050405020304" pitchFamily="18" charset="0"/>
                <a:cs typeface="Times New Roman" panose="02020603050405020304" pitchFamily="18" charset="0"/>
              </a:rPr>
              <a:t/>
            </a:r>
            <a:br>
              <a:rPr lang="en-GB" sz="3200" b="1" dirty="0" smtClean="0">
                <a:latin typeface="Times New Roman" panose="02020603050405020304" pitchFamily="18" charset="0"/>
                <a:cs typeface="Times New Roman" panose="02020603050405020304" pitchFamily="18" charset="0"/>
              </a:rPr>
            </a:br>
            <a:endParaRPr lang="en-GB"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existing system that presented the comparative analysis in the prognostic of hepatitis data using Rough set technique over Multi- layer Neural Network using back-propagation algorithm. The prediction of the outcome is more specific and accurate using Rough set technique.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Performance </a:t>
            </a:r>
            <a:r>
              <a:rPr lang="en-US" sz="2000" dirty="0">
                <a:latin typeface="Times New Roman" panose="02020603050405020304" pitchFamily="18" charset="0"/>
                <a:cs typeface="Times New Roman" panose="02020603050405020304" pitchFamily="18" charset="0"/>
              </a:rPr>
              <a:t>and time taken to run the hepatitis data is fast in Naive Bayes algorithm. The results obtained were compared with other algorithms like, Naive Bayes up-datable algorithm, </a:t>
            </a:r>
            <a:r>
              <a:rPr lang="en-US" sz="2000" b="1" dirty="0">
                <a:latin typeface="Times New Roman" panose="02020603050405020304" pitchFamily="18" charset="0"/>
                <a:cs typeface="Times New Roman" panose="02020603050405020304" pitchFamily="18" charset="0"/>
              </a:rPr>
              <a:t>FT Tree algorithm, Kstar algorithm, J48 algorithm, LMT algorithm and neural network</a:t>
            </a:r>
            <a:r>
              <a:rPr lang="en-US" sz="2000" dirty="0">
                <a:latin typeface="Times New Roman" panose="02020603050405020304" pitchFamily="18" charset="0"/>
                <a:cs typeface="Times New Roman" panose="02020603050405020304" pitchFamily="18" charset="0"/>
              </a:rPr>
              <a:t>. Attributes were fully classified and the result obtained was of average </a:t>
            </a:r>
            <a:r>
              <a:rPr lang="en-US" sz="2000" dirty="0" smtClean="0">
                <a:latin typeface="Times New Roman" panose="02020603050405020304" pitchFamily="18" charset="0"/>
                <a:cs typeface="Times New Roman" panose="02020603050405020304" pitchFamily="18" charset="0"/>
              </a:rPr>
              <a:t>performance.</a:t>
            </a:r>
          </a:p>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Based on the experimental results the classification accuracy is found to be better using Naïve Bayes algorithm compared to other algorithms.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work which cannot effectively distinguish between normal and anomalous instances on breast cancer </a:t>
            </a:r>
            <a:r>
              <a:rPr lang="en-US" sz="2000" dirty="0" smtClean="0">
                <a:latin typeface="Times New Roman" panose="02020603050405020304" pitchFamily="18" charset="0"/>
                <a:cs typeface="Times New Roman" panose="02020603050405020304" pitchFamily="18" charset="0"/>
              </a:rPr>
              <a:t>dataset. Lung </a:t>
            </a:r>
            <a:r>
              <a:rPr lang="en-US" sz="2000" dirty="0">
                <a:latin typeface="Times New Roman" panose="02020603050405020304" pitchFamily="18" charset="0"/>
                <a:cs typeface="Times New Roman" panose="02020603050405020304" pitchFamily="18" charset="0"/>
              </a:rPr>
              <a:t>data distance measures between instances can be challenging when the data are complex</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Cannot </a:t>
            </a:r>
            <a:r>
              <a:rPr lang="en-US" sz="2000" dirty="0">
                <a:latin typeface="Times New Roman" panose="02020603050405020304" pitchFamily="18" charset="0"/>
                <a:cs typeface="Times New Roman" panose="02020603050405020304" pitchFamily="18" charset="0"/>
              </a:rPr>
              <a:t>guaranteed critical nuggets information that belong to a data set may not be at a great “distance” from the other “normal” points, and may end up being classified as “normal.</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0763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2386</Words>
  <Application>Microsoft Office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LUNG CANCER PREDICTION  </vt:lpstr>
      <vt:lpstr>ABSTRACT </vt:lpstr>
      <vt:lpstr>INTRODUCTION </vt:lpstr>
      <vt:lpstr>LITERATURE REVIEW </vt:lpstr>
      <vt:lpstr>CONT.,</vt:lpstr>
      <vt:lpstr>CONT.,</vt:lpstr>
      <vt:lpstr>CONT.,</vt:lpstr>
      <vt:lpstr>CONT.,</vt:lpstr>
      <vt:lpstr>EXISTING SYSTEM </vt:lpstr>
      <vt:lpstr>PROPOSED SYSTEM </vt:lpstr>
      <vt:lpstr>ARCHITECTURE DIAGRAM </vt:lpstr>
      <vt:lpstr>SYSTEM SPECIFICATION </vt:lpstr>
      <vt:lpstr>MODULEDESCRIPTION  </vt:lpstr>
      <vt:lpstr>DATA PREPROCESSING </vt:lpstr>
      <vt:lpstr>MACHINE LEANING MODEL IMPLEMENTATION </vt:lpstr>
      <vt:lpstr>SVM, DS AND KNN </vt:lpstr>
      <vt:lpstr>CONCLUSION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 CANCER PREDICTION</dc:title>
  <dc:creator>crescent</dc:creator>
  <cp:lastModifiedBy>crescent</cp:lastModifiedBy>
  <cp:revision>2</cp:revision>
  <dcterms:created xsi:type="dcterms:W3CDTF">2023-05-09T10:11:14Z</dcterms:created>
  <dcterms:modified xsi:type="dcterms:W3CDTF">2023-05-09T10:19:33Z</dcterms:modified>
</cp:coreProperties>
</file>