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66F96C-B315-47E7-A5B3-46520CE799C0}" v="10" dt="2023-06-05T07:02:51.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Arjunan" userId="0b8cb2721fabdf4b" providerId="LiveId" clId="{FF66F96C-B315-47E7-A5B3-46520CE799C0}"/>
    <pc:docChg chg="custSel addSld modSld sldOrd">
      <pc:chgData name="Aswin Arjunan" userId="0b8cb2721fabdf4b" providerId="LiveId" clId="{FF66F96C-B315-47E7-A5B3-46520CE799C0}" dt="2023-06-05T07:03:02.626" v="219" actId="20577"/>
      <pc:docMkLst>
        <pc:docMk/>
      </pc:docMkLst>
      <pc:sldChg chg="modSp mod">
        <pc:chgData name="Aswin Arjunan" userId="0b8cb2721fabdf4b" providerId="LiveId" clId="{FF66F96C-B315-47E7-A5B3-46520CE799C0}" dt="2023-05-25T08:29:45.970" v="7" actId="1076"/>
        <pc:sldMkLst>
          <pc:docMk/>
          <pc:sldMk cId="2335708083" sldId="257"/>
        </pc:sldMkLst>
        <pc:spChg chg="mod">
          <ac:chgData name="Aswin Arjunan" userId="0b8cb2721fabdf4b" providerId="LiveId" clId="{FF66F96C-B315-47E7-A5B3-46520CE799C0}" dt="2023-05-25T08:29:41.516" v="6"/>
          <ac:spMkLst>
            <pc:docMk/>
            <pc:sldMk cId="2335708083" sldId="257"/>
            <ac:spMk id="4" creationId="{5A26C269-F329-9519-3E21-90BC5F4A69D1}"/>
          </ac:spMkLst>
        </pc:spChg>
        <pc:picChg chg="mod">
          <ac:chgData name="Aswin Arjunan" userId="0b8cb2721fabdf4b" providerId="LiveId" clId="{FF66F96C-B315-47E7-A5B3-46520CE799C0}" dt="2023-05-25T08:29:45.970" v="7" actId="1076"/>
          <ac:picMkLst>
            <pc:docMk/>
            <pc:sldMk cId="2335708083" sldId="257"/>
            <ac:picMk id="6" creationId="{4C865C2E-80D3-64BD-AB9B-36D9BC8F50AA}"/>
          </ac:picMkLst>
        </pc:picChg>
      </pc:sldChg>
      <pc:sldChg chg="modSp mod">
        <pc:chgData name="Aswin Arjunan" userId="0b8cb2721fabdf4b" providerId="LiveId" clId="{FF66F96C-B315-47E7-A5B3-46520CE799C0}" dt="2023-05-25T08:30:03.831" v="8"/>
        <pc:sldMkLst>
          <pc:docMk/>
          <pc:sldMk cId="817044939" sldId="258"/>
        </pc:sldMkLst>
        <pc:spChg chg="mod">
          <ac:chgData name="Aswin Arjunan" userId="0b8cb2721fabdf4b" providerId="LiveId" clId="{FF66F96C-B315-47E7-A5B3-46520CE799C0}" dt="2023-05-25T08:30:03.831" v="8"/>
          <ac:spMkLst>
            <pc:docMk/>
            <pc:sldMk cId="817044939" sldId="258"/>
            <ac:spMk id="3" creationId="{FF71B81B-EBE9-AC4E-A820-AA55260C8A4D}"/>
          </ac:spMkLst>
        </pc:spChg>
      </pc:sldChg>
      <pc:sldChg chg="modSp mod">
        <pc:chgData name="Aswin Arjunan" userId="0b8cb2721fabdf4b" providerId="LiveId" clId="{FF66F96C-B315-47E7-A5B3-46520CE799C0}" dt="2023-05-25T08:37:04.275" v="71" actId="20577"/>
        <pc:sldMkLst>
          <pc:docMk/>
          <pc:sldMk cId="815651595" sldId="262"/>
        </pc:sldMkLst>
        <pc:spChg chg="mod">
          <ac:chgData name="Aswin Arjunan" userId="0b8cb2721fabdf4b" providerId="LiveId" clId="{FF66F96C-B315-47E7-A5B3-46520CE799C0}" dt="2023-05-25T08:37:04.275" v="71" actId="20577"/>
          <ac:spMkLst>
            <pc:docMk/>
            <pc:sldMk cId="815651595" sldId="262"/>
            <ac:spMk id="3" creationId="{998EF500-2427-99A3-1B1B-7CAFF081E2D1}"/>
          </ac:spMkLst>
        </pc:spChg>
      </pc:sldChg>
      <pc:sldChg chg="modSp mod">
        <pc:chgData name="Aswin Arjunan" userId="0b8cb2721fabdf4b" providerId="LiveId" clId="{FF66F96C-B315-47E7-A5B3-46520CE799C0}" dt="2023-06-05T07:01:35.854" v="208" actId="1076"/>
        <pc:sldMkLst>
          <pc:docMk/>
          <pc:sldMk cId="3799615064" sldId="263"/>
        </pc:sldMkLst>
        <pc:spChg chg="mod">
          <ac:chgData name="Aswin Arjunan" userId="0b8cb2721fabdf4b" providerId="LiveId" clId="{FF66F96C-B315-47E7-A5B3-46520CE799C0}" dt="2023-05-25T08:37:51.560" v="83" actId="20577"/>
          <ac:spMkLst>
            <pc:docMk/>
            <pc:sldMk cId="3799615064" sldId="263"/>
            <ac:spMk id="3" creationId="{F1F657DC-403D-7B58-2AF5-5EABC57B3C73}"/>
          </ac:spMkLst>
        </pc:spChg>
        <pc:spChg chg="mod">
          <ac:chgData name="Aswin Arjunan" userId="0b8cb2721fabdf4b" providerId="LiveId" clId="{FF66F96C-B315-47E7-A5B3-46520CE799C0}" dt="2023-06-05T07:01:01.839" v="189" actId="20577"/>
          <ac:spMkLst>
            <pc:docMk/>
            <pc:sldMk cId="3799615064" sldId="263"/>
            <ac:spMk id="6" creationId="{71689F7A-9E6E-6FB5-5B31-07F61B5CD034}"/>
          </ac:spMkLst>
        </pc:spChg>
        <pc:spChg chg="mod">
          <ac:chgData name="Aswin Arjunan" userId="0b8cb2721fabdf4b" providerId="LiveId" clId="{FF66F96C-B315-47E7-A5B3-46520CE799C0}" dt="2023-06-05T07:01:35.854" v="208" actId="1076"/>
          <ac:spMkLst>
            <pc:docMk/>
            <pc:sldMk cId="3799615064" sldId="263"/>
            <ac:spMk id="8" creationId="{481805BB-E23C-2139-9F82-25BEBC17BE4B}"/>
          </ac:spMkLst>
        </pc:spChg>
      </pc:sldChg>
      <pc:sldChg chg="addSp delSp modSp new mod setBg">
        <pc:chgData name="Aswin Arjunan" userId="0b8cb2721fabdf4b" providerId="LiveId" clId="{FF66F96C-B315-47E7-A5B3-46520CE799C0}" dt="2023-05-25T08:32:55.817" v="28" actId="1076"/>
        <pc:sldMkLst>
          <pc:docMk/>
          <pc:sldMk cId="649815336" sldId="264"/>
        </pc:sldMkLst>
        <pc:spChg chg="add mod">
          <ac:chgData name="Aswin Arjunan" userId="0b8cb2721fabdf4b" providerId="LiveId" clId="{FF66F96C-B315-47E7-A5B3-46520CE799C0}" dt="2023-05-25T08:32:04.851" v="21" actId="1076"/>
          <ac:spMkLst>
            <pc:docMk/>
            <pc:sldMk cId="649815336" sldId="264"/>
            <ac:spMk id="3" creationId="{7574FEB0-8B42-3ADD-2C25-2A5990184313}"/>
          </ac:spMkLst>
        </pc:spChg>
        <pc:spChg chg="add del mod">
          <ac:chgData name="Aswin Arjunan" userId="0b8cb2721fabdf4b" providerId="LiveId" clId="{FF66F96C-B315-47E7-A5B3-46520CE799C0}" dt="2023-05-25T08:32:49.266" v="26" actId="478"/>
          <ac:spMkLst>
            <pc:docMk/>
            <pc:sldMk cId="649815336" sldId="264"/>
            <ac:spMk id="6" creationId="{963E9BB2-F41C-EE0F-E4C2-C9349AA322DC}"/>
          </ac:spMkLst>
        </pc:spChg>
        <pc:picChg chg="add mod">
          <ac:chgData name="Aswin Arjunan" userId="0b8cb2721fabdf4b" providerId="LiveId" clId="{FF66F96C-B315-47E7-A5B3-46520CE799C0}" dt="2023-05-25T08:32:55.817" v="28" actId="1076"/>
          <ac:picMkLst>
            <pc:docMk/>
            <pc:sldMk cId="649815336" sldId="264"/>
            <ac:picMk id="4" creationId="{911FE3CD-F2A6-7645-8393-58141D3527AE}"/>
          </ac:picMkLst>
        </pc:picChg>
      </pc:sldChg>
      <pc:sldChg chg="addSp modSp new mod setBg">
        <pc:chgData name="Aswin Arjunan" userId="0b8cb2721fabdf4b" providerId="LiveId" clId="{FF66F96C-B315-47E7-A5B3-46520CE799C0}" dt="2023-05-25T08:36:43.830" v="69" actId="1076"/>
        <pc:sldMkLst>
          <pc:docMk/>
          <pc:sldMk cId="2203836671" sldId="265"/>
        </pc:sldMkLst>
        <pc:spChg chg="add mod">
          <ac:chgData name="Aswin Arjunan" userId="0b8cb2721fabdf4b" providerId="LiveId" clId="{FF66F96C-B315-47E7-A5B3-46520CE799C0}" dt="2023-05-25T08:36:31.482" v="65" actId="20577"/>
          <ac:spMkLst>
            <pc:docMk/>
            <pc:sldMk cId="2203836671" sldId="265"/>
            <ac:spMk id="3" creationId="{C9CA741C-9F61-FAB9-408E-82FCFC59594B}"/>
          </ac:spMkLst>
        </pc:spChg>
        <pc:spChg chg="add mod">
          <ac:chgData name="Aswin Arjunan" userId="0b8cb2721fabdf4b" providerId="LiveId" clId="{FF66F96C-B315-47E7-A5B3-46520CE799C0}" dt="2023-05-25T08:36:33.305" v="66" actId="20577"/>
          <ac:spMkLst>
            <pc:docMk/>
            <pc:sldMk cId="2203836671" sldId="265"/>
            <ac:spMk id="6" creationId="{2DB2CBD8-F67C-7837-F6EC-DE2225356DA2}"/>
          </ac:spMkLst>
        </pc:spChg>
        <pc:spChg chg="add mod">
          <ac:chgData name="Aswin Arjunan" userId="0b8cb2721fabdf4b" providerId="LiveId" clId="{FF66F96C-B315-47E7-A5B3-46520CE799C0}" dt="2023-05-25T08:36:35.446" v="67" actId="20577"/>
          <ac:spMkLst>
            <pc:docMk/>
            <pc:sldMk cId="2203836671" sldId="265"/>
            <ac:spMk id="9" creationId="{9B26B2B2-D432-126E-00C8-23C3CDAB16DF}"/>
          </ac:spMkLst>
        </pc:spChg>
        <pc:spChg chg="add mod">
          <ac:chgData name="Aswin Arjunan" userId="0b8cb2721fabdf4b" providerId="LiveId" clId="{FF66F96C-B315-47E7-A5B3-46520CE799C0}" dt="2023-05-25T08:36:06.686" v="61" actId="13822"/>
          <ac:spMkLst>
            <pc:docMk/>
            <pc:sldMk cId="2203836671" sldId="265"/>
            <ac:spMk id="11" creationId="{7180357A-0A11-AABD-40CD-8F56646D476A}"/>
          </ac:spMkLst>
        </pc:spChg>
        <pc:spChg chg="add mod">
          <ac:chgData name="Aswin Arjunan" userId="0b8cb2721fabdf4b" providerId="LiveId" clId="{FF66F96C-B315-47E7-A5B3-46520CE799C0}" dt="2023-05-25T08:36:43.830" v="69" actId="1076"/>
          <ac:spMkLst>
            <pc:docMk/>
            <pc:sldMk cId="2203836671" sldId="265"/>
            <ac:spMk id="12" creationId="{7E617D84-04CE-0379-66DB-0D7D73E321C6}"/>
          </ac:spMkLst>
        </pc:spChg>
        <pc:spChg chg="add mod">
          <ac:chgData name="Aswin Arjunan" userId="0b8cb2721fabdf4b" providerId="LiveId" clId="{FF66F96C-B315-47E7-A5B3-46520CE799C0}" dt="2023-05-25T08:36:40.649" v="68"/>
          <ac:spMkLst>
            <pc:docMk/>
            <pc:sldMk cId="2203836671" sldId="265"/>
            <ac:spMk id="13" creationId="{078FEE97-99EB-B402-3A1D-F855921F81BF}"/>
          </ac:spMkLst>
        </pc:spChg>
        <pc:picChg chg="add mod">
          <ac:chgData name="Aswin Arjunan" userId="0b8cb2721fabdf4b" providerId="LiveId" clId="{FF66F96C-B315-47E7-A5B3-46520CE799C0}" dt="2023-05-25T08:34:29.187" v="44" actId="14100"/>
          <ac:picMkLst>
            <pc:docMk/>
            <pc:sldMk cId="2203836671" sldId="265"/>
            <ac:picMk id="4" creationId="{97B7E31B-5C54-FC5B-5408-DE01CA9CC9AC}"/>
          </ac:picMkLst>
        </pc:picChg>
        <pc:picChg chg="add mod">
          <ac:chgData name="Aswin Arjunan" userId="0b8cb2721fabdf4b" providerId="LiveId" clId="{FF66F96C-B315-47E7-A5B3-46520CE799C0}" dt="2023-05-25T08:35:21.023" v="57" actId="14100"/>
          <ac:picMkLst>
            <pc:docMk/>
            <pc:sldMk cId="2203836671" sldId="265"/>
            <ac:picMk id="7" creationId="{0D9EF6B3-071E-8908-E6FB-1CDB031A38F9}"/>
          </ac:picMkLst>
        </pc:picChg>
        <pc:picChg chg="add mod">
          <ac:chgData name="Aswin Arjunan" userId="0b8cb2721fabdf4b" providerId="LiveId" clId="{FF66F96C-B315-47E7-A5B3-46520CE799C0}" dt="2023-05-25T08:35:24.136" v="58" actId="14100"/>
          <ac:picMkLst>
            <pc:docMk/>
            <pc:sldMk cId="2203836671" sldId="265"/>
            <ac:picMk id="10" creationId="{877DE9B0-FBBA-D0F9-D8AC-4A89D1E6F6DD}"/>
          </ac:picMkLst>
        </pc:picChg>
      </pc:sldChg>
      <pc:sldChg chg="addSp delSp modSp new mod ord setBg">
        <pc:chgData name="Aswin Arjunan" userId="0b8cb2721fabdf4b" providerId="LiveId" clId="{FF66F96C-B315-47E7-A5B3-46520CE799C0}" dt="2023-06-05T07:03:02.626" v="219" actId="20577"/>
        <pc:sldMkLst>
          <pc:docMk/>
          <pc:sldMk cId="4107921355" sldId="266"/>
        </pc:sldMkLst>
        <pc:spChg chg="add del">
          <ac:chgData name="Aswin Arjunan" userId="0b8cb2721fabdf4b" providerId="LiveId" clId="{FF66F96C-B315-47E7-A5B3-46520CE799C0}" dt="2023-06-05T06:56:15.160" v="88" actId="478"/>
          <ac:spMkLst>
            <pc:docMk/>
            <pc:sldMk cId="4107921355" sldId="266"/>
            <ac:spMk id="3" creationId="{09FD79FB-ADDB-D4A8-BE17-06F847B40A3B}"/>
          </ac:spMkLst>
        </pc:spChg>
        <pc:spChg chg="add mod">
          <ac:chgData name="Aswin Arjunan" userId="0b8cb2721fabdf4b" providerId="LiveId" clId="{FF66F96C-B315-47E7-A5B3-46520CE799C0}" dt="2023-06-05T07:03:02.626" v="219" actId="20577"/>
          <ac:spMkLst>
            <pc:docMk/>
            <pc:sldMk cId="4107921355" sldId="266"/>
            <ac:spMk id="5" creationId="{0323A639-D14D-58AC-739B-01D49AD6EE0E}"/>
          </ac:spMkLst>
        </pc:spChg>
        <pc:spChg chg="add mod">
          <ac:chgData name="Aswin Arjunan" userId="0b8cb2721fabdf4b" providerId="LiveId" clId="{FF66F96C-B315-47E7-A5B3-46520CE799C0}" dt="2023-06-05T07:02:53.996" v="218" actId="1076"/>
          <ac:spMkLst>
            <pc:docMk/>
            <pc:sldMk cId="4107921355" sldId="266"/>
            <ac:spMk id="6" creationId="{BF8664FB-378A-47A8-6DD3-1E3A8B2329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6E4A-BE12-5F8F-3787-F29F681F5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FB92EF-80CC-AB2C-D41A-E93C28FB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AF7202-D293-593F-07AC-CCAA91A347FF}"/>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B2AF7962-1B94-6116-7885-F6D6821CE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E4EE5-3414-5B40-2D3C-A536EE070C89}"/>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10155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D72B-3822-1899-63CD-05B7B84FBA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60B4F-208D-637B-4C7F-05DDC683D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367CF-78EB-B554-E344-006B08DDE973}"/>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E9FF7090-3A92-3508-0E1A-383C5927B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BF99C-215B-D1EA-9F4D-D5A624CA07E5}"/>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93053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09A8B-3048-BC6C-FEC0-5AFC47617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65AB2E-77D7-4A0E-B71E-0A4003A69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EEA34-122E-CCE1-119D-E2927BF757D0}"/>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3425A7EF-7BF7-6BF0-7159-4F4CBF1F8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DC14-F367-0461-B448-2F913E4B95D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297568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231-D3BF-1D9A-BD1B-DA6A0A108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D901E3-5026-5149-257C-3A2DCDF2B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2D89FA-5646-5FB2-3308-F878A1AD8EE4}"/>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64926975-5003-8F3A-CC3A-3368DC058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EA0942-EFE0-A299-E5A4-D076F7644937}"/>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4134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CBF7-859E-6B3E-2BCB-5FFE0D7EF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AFDF3-B5A0-5948-B493-E721CBBD9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5BF73-1720-B157-3428-4CE0936A5D76}"/>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9FC94463-5B79-F7F8-3B3E-778CAD27C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99E74-C8EF-4017-1E37-7C9D03BC638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6495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2E33-4591-A76C-A887-48EAB0211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B42048-C15D-09FF-FE44-8FA28F482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AD7D1D-D1CC-9DAB-FDC0-E44E6D76C9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2D6698-BCB6-5DEB-E0F7-DCEF8FA82405}"/>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6" name="Footer Placeholder 5">
            <a:extLst>
              <a:ext uri="{FF2B5EF4-FFF2-40B4-BE49-F238E27FC236}">
                <a16:creationId xmlns:a16="http://schemas.microsoft.com/office/drawing/2014/main" id="{862B6663-AD19-0406-C30D-CF16FAD31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72E83-7728-4B78-D2CE-317C7556C08F}"/>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88931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8FCF-801D-01C4-B727-0C4C559B14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A68D9C-146C-36EF-85FA-935A00DC3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698C7-4552-F798-2DD7-79E763723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2D5082-361B-905B-34AA-D32509A4C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D0250-9054-88BC-F070-14FE1A7482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D5222A-4510-6E7E-EF9A-97C32D0C0F29}"/>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8" name="Footer Placeholder 7">
            <a:extLst>
              <a:ext uri="{FF2B5EF4-FFF2-40B4-BE49-F238E27FC236}">
                <a16:creationId xmlns:a16="http://schemas.microsoft.com/office/drawing/2014/main" id="{0E430AF1-A217-17A8-EFC2-49DCFD380B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594EC6-54F3-08AF-9D6A-FDDEB3BA3D4C}"/>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8827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01A2-E0CC-A3EE-9339-0C5C93C11E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31857-01F7-F123-6A51-646D5F207DD1}"/>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4" name="Footer Placeholder 3">
            <a:extLst>
              <a:ext uri="{FF2B5EF4-FFF2-40B4-BE49-F238E27FC236}">
                <a16:creationId xmlns:a16="http://schemas.microsoft.com/office/drawing/2014/main" id="{D2808DF5-F220-BC36-68C5-C2D0E1C4F4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EA1914-EFAD-A3F4-62C0-F487C048C0E4}"/>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398837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52EF4-2EA3-8135-C284-CDE8C3CC34F7}"/>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3" name="Footer Placeholder 2">
            <a:extLst>
              <a:ext uri="{FF2B5EF4-FFF2-40B4-BE49-F238E27FC236}">
                <a16:creationId xmlns:a16="http://schemas.microsoft.com/office/drawing/2014/main" id="{B916DC4C-BF3B-E2C4-A917-CEDA076F95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0BC47-1209-DFB0-F2FB-315D14981EAD}"/>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2138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12A3-845A-1E70-1CC9-BEBB2240B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1F44B6-0B8E-2DAE-5A23-A7577EEFE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2A54BB-70B9-7F5A-79C7-C7DED09E1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36F31-2C03-05BC-9E77-03A80FD555C7}"/>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6" name="Footer Placeholder 5">
            <a:extLst>
              <a:ext uri="{FF2B5EF4-FFF2-40B4-BE49-F238E27FC236}">
                <a16:creationId xmlns:a16="http://schemas.microsoft.com/office/drawing/2014/main" id="{D1DDD26C-30F0-80C9-6213-E17969E06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648D68-CC53-8885-84F5-E10D9A28AEA1}"/>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53105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F95C-00CA-7432-453E-C7CE6C883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DE16B9-B9D9-2832-2A6A-15D859FC1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611A39-5380-D36D-00B1-2C1B9D4B9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8B53A-CD82-023A-83AE-9A1FCD134E90}"/>
              </a:ext>
            </a:extLst>
          </p:cNvPr>
          <p:cNvSpPr>
            <a:spLocks noGrp="1"/>
          </p:cNvSpPr>
          <p:nvPr>
            <p:ph type="dt" sz="half" idx="10"/>
          </p:nvPr>
        </p:nvSpPr>
        <p:spPr/>
        <p:txBody>
          <a:bodyPr/>
          <a:lstStyle/>
          <a:p>
            <a:fld id="{BCD6F05E-4C59-49A3-8DC9-4E69D12932CA}" type="datetimeFigureOut">
              <a:rPr lang="en-IN" smtClean="0"/>
              <a:t>05-06-2023</a:t>
            </a:fld>
            <a:endParaRPr lang="en-IN"/>
          </a:p>
        </p:txBody>
      </p:sp>
      <p:sp>
        <p:nvSpPr>
          <p:cNvPr id="6" name="Footer Placeholder 5">
            <a:extLst>
              <a:ext uri="{FF2B5EF4-FFF2-40B4-BE49-F238E27FC236}">
                <a16:creationId xmlns:a16="http://schemas.microsoft.com/office/drawing/2014/main" id="{FE58DFD8-53FC-ADA3-C0EF-C15E2772A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C74F1-CF26-F74D-33A5-281359A0FA1E}"/>
              </a:ext>
            </a:extLst>
          </p:cNvPr>
          <p:cNvSpPr>
            <a:spLocks noGrp="1"/>
          </p:cNvSpPr>
          <p:nvPr>
            <p:ph type="sldNum" sz="quarter" idx="12"/>
          </p:nvPr>
        </p:nvSpPr>
        <p:spPr/>
        <p:txBody>
          <a:bodyPr/>
          <a:lstStyle/>
          <a:p>
            <a:fld id="{ABBB975F-798F-4E24-A5C9-47409A21E1C9}" type="slidenum">
              <a:rPr lang="en-IN" smtClean="0"/>
              <a:t>‹#›</a:t>
            </a:fld>
            <a:endParaRPr lang="en-IN"/>
          </a:p>
        </p:txBody>
      </p:sp>
    </p:spTree>
    <p:extLst>
      <p:ext uri="{BB962C8B-B14F-4D97-AF65-F5344CB8AC3E}">
        <p14:creationId xmlns:p14="http://schemas.microsoft.com/office/powerpoint/2010/main" val="1371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14AAD-ECD4-431E-921F-9E07CDE12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60365-B628-F116-B8A8-45873657C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50E5A-EDF7-BCD6-51A7-73318C9A7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6F05E-4C59-49A3-8DC9-4E69D12932CA}" type="datetimeFigureOut">
              <a:rPr lang="en-IN" smtClean="0"/>
              <a:t>05-06-2023</a:t>
            </a:fld>
            <a:endParaRPr lang="en-IN"/>
          </a:p>
        </p:txBody>
      </p:sp>
      <p:sp>
        <p:nvSpPr>
          <p:cNvPr id="5" name="Footer Placeholder 4">
            <a:extLst>
              <a:ext uri="{FF2B5EF4-FFF2-40B4-BE49-F238E27FC236}">
                <a16:creationId xmlns:a16="http://schemas.microsoft.com/office/drawing/2014/main" id="{C7648861-977D-B55B-065F-CF4CE02EE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CFE49D-4548-A080-AAE0-2052BFD0E7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B975F-798F-4E24-A5C9-47409A21E1C9}" type="slidenum">
              <a:rPr lang="en-IN" smtClean="0"/>
              <a:t>‹#›</a:t>
            </a:fld>
            <a:endParaRPr lang="en-IN"/>
          </a:p>
        </p:txBody>
      </p:sp>
    </p:spTree>
    <p:extLst>
      <p:ext uri="{BB962C8B-B14F-4D97-AF65-F5344CB8AC3E}">
        <p14:creationId xmlns:p14="http://schemas.microsoft.com/office/powerpoint/2010/main" val="69254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23A639-D14D-58AC-739B-01D49AD6EE0E}"/>
              </a:ext>
            </a:extLst>
          </p:cNvPr>
          <p:cNvSpPr txBox="1"/>
          <p:nvPr/>
        </p:nvSpPr>
        <p:spPr>
          <a:xfrm>
            <a:off x="839755" y="1506953"/>
            <a:ext cx="10954138" cy="3170548"/>
          </a:xfrm>
          <a:prstGeom prst="rect">
            <a:avLst/>
          </a:prstGeom>
          <a:noFill/>
        </p:spPr>
        <p:txBody>
          <a:bodyPr wrap="square">
            <a:spAutoFit/>
          </a:bodyPr>
          <a:lstStyle/>
          <a:p>
            <a:pPr algn="l"/>
            <a:r>
              <a:rPr lang="en-US" b="1" i="0" dirty="0">
                <a:solidFill>
                  <a:srgbClr val="292929"/>
                </a:solidFill>
                <a:effectLst/>
                <a:latin typeface="sohne"/>
              </a:rPr>
              <a:t>Task</a:t>
            </a:r>
          </a:p>
          <a:p>
            <a:pPr algn="l"/>
            <a:r>
              <a:rPr lang="en-US" dirty="0"/>
              <a:t>To analyze its sales data to identify its performance and opportunities for growth</a:t>
            </a:r>
            <a:r>
              <a:rPr lang="en-US" b="0" i="0" dirty="0">
                <a:solidFill>
                  <a:srgbClr val="292929"/>
                </a:solidFill>
                <a:effectLst/>
                <a:latin typeface="source-serif-pro"/>
              </a:rPr>
              <a:t>.</a:t>
            </a:r>
          </a:p>
          <a:p>
            <a:pPr algn="l"/>
            <a:r>
              <a:rPr lang="en-US" b="1" i="0" dirty="0">
                <a:solidFill>
                  <a:srgbClr val="292929"/>
                </a:solidFill>
                <a:effectLst/>
                <a:latin typeface="source-serif-pro"/>
              </a:rPr>
              <a:t>Tools: </a:t>
            </a:r>
            <a:r>
              <a:rPr lang="en-US" dirty="0">
                <a:solidFill>
                  <a:srgbClr val="292929"/>
                </a:solidFill>
                <a:latin typeface="source-serif-pro"/>
              </a:rPr>
              <a:t>Microsoft Excel</a:t>
            </a:r>
            <a:r>
              <a:rPr lang="en-US" b="0" i="0" dirty="0">
                <a:solidFill>
                  <a:srgbClr val="292929"/>
                </a:solidFill>
                <a:effectLst/>
                <a:latin typeface="source-serif-pro"/>
              </a:rPr>
              <a:t> for data cleaning, Power BI for data visualization</a:t>
            </a:r>
          </a:p>
          <a:p>
            <a:r>
              <a:rPr lang="en-IN" b="1" i="0" dirty="0">
                <a:effectLst/>
                <a:latin typeface="-apple-system"/>
              </a:rPr>
              <a:t>Data cleaning and manipulation Using Microsoft excel</a:t>
            </a:r>
          </a:p>
          <a:p>
            <a:pPr marL="342900" lvl="0" indent="-342900">
              <a:lnSpc>
                <a:spcPct val="107000"/>
              </a:lnSpc>
              <a:buFont typeface="Wingdings" panose="05000000000000000000" pitchFamily="2" charset="2"/>
              <a:buChar char=""/>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Analysing the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Cleaning the data by removing extra spaces, duplicates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Filling the missing observation or data using Measures of central tendency.</a:t>
            </a:r>
          </a:p>
          <a:p>
            <a:pPr marL="342900" lvl="0" indent="-342900">
              <a:lnSpc>
                <a:spcPct val="107000"/>
              </a:lnSpc>
              <a:spcAft>
                <a:spcPts val="800"/>
              </a:spcAft>
              <a:buFont typeface="Wingdings" panose="05000000000000000000" pitchFamily="2" charset="2"/>
              <a:buChar char=""/>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Finally bringing unstructured data into structured data</a:t>
            </a:r>
          </a:p>
          <a:p>
            <a:pPr lvl="0">
              <a:lnSpc>
                <a:spcPct val="107000"/>
              </a:lnSpc>
              <a:spcAft>
                <a:spcPts val="800"/>
              </a:spcAft>
            </a:pPr>
            <a:r>
              <a:rPr lang="en-US" b="1" i="0" dirty="0">
                <a:solidFill>
                  <a:srgbClr val="292929"/>
                </a:solidFill>
                <a:effectLst/>
                <a:latin typeface="source-serif-pro"/>
              </a:rPr>
              <a:t>Power BI for data visualization</a:t>
            </a:r>
          </a:p>
          <a:p>
            <a:pPr marL="285750" lvl="0" indent="-285750">
              <a:lnSpc>
                <a:spcPct val="107000"/>
              </a:lnSpc>
              <a:spcAft>
                <a:spcPts val="800"/>
              </a:spcAft>
              <a:buFont typeface="Wingdings" panose="05000000000000000000" pitchFamily="2" charset="2"/>
              <a:buChar char="Ø"/>
            </a:pPr>
            <a:r>
              <a:rPr lang="en-US" kern="100" dirty="0">
                <a:solidFill>
                  <a:srgbClr val="292929"/>
                </a:solidFill>
                <a:effectLst/>
                <a:latin typeface="source-serif-pro"/>
                <a:ea typeface="Calibri" panose="020F0502020204030204" pitchFamily="34" charset="0"/>
                <a:cs typeface="Times New Roman" panose="02020603050405020304" pitchFamily="18" charset="0"/>
              </a:rPr>
              <a:t>Created interactive charts to bring insights of Profits and sales performance of the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F8664FB-378A-47A8-6DD3-1E3A8B2329AF}"/>
              </a:ext>
            </a:extLst>
          </p:cNvPr>
          <p:cNvSpPr/>
          <p:nvPr/>
        </p:nvSpPr>
        <p:spPr>
          <a:xfrm>
            <a:off x="3507235" y="249108"/>
            <a:ext cx="4853474" cy="466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Walmart Superstore Sales Analysis</a:t>
            </a:r>
          </a:p>
        </p:txBody>
      </p:sp>
    </p:spTree>
    <p:extLst>
      <p:ext uri="{BB962C8B-B14F-4D97-AF65-F5344CB8AC3E}">
        <p14:creationId xmlns:p14="http://schemas.microsoft.com/office/powerpoint/2010/main" val="410792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657DC-403D-7B58-2AF5-5EABC57B3C73}"/>
              </a:ext>
            </a:extLst>
          </p:cNvPr>
          <p:cNvSpPr txBox="1"/>
          <p:nvPr/>
        </p:nvSpPr>
        <p:spPr>
          <a:xfrm>
            <a:off x="333375" y="312290"/>
            <a:ext cx="8439150" cy="939168"/>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7</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results states the overall sales, profit, quantity and discount provided by the store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C00DC24-60C3-18CB-4AE6-1E06F97AA751}"/>
              </a:ext>
            </a:extLst>
          </p:cNvPr>
          <p:cNvPicPr>
            <a:picLocks noChangeAspect="1"/>
          </p:cNvPicPr>
          <p:nvPr/>
        </p:nvPicPr>
        <p:blipFill>
          <a:blip r:embed="rId3"/>
          <a:stretch>
            <a:fillRect/>
          </a:stretch>
        </p:blipFill>
        <p:spPr>
          <a:xfrm>
            <a:off x="439420" y="1348422"/>
            <a:ext cx="7542530" cy="1013637"/>
          </a:xfrm>
          <a:prstGeom prst="rect">
            <a:avLst/>
          </a:prstGeom>
        </p:spPr>
      </p:pic>
      <p:sp>
        <p:nvSpPr>
          <p:cNvPr id="6" name="TextBox 5">
            <a:extLst>
              <a:ext uri="{FF2B5EF4-FFF2-40B4-BE49-F238E27FC236}">
                <a16:creationId xmlns:a16="http://schemas.microsoft.com/office/drawing/2014/main" id="{71689F7A-9E6E-6FB5-5B31-07F61B5CD034}"/>
              </a:ext>
            </a:extLst>
          </p:cNvPr>
          <p:cNvSpPr txBox="1"/>
          <p:nvPr/>
        </p:nvSpPr>
        <p:spPr>
          <a:xfrm>
            <a:off x="333375" y="3030045"/>
            <a:ext cx="1147635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 analysis the home office segment has to be concentrated to increase their profit margin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California and Washington states provides maximum profits of the store so concentrating on the development of stores in other states will also help us to increase the profit as well.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81805BB-E23C-2139-9F82-25BEBC17BE4B}"/>
              </a:ext>
            </a:extLst>
          </p:cNvPr>
          <p:cNvSpPr txBox="1"/>
          <p:nvPr/>
        </p:nvSpPr>
        <p:spPr>
          <a:xfrm>
            <a:off x="9097347" y="5864141"/>
            <a:ext cx="2528596" cy="375552"/>
          </a:xfrm>
          <a:prstGeom prst="rect">
            <a:avLst/>
          </a:prstGeom>
          <a:noFill/>
        </p:spPr>
        <p:txBody>
          <a:bodyPr wrap="square">
            <a:spAutoFit/>
          </a:bodyPr>
          <a:lstStyle/>
          <a:p>
            <a:pPr marL="457200" algn="ctr">
              <a:lnSpc>
                <a:spcPct val="107000"/>
              </a:lnSpc>
              <a:spcAft>
                <a:spcPts val="800"/>
              </a:spcAft>
            </a:pP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Aswin 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961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BBCA18E-F126-6877-0981-F3406613F36D}"/>
              </a:ext>
            </a:extLst>
          </p:cNvPr>
          <p:cNvSpPr/>
          <p:nvPr/>
        </p:nvSpPr>
        <p:spPr>
          <a:xfrm>
            <a:off x="3684516" y="165132"/>
            <a:ext cx="4853474" cy="466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Walmart Superstore Sales Analysis</a:t>
            </a:r>
          </a:p>
        </p:txBody>
      </p:sp>
      <p:sp>
        <p:nvSpPr>
          <p:cNvPr id="4" name="TextBox 3">
            <a:extLst>
              <a:ext uri="{FF2B5EF4-FFF2-40B4-BE49-F238E27FC236}">
                <a16:creationId xmlns:a16="http://schemas.microsoft.com/office/drawing/2014/main" id="{5A26C269-F329-9519-3E21-90BC5F4A69D1}"/>
              </a:ext>
            </a:extLst>
          </p:cNvPr>
          <p:cNvSpPr txBox="1"/>
          <p:nvPr/>
        </p:nvSpPr>
        <p:spPr>
          <a:xfrm>
            <a:off x="270632" y="398397"/>
            <a:ext cx="11650733" cy="1469826"/>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Summary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Analysed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Walmart super store data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found the maximum profit by the store has been increased gradually and consumer segment has played a topper role for the profit margin followed by corporate and home office segments.</a:t>
            </a:r>
          </a:p>
          <a:p>
            <a:pPr>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C865C2E-80D3-64BD-AB9B-36D9BC8F50AA}"/>
              </a:ext>
            </a:extLst>
          </p:cNvPr>
          <p:cNvPicPr>
            <a:picLocks noChangeAspect="1"/>
          </p:cNvPicPr>
          <p:nvPr/>
        </p:nvPicPr>
        <p:blipFill>
          <a:blip r:embed="rId3"/>
          <a:stretch>
            <a:fillRect/>
          </a:stretch>
        </p:blipFill>
        <p:spPr>
          <a:xfrm>
            <a:off x="1666375" y="1609228"/>
            <a:ext cx="8859245" cy="4990334"/>
          </a:xfrm>
          <a:prstGeom prst="rect">
            <a:avLst/>
          </a:prstGeom>
        </p:spPr>
      </p:pic>
    </p:spTree>
    <p:extLst>
      <p:ext uri="{BB962C8B-B14F-4D97-AF65-F5344CB8AC3E}">
        <p14:creationId xmlns:p14="http://schemas.microsoft.com/office/powerpoint/2010/main" val="233570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71B81B-EBE9-AC4E-A820-AA55260C8A4D}"/>
              </a:ext>
            </a:extLst>
          </p:cNvPr>
          <p:cNvSpPr txBox="1"/>
          <p:nvPr/>
        </p:nvSpPr>
        <p:spPr>
          <a:xfrm>
            <a:off x="309562" y="474629"/>
            <a:ext cx="11572875" cy="1466042"/>
          </a:xfrm>
          <a:prstGeom prst="rect">
            <a:avLst/>
          </a:prstGeom>
          <a:noFill/>
        </p:spPr>
        <p:txBody>
          <a:bodyPr wrap="square">
            <a:spAutoFit/>
          </a:bodyPr>
          <a:lstStyle/>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Observation 1</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analysis based on Segment, Consumer segment is the most selling components with the percentage of 50.02% in all four years from 2011 to 2014, which reaches half of the sales volume. And followed by corporate with 31.13% and home office category with 18.85%.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F37DB9F-AC42-F6AC-79BB-F7F649A6F454}"/>
              </a:ext>
            </a:extLst>
          </p:cNvPr>
          <p:cNvPicPr>
            <a:picLocks noChangeAspect="1"/>
          </p:cNvPicPr>
          <p:nvPr/>
        </p:nvPicPr>
        <p:blipFill>
          <a:blip r:embed="rId3"/>
          <a:stretch>
            <a:fillRect/>
          </a:stretch>
        </p:blipFill>
        <p:spPr>
          <a:xfrm>
            <a:off x="2015655" y="2075355"/>
            <a:ext cx="7741587" cy="3826193"/>
          </a:xfrm>
          <a:prstGeom prst="rect">
            <a:avLst/>
          </a:prstGeom>
        </p:spPr>
      </p:pic>
    </p:spTree>
    <p:extLst>
      <p:ext uri="{BB962C8B-B14F-4D97-AF65-F5344CB8AC3E}">
        <p14:creationId xmlns:p14="http://schemas.microsoft.com/office/powerpoint/2010/main" val="81704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E9CC4-888E-D0BF-99BF-4232CB6EFE08}"/>
              </a:ext>
            </a:extLst>
          </p:cNvPr>
          <p:cNvSpPr txBox="1"/>
          <p:nvPr/>
        </p:nvSpPr>
        <p:spPr>
          <a:xfrm>
            <a:off x="247650" y="420195"/>
            <a:ext cx="10696575" cy="1531894"/>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2</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observation below are the top 10 customer which helps the store increasing the profit. As per analysis the profit from the customers are gradually increases in all four years from 2011 to 2014. And at the same consumer products hits the most profitable category.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DC7E577-5B4C-DCCD-6D15-206839C09671}"/>
              </a:ext>
            </a:extLst>
          </p:cNvPr>
          <p:cNvPicPr>
            <a:picLocks noChangeAspect="1"/>
          </p:cNvPicPr>
          <p:nvPr/>
        </p:nvPicPr>
        <p:blipFill>
          <a:blip r:embed="rId3"/>
          <a:stretch>
            <a:fillRect/>
          </a:stretch>
        </p:blipFill>
        <p:spPr>
          <a:xfrm>
            <a:off x="1344294" y="2078037"/>
            <a:ext cx="8604351" cy="3856038"/>
          </a:xfrm>
          <a:prstGeom prst="rect">
            <a:avLst/>
          </a:prstGeom>
        </p:spPr>
      </p:pic>
    </p:spTree>
    <p:extLst>
      <p:ext uri="{BB962C8B-B14F-4D97-AF65-F5344CB8AC3E}">
        <p14:creationId xmlns:p14="http://schemas.microsoft.com/office/powerpoint/2010/main" val="350357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5280F-76B1-C431-B3D0-6AC9C659EB82}"/>
              </a:ext>
            </a:extLst>
          </p:cNvPr>
          <p:cNvSpPr txBox="1"/>
          <p:nvPr/>
        </p:nvSpPr>
        <p:spPr>
          <a:xfrm>
            <a:off x="276225" y="459383"/>
            <a:ext cx="11191875"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3</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the store gets maximum profit from California state with the percentage of 63.88% and the result is from the consumer segment.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78F8CA4-B511-29CF-89BD-1A9C07864A70}"/>
              </a:ext>
            </a:extLst>
          </p:cNvPr>
          <p:cNvPicPr>
            <a:picLocks noChangeAspect="1"/>
          </p:cNvPicPr>
          <p:nvPr/>
        </p:nvPicPr>
        <p:blipFill>
          <a:blip r:embed="rId3"/>
          <a:stretch>
            <a:fillRect/>
          </a:stretch>
        </p:blipFill>
        <p:spPr>
          <a:xfrm>
            <a:off x="1803712" y="1814512"/>
            <a:ext cx="8136899" cy="4584105"/>
          </a:xfrm>
          <a:prstGeom prst="rect">
            <a:avLst/>
          </a:prstGeom>
        </p:spPr>
      </p:pic>
    </p:spTree>
    <p:extLst>
      <p:ext uri="{BB962C8B-B14F-4D97-AF65-F5344CB8AC3E}">
        <p14:creationId xmlns:p14="http://schemas.microsoft.com/office/powerpoint/2010/main" val="322184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0C00E-33CC-FBF8-6912-A6387D73D0A6}"/>
              </a:ext>
            </a:extLst>
          </p:cNvPr>
          <p:cNvSpPr txBox="1"/>
          <p:nvPr/>
        </p:nvSpPr>
        <p:spPr>
          <a:xfrm>
            <a:off x="295275" y="440333"/>
            <a:ext cx="1160145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4</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per the below observation in the maximum sales reaches to $0.10M in the Year 2014 and the maximum sales happened in the technology category for all 5 years from 2011 to 2015.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3D76668-17A5-7165-1496-A610F4BA900E}"/>
              </a:ext>
            </a:extLst>
          </p:cNvPr>
          <p:cNvPicPr>
            <a:picLocks noChangeAspect="1"/>
          </p:cNvPicPr>
          <p:nvPr/>
        </p:nvPicPr>
        <p:blipFill>
          <a:blip r:embed="rId3"/>
          <a:stretch>
            <a:fillRect/>
          </a:stretch>
        </p:blipFill>
        <p:spPr>
          <a:xfrm>
            <a:off x="1872297" y="1675864"/>
            <a:ext cx="8447405" cy="4819869"/>
          </a:xfrm>
          <a:prstGeom prst="rect">
            <a:avLst/>
          </a:prstGeom>
        </p:spPr>
      </p:pic>
    </p:spTree>
    <p:extLst>
      <p:ext uri="{BB962C8B-B14F-4D97-AF65-F5344CB8AC3E}">
        <p14:creationId xmlns:p14="http://schemas.microsoft.com/office/powerpoint/2010/main" val="288858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4FEB0-8B42-3ADD-2C25-2A5990184313}"/>
              </a:ext>
            </a:extLst>
          </p:cNvPr>
          <p:cNvSpPr txBox="1"/>
          <p:nvPr/>
        </p:nvSpPr>
        <p:spPr>
          <a:xfrm>
            <a:off x="95249" y="0"/>
            <a:ext cx="10982325" cy="932948"/>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5</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below observation states the segment vise discounts, Sales, Quantity, Profit</a:t>
            </a:r>
            <a:endParaRPr lang="en-IN" dirty="0"/>
          </a:p>
        </p:txBody>
      </p:sp>
      <p:pic>
        <p:nvPicPr>
          <p:cNvPr id="4" name="Picture 3">
            <a:extLst>
              <a:ext uri="{FF2B5EF4-FFF2-40B4-BE49-F238E27FC236}">
                <a16:creationId xmlns:a16="http://schemas.microsoft.com/office/drawing/2014/main" id="{911FE3CD-F2A6-7645-8393-58141D3527AE}"/>
              </a:ext>
            </a:extLst>
          </p:cNvPr>
          <p:cNvPicPr>
            <a:picLocks noChangeAspect="1"/>
          </p:cNvPicPr>
          <p:nvPr/>
        </p:nvPicPr>
        <p:blipFill>
          <a:blip r:embed="rId3"/>
          <a:stretch>
            <a:fillRect/>
          </a:stretch>
        </p:blipFill>
        <p:spPr>
          <a:xfrm>
            <a:off x="621665" y="1077055"/>
            <a:ext cx="8620958" cy="5085620"/>
          </a:xfrm>
          <a:prstGeom prst="rect">
            <a:avLst/>
          </a:prstGeom>
        </p:spPr>
      </p:pic>
    </p:spTree>
    <p:extLst>
      <p:ext uri="{BB962C8B-B14F-4D97-AF65-F5344CB8AC3E}">
        <p14:creationId xmlns:p14="http://schemas.microsoft.com/office/powerpoint/2010/main" val="64981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A741C-9F61-FAB9-408E-82FCFC59594B}"/>
              </a:ext>
            </a:extLst>
          </p:cNvPr>
          <p:cNvSpPr txBox="1"/>
          <p:nvPr/>
        </p:nvSpPr>
        <p:spPr>
          <a:xfrm>
            <a:off x="4419600" y="139204"/>
            <a:ext cx="7772400"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observation says the maximum discount of 179.75% provided for consumer segment and resulted in sales volume of 362.88k with quantity produced of 6477 and the profit margin is 57.45k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7B7E31B-5C54-FC5B-5408-DE01CA9CC9AC}"/>
              </a:ext>
            </a:extLst>
          </p:cNvPr>
          <p:cNvPicPr>
            <a:picLocks noChangeAspect="1"/>
          </p:cNvPicPr>
          <p:nvPr/>
        </p:nvPicPr>
        <p:blipFill>
          <a:blip r:embed="rId3"/>
          <a:stretch>
            <a:fillRect/>
          </a:stretch>
        </p:blipFill>
        <p:spPr>
          <a:xfrm>
            <a:off x="270509" y="81126"/>
            <a:ext cx="3634741" cy="2148507"/>
          </a:xfrm>
          <a:prstGeom prst="rect">
            <a:avLst/>
          </a:prstGeom>
        </p:spPr>
      </p:pic>
      <p:sp>
        <p:nvSpPr>
          <p:cNvPr id="6" name="TextBox 5">
            <a:extLst>
              <a:ext uri="{FF2B5EF4-FFF2-40B4-BE49-F238E27FC236}">
                <a16:creationId xmlns:a16="http://schemas.microsoft.com/office/drawing/2014/main" id="{2DB2CBD8-F67C-7837-F6EC-DE2225356DA2}"/>
              </a:ext>
            </a:extLst>
          </p:cNvPr>
          <p:cNvSpPr txBox="1"/>
          <p:nvPr/>
        </p:nvSpPr>
        <p:spPr>
          <a:xfrm>
            <a:off x="4248149" y="2296845"/>
            <a:ext cx="7877175"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observation says the discount of 109.40% provided for corporate segment and resulted in sales volume of 225.86k with quantity produced of 3630 and the profit margin is 34.44k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D9EF6B3-071E-8908-E6FB-1CDB031A38F9}"/>
              </a:ext>
            </a:extLst>
          </p:cNvPr>
          <p:cNvPicPr>
            <a:picLocks noChangeAspect="1"/>
          </p:cNvPicPr>
          <p:nvPr/>
        </p:nvPicPr>
        <p:blipFill>
          <a:blip r:embed="rId4"/>
          <a:stretch>
            <a:fillRect/>
          </a:stretch>
        </p:blipFill>
        <p:spPr>
          <a:xfrm>
            <a:off x="270509" y="2296845"/>
            <a:ext cx="3659781" cy="2148506"/>
          </a:xfrm>
          <a:prstGeom prst="rect">
            <a:avLst/>
          </a:prstGeom>
        </p:spPr>
      </p:pic>
      <p:sp>
        <p:nvSpPr>
          <p:cNvPr id="9" name="TextBox 8">
            <a:extLst>
              <a:ext uri="{FF2B5EF4-FFF2-40B4-BE49-F238E27FC236}">
                <a16:creationId xmlns:a16="http://schemas.microsoft.com/office/drawing/2014/main" id="{9B26B2B2-D432-126E-00C8-23C3CDAB16DF}"/>
              </a:ext>
            </a:extLst>
          </p:cNvPr>
          <p:cNvSpPr txBox="1"/>
          <p:nvPr/>
        </p:nvSpPr>
        <p:spPr>
          <a:xfrm>
            <a:off x="4248150" y="4549279"/>
            <a:ext cx="7877174" cy="96827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observation says the least discount of 61.05% provided for home Office segment and resulted in sales volume of 136.72k with quantity produced of 2159 and the profit margin is 16.53k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77DE9B0-FBBA-D0F9-D8AC-4A89D1E6F6DD}"/>
              </a:ext>
            </a:extLst>
          </p:cNvPr>
          <p:cNvPicPr>
            <a:picLocks noChangeAspect="1"/>
          </p:cNvPicPr>
          <p:nvPr/>
        </p:nvPicPr>
        <p:blipFill>
          <a:blip r:embed="rId5"/>
          <a:stretch>
            <a:fillRect/>
          </a:stretch>
        </p:blipFill>
        <p:spPr>
          <a:xfrm>
            <a:off x="270509" y="4598335"/>
            <a:ext cx="3706175" cy="2148507"/>
          </a:xfrm>
          <a:prstGeom prst="rect">
            <a:avLst/>
          </a:prstGeom>
        </p:spPr>
      </p:pic>
      <p:sp>
        <p:nvSpPr>
          <p:cNvPr id="11" name="Arrow: Left 10">
            <a:extLst>
              <a:ext uri="{FF2B5EF4-FFF2-40B4-BE49-F238E27FC236}">
                <a16:creationId xmlns:a16="http://schemas.microsoft.com/office/drawing/2014/main" id="{7180357A-0A11-AABD-40CD-8F56646D476A}"/>
              </a:ext>
            </a:extLst>
          </p:cNvPr>
          <p:cNvSpPr/>
          <p:nvPr/>
        </p:nvSpPr>
        <p:spPr>
          <a:xfrm>
            <a:off x="4438650" y="1257300"/>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Arrow: Left 11">
            <a:extLst>
              <a:ext uri="{FF2B5EF4-FFF2-40B4-BE49-F238E27FC236}">
                <a16:creationId xmlns:a16="http://schemas.microsoft.com/office/drawing/2014/main" id="{7E617D84-04CE-0379-66DB-0D7D73E321C6}"/>
              </a:ext>
            </a:extLst>
          </p:cNvPr>
          <p:cNvSpPr/>
          <p:nvPr/>
        </p:nvSpPr>
        <p:spPr>
          <a:xfrm>
            <a:off x="4571999" y="5848013"/>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3" name="Arrow: Left 12">
            <a:extLst>
              <a:ext uri="{FF2B5EF4-FFF2-40B4-BE49-F238E27FC236}">
                <a16:creationId xmlns:a16="http://schemas.microsoft.com/office/drawing/2014/main" id="{078FEE97-99EB-B402-3A1D-F855921F81BF}"/>
              </a:ext>
            </a:extLst>
          </p:cNvPr>
          <p:cNvSpPr/>
          <p:nvPr/>
        </p:nvSpPr>
        <p:spPr>
          <a:xfrm>
            <a:off x="4572000" y="3523498"/>
            <a:ext cx="885825" cy="32385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0383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8EF500-2427-99A3-1B1B-7CAFF081E2D1}"/>
              </a:ext>
            </a:extLst>
          </p:cNvPr>
          <p:cNvSpPr txBox="1"/>
          <p:nvPr/>
        </p:nvSpPr>
        <p:spPr>
          <a:xfrm>
            <a:off x="180975" y="301677"/>
            <a:ext cx="11468100" cy="1235531"/>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Observation 6</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Below observation states about the category vise profit, in Furniture category the profit value is $11.50k, by office supplies category the profit value is $52.61k followed by technology category which profit value is $44.30k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6DFDD9C-332F-FF90-4607-7EAE412DCE48}"/>
              </a:ext>
            </a:extLst>
          </p:cNvPr>
          <p:cNvSpPr txBox="1"/>
          <p:nvPr/>
        </p:nvSpPr>
        <p:spPr>
          <a:xfrm>
            <a:off x="180975" y="1736274"/>
            <a:ext cx="224790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Furniture category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44814D4-EA86-5D19-2BD0-CC3C4DF81FAE}"/>
              </a:ext>
            </a:extLst>
          </p:cNvPr>
          <p:cNvPicPr>
            <a:picLocks noChangeAspect="1"/>
          </p:cNvPicPr>
          <p:nvPr/>
        </p:nvPicPr>
        <p:blipFill>
          <a:blip r:embed="rId3"/>
          <a:stretch>
            <a:fillRect/>
          </a:stretch>
        </p:blipFill>
        <p:spPr>
          <a:xfrm>
            <a:off x="180975" y="2221547"/>
            <a:ext cx="3896450" cy="2198053"/>
          </a:xfrm>
          <a:prstGeom prst="rect">
            <a:avLst/>
          </a:prstGeom>
        </p:spPr>
      </p:pic>
      <p:sp>
        <p:nvSpPr>
          <p:cNvPr id="8" name="TextBox 7">
            <a:extLst>
              <a:ext uri="{FF2B5EF4-FFF2-40B4-BE49-F238E27FC236}">
                <a16:creationId xmlns:a16="http://schemas.microsoft.com/office/drawing/2014/main" id="{95A97822-7695-EACA-08F3-3AE357BECAFB}"/>
              </a:ext>
            </a:extLst>
          </p:cNvPr>
          <p:cNvSpPr txBox="1"/>
          <p:nvPr/>
        </p:nvSpPr>
        <p:spPr>
          <a:xfrm>
            <a:off x="4429125" y="1736274"/>
            <a:ext cx="1828800" cy="375552"/>
          </a:xfrm>
          <a:prstGeom prst="rect">
            <a:avLst/>
          </a:prstGeom>
          <a:noFill/>
        </p:spPr>
        <p:txBody>
          <a:bodyPr wrap="square">
            <a:spAutoFit/>
          </a:bodyPr>
          <a:lstStyle/>
          <a:p>
            <a:pPr>
              <a:lnSpc>
                <a:spcPct val="107000"/>
              </a:lnSpc>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Office supplies</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82E8DA0-6C7C-8AEF-C8A8-36FB742E7406}"/>
              </a:ext>
            </a:extLst>
          </p:cNvPr>
          <p:cNvPicPr>
            <a:picLocks noChangeAspect="1"/>
          </p:cNvPicPr>
          <p:nvPr/>
        </p:nvPicPr>
        <p:blipFill>
          <a:blip r:embed="rId4"/>
          <a:stretch>
            <a:fillRect/>
          </a:stretch>
        </p:blipFill>
        <p:spPr>
          <a:xfrm>
            <a:off x="4189729" y="2221547"/>
            <a:ext cx="3934195" cy="2198052"/>
          </a:xfrm>
          <a:prstGeom prst="rect">
            <a:avLst/>
          </a:prstGeom>
        </p:spPr>
      </p:pic>
      <p:sp>
        <p:nvSpPr>
          <p:cNvPr id="11" name="TextBox 10">
            <a:extLst>
              <a:ext uri="{FF2B5EF4-FFF2-40B4-BE49-F238E27FC236}">
                <a16:creationId xmlns:a16="http://schemas.microsoft.com/office/drawing/2014/main" id="{A1EDC726-C512-288F-18D1-473F5D85F109}"/>
              </a:ext>
            </a:extLst>
          </p:cNvPr>
          <p:cNvSpPr txBox="1"/>
          <p:nvPr/>
        </p:nvSpPr>
        <p:spPr>
          <a:xfrm>
            <a:off x="8524875" y="1843271"/>
            <a:ext cx="2838450" cy="375552"/>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Technology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75967157-0091-0351-CFDC-F46BD34A9CD6}"/>
              </a:ext>
            </a:extLst>
          </p:cNvPr>
          <p:cNvPicPr>
            <a:picLocks noChangeAspect="1"/>
          </p:cNvPicPr>
          <p:nvPr/>
        </p:nvPicPr>
        <p:blipFill>
          <a:blip r:embed="rId5"/>
          <a:stretch>
            <a:fillRect/>
          </a:stretch>
        </p:blipFill>
        <p:spPr>
          <a:xfrm>
            <a:off x="8189912" y="2234046"/>
            <a:ext cx="3934195" cy="2213118"/>
          </a:xfrm>
          <a:prstGeom prst="rect">
            <a:avLst/>
          </a:prstGeom>
        </p:spPr>
      </p:pic>
    </p:spTree>
    <p:extLst>
      <p:ext uri="{BB962C8B-B14F-4D97-AF65-F5344CB8AC3E}">
        <p14:creationId xmlns:p14="http://schemas.microsoft.com/office/powerpoint/2010/main" val="81565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529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Calibri</vt:lpstr>
      <vt:lpstr>Calibri Light</vt:lpstr>
      <vt:lpstr>Segoe UI</vt:lpstr>
      <vt:lpstr>sohne</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Aswin Arjunan</dc:creator>
  <cp:lastModifiedBy>Aswin Arjunan</cp:lastModifiedBy>
  <cp:revision>1</cp:revision>
  <dcterms:created xsi:type="dcterms:W3CDTF">2023-05-24T19:12:29Z</dcterms:created>
  <dcterms:modified xsi:type="dcterms:W3CDTF">2023-06-05T07:03:11Z</dcterms:modified>
</cp:coreProperties>
</file>