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58" y="1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76E4A-BE12-5F8F-3787-F29F681F5D0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8FB92EF-80CC-AB2C-D41A-E93C28FB433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EAF7202-D293-593F-07AC-CCAA91A347FF}"/>
              </a:ext>
            </a:extLst>
          </p:cNvPr>
          <p:cNvSpPr>
            <a:spLocks noGrp="1"/>
          </p:cNvSpPr>
          <p:nvPr>
            <p:ph type="dt" sz="half" idx="10"/>
          </p:nvPr>
        </p:nvSpPr>
        <p:spPr/>
        <p:txBody>
          <a:bodyPr/>
          <a:lstStyle/>
          <a:p>
            <a:fld id="{BCD6F05E-4C59-49A3-8DC9-4E69D12932CA}" type="datetimeFigureOut">
              <a:rPr lang="en-IN" smtClean="0"/>
              <a:t>25-05-2023</a:t>
            </a:fld>
            <a:endParaRPr lang="en-IN"/>
          </a:p>
        </p:txBody>
      </p:sp>
      <p:sp>
        <p:nvSpPr>
          <p:cNvPr id="5" name="Footer Placeholder 4">
            <a:extLst>
              <a:ext uri="{FF2B5EF4-FFF2-40B4-BE49-F238E27FC236}">
                <a16:creationId xmlns:a16="http://schemas.microsoft.com/office/drawing/2014/main" id="{B2AF7962-1B94-6116-7885-F6D6821CEE5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51E4EE5-3414-5B40-2D3C-A536EE070C89}"/>
              </a:ext>
            </a:extLst>
          </p:cNvPr>
          <p:cNvSpPr>
            <a:spLocks noGrp="1"/>
          </p:cNvSpPr>
          <p:nvPr>
            <p:ph type="sldNum" sz="quarter" idx="12"/>
          </p:nvPr>
        </p:nvSpPr>
        <p:spPr/>
        <p:txBody>
          <a:bodyPr/>
          <a:lstStyle/>
          <a:p>
            <a:fld id="{ABBB975F-798F-4E24-A5C9-47409A21E1C9}" type="slidenum">
              <a:rPr lang="en-IN" smtClean="0"/>
              <a:t>‹#›</a:t>
            </a:fld>
            <a:endParaRPr lang="en-IN"/>
          </a:p>
        </p:txBody>
      </p:sp>
    </p:spTree>
    <p:extLst>
      <p:ext uri="{BB962C8B-B14F-4D97-AF65-F5344CB8AC3E}">
        <p14:creationId xmlns:p14="http://schemas.microsoft.com/office/powerpoint/2010/main" val="31015579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DD72B-3822-1899-63CD-05B7B84FBAA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E860B4F-208D-637B-4C7F-05DDC683DDF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FB367CF-78EB-B554-E344-006B08DDE973}"/>
              </a:ext>
            </a:extLst>
          </p:cNvPr>
          <p:cNvSpPr>
            <a:spLocks noGrp="1"/>
          </p:cNvSpPr>
          <p:nvPr>
            <p:ph type="dt" sz="half" idx="10"/>
          </p:nvPr>
        </p:nvSpPr>
        <p:spPr/>
        <p:txBody>
          <a:bodyPr/>
          <a:lstStyle/>
          <a:p>
            <a:fld id="{BCD6F05E-4C59-49A3-8DC9-4E69D12932CA}" type="datetimeFigureOut">
              <a:rPr lang="en-IN" smtClean="0"/>
              <a:t>25-05-2023</a:t>
            </a:fld>
            <a:endParaRPr lang="en-IN"/>
          </a:p>
        </p:txBody>
      </p:sp>
      <p:sp>
        <p:nvSpPr>
          <p:cNvPr id="5" name="Footer Placeholder 4">
            <a:extLst>
              <a:ext uri="{FF2B5EF4-FFF2-40B4-BE49-F238E27FC236}">
                <a16:creationId xmlns:a16="http://schemas.microsoft.com/office/drawing/2014/main" id="{E9FF7090-3A92-3508-0E1A-383C5927B31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5ABF99C-215B-D1EA-9F4D-D5A624CA07E5}"/>
              </a:ext>
            </a:extLst>
          </p:cNvPr>
          <p:cNvSpPr>
            <a:spLocks noGrp="1"/>
          </p:cNvSpPr>
          <p:nvPr>
            <p:ph type="sldNum" sz="quarter" idx="12"/>
          </p:nvPr>
        </p:nvSpPr>
        <p:spPr/>
        <p:txBody>
          <a:bodyPr/>
          <a:lstStyle/>
          <a:p>
            <a:fld id="{ABBB975F-798F-4E24-A5C9-47409A21E1C9}" type="slidenum">
              <a:rPr lang="en-IN" smtClean="0"/>
              <a:t>‹#›</a:t>
            </a:fld>
            <a:endParaRPr lang="en-IN"/>
          </a:p>
        </p:txBody>
      </p:sp>
    </p:spTree>
    <p:extLst>
      <p:ext uri="{BB962C8B-B14F-4D97-AF65-F5344CB8AC3E}">
        <p14:creationId xmlns:p14="http://schemas.microsoft.com/office/powerpoint/2010/main" val="19305356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0F09A8B-3048-BC6C-FEC0-5AFC4761730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E65AB2E-77D7-4A0E-B71E-0A4003A69BD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A7EEA34-122E-CCE1-119D-E2927BF757D0}"/>
              </a:ext>
            </a:extLst>
          </p:cNvPr>
          <p:cNvSpPr>
            <a:spLocks noGrp="1"/>
          </p:cNvSpPr>
          <p:nvPr>
            <p:ph type="dt" sz="half" idx="10"/>
          </p:nvPr>
        </p:nvSpPr>
        <p:spPr/>
        <p:txBody>
          <a:bodyPr/>
          <a:lstStyle/>
          <a:p>
            <a:fld id="{BCD6F05E-4C59-49A3-8DC9-4E69D12932CA}" type="datetimeFigureOut">
              <a:rPr lang="en-IN" smtClean="0"/>
              <a:t>25-05-2023</a:t>
            </a:fld>
            <a:endParaRPr lang="en-IN"/>
          </a:p>
        </p:txBody>
      </p:sp>
      <p:sp>
        <p:nvSpPr>
          <p:cNvPr id="5" name="Footer Placeholder 4">
            <a:extLst>
              <a:ext uri="{FF2B5EF4-FFF2-40B4-BE49-F238E27FC236}">
                <a16:creationId xmlns:a16="http://schemas.microsoft.com/office/drawing/2014/main" id="{3425A7EF-7BF7-6BF0-7159-4F4CBF1F88F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A50DC14-F367-0461-B448-2F913E4B95DE}"/>
              </a:ext>
            </a:extLst>
          </p:cNvPr>
          <p:cNvSpPr>
            <a:spLocks noGrp="1"/>
          </p:cNvSpPr>
          <p:nvPr>
            <p:ph type="sldNum" sz="quarter" idx="12"/>
          </p:nvPr>
        </p:nvSpPr>
        <p:spPr/>
        <p:txBody>
          <a:bodyPr/>
          <a:lstStyle/>
          <a:p>
            <a:fld id="{ABBB975F-798F-4E24-A5C9-47409A21E1C9}" type="slidenum">
              <a:rPr lang="en-IN" smtClean="0"/>
              <a:t>‹#›</a:t>
            </a:fld>
            <a:endParaRPr lang="en-IN"/>
          </a:p>
        </p:txBody>
      </p:sp>
    </p:spTree>
    <p:extLst>
      <p:ext uri="{BB962C8B-B14F-4D97-AF65-F5344CB8AC3E}">
        <p14:creationId xmlns:p14="http://schemas.microsoft.com/office/powerpoint/2010/main" val="29756858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F0231-D3BF-1D9A-BD1B-DA6A0A10848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ED901E3-5026-5149-257C-3A2DCDF2BBF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32D89FA-5646-5FB2-3308-F878A1AD8EE4}"/>
              </a:ext>
            </a:extLst>
          </p:cNvPr>
          <p:cNvSpPr>
            <a:spLocks noGrp="1"/>
          </p:cNvSpPr>
          <p:nvPr>
            <p:ph type="dt" sz="half" idx="10"/>
          </p:nvPr>
        </p:nvSpPr>
        <p:spPr/>
        <p:txBody>
          <a:bodyPr/>
          <a:lstStyle/>
          <a:p>
            <a:fld id="{BCD6F05E-4C59-49A3-8DC9-4E69D12932CA}" type="datetimeFigureOut">
              <a:rPr lang="en-IN" smtClean="0"/>
              <a:t>25-05-2023</a:t>
            </a:fld>
            <a:endParaRPr lang="en-IN"/>
          </a:p>
        </p:txBody>
      </p:sp>
      <p:sp>
        <p:nvSpPr>
          <p:cNvPr id="5" name="Footer Placeholder 4">
            <a:extLst>
              <a:ext uri="{FF2B5EF4-FFF2-40B4-BE49-F238E27FC236}">
                <a16:creationId xmlns:a16="http://schemas.microsoft.com/office/drawing/2014/main" id="{64926975-5003-8F3A-CC3A-3368DC05822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9EA0942-EFE0-A299-E5A4-D076F7644937}"/>
              </a:ext>
            </a:extLst>
          </p:cNvPr>
          <p:cNvSpPr>
            <a:spLocks noGrp="1"/>
          </p:cNvSpPr>
          <p:nvPr>
            <p:ph type="sldNum" sz="quarter" idx="12"/>
          </p:nvPr>
        </p:nvSpPr>
        <p:spPr/>
        <p:txBody>
          <a:bodyPr/>
          <a:lstStyle/>
          <a:p>
            <a:fld id="{ABBB975F-798F-4E24-A5C9-47409A21E1C9}" type="slidenum">
              <a:rPr lang="en-IN" smtClean="0"/>
              <a:t>‹#›</a:t>
            </a:fld>
            <a:endParaRPr lang="en-IN"/>
          </a:p>
        </p:txBody>
      </p:sp>
    </p:spTree>
    <p:extLst>
      <p:ext uri="{BB962C8B-B14F-4D97-AF65-F5344CB8AC3E}">
        <p14:creationId xmlns:p14="http://schemas.microsoft.com/office/powerpoint/2010/main" val="4134196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DCBF7-859E-6B3E-2BCB-5FFE0D7EF76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7DAFDF3-B5A0-5948-B493-E721CBBD9F3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E85BF73-1720-B157-3428-4CE0936A5D76}"/>
              </a:ext>
            </a:extLst>
          </p:cNvPr>
          <p:cNvSpPr>
            <a:spLocks noGrp="1"/>
          </p:cNvSpPr>
          <p:nvPr>
            <p:ph type="dt" sz="half" idx="10"/>
          </p:nvPr>
        </p:nvSpPr>
        <p:spPr/>
        <p:txBody>
          <a:bodyPr/>
          <a:lstStyle/>
          <a:p>
            <a:fld id="{BCD6F05E-4C59-49A3-8DC9-4E69D12932CA}" type="datetimeFigureOut">
              <a:rPr lang="en-IN" smtClean="0"/>
              <a:t>25-05-2023</a:t>
            </a:fld>
            <a:endParaRPr lang="en-IN"/>
          </a:p>
        </p:txBody>
      </p:sp>
      <p:sp>
        <p:nvSpPr>
          <p:cNvPr id="5" name="Footer Placeholder 4">
            <a:extLst>
              <a:ext uri="{FF2B5EF4-FFF2-40B4-BE49-F238E27FC236}">
                <a16:creationId xmlns:a16="http://schemas.microsoft.com/office/drawing/2014/main" id="{9FC94463-5B79-F7F8-3B3E-778CAD27C8A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AB99E74-C8EF-4017-1E37-7C9D03BC638D}"/>
              </a:ext>
            </a:extLst>
          </p:cNvPr>
          <p:cNvSpPr>
            <a:spLocks noGrp="1"/>
          </p:cNvSpPr>
          <p:nvPr>
            <p:ph type="sldNum" sz="quarter" idx="12"/>
          </p:nvPr>
        </p:nvSpPr>
        <p:spPr/>
        <p:txBody>
          <a:bodyPr/>
          <a:lstStyle/>
          <a:p>
            <a:fld id="{ABBB975F-798F-4E24-A5C9-47409A21E1C9}" type="slidenum">
              <a:rPr lang="en-IN" smtClean="0"/>
              <a:t>‹#›</a:t>
            </a:fld>
            <a:endParaRPr lang="en-IN"/>
          </a:p>
        </p:txBody>
      </p:sp>
    </p:spTree>
    <p:extLst>
      <p:ext uri="{BB962C8B-B14F-4D97-AF65-F5344CB8AC3E}">
        <p14:creationId xmlns:p14="http://schemas.microsoft.com/office/powerpoint/2010/main" val="6495069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32E33-4591-A76C-A887-48EAB0211BF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6B42048-C15D-09FF-FE44-8FA28F482EB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9AD7D1D-D1CC-9DAB-FDC0-E44E6D76C91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12D6698-BCB6-5DEB-E0F7-DCEF8FA82405}"/>
              </a:ext>
            </a:extLst>
          </p:cNvPr>
          <p:cNvSpPr>
            <a:spLocks noGrp="1"/>
          </p:cNvSpPr>
          <p:nvPr>
            <p:ph type="dt" sz="half" idx="10"/>
          </p:nvPr>
        </p:nvSpPr>
        <p:spPr/>
        <p:txBody>
          <a:bodyPr/>
          <a:lstStyle/>
          <a:p>
            <a:fld id="{BCD6F05E-4C59-49A3-8DC9-4E69D12932CA}" type="datetimeFigureOut">
              <a:rPr lang="en-IN" smtClean="0"/>
              <a:t>25-05-2023</a:t>
            </a:fld>
            <a:endParaRPr lang="en-IN"/>
          </a:p>
        </p:txBody>
      </p:sp>
      <p:sp>
        <p:nvSpPr>
          <p:cNvPr id="6" name="Footer Placeholder 5">
            <a:extLst>
              <a:ext uri="{FF2B5EF4-FFF2-40B4-BE49-F238E27FC236}">
                <a16:creationId xmlns:a16="http://schemas.microsoft.com/office/drawing/2014/main" id="{862B6663-AD19-0406-C30D-CF16FAD31CF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9072E83-7728-4B78-D2CE-317C7556C08F}"/>
              </a:ext>
            </a:extLst>
          </p:cNvPr>
          <p:cNvSpPr>
            <a:spLocks noGrp="1"/>
          </p:cNvSpPr>
          <p:nvPr>
            <p:ph type="sldNum" sz="quarter" idx="12"/>
          </p:nvPr>
        </p:nvSpPr>
        <p:spPr/>
        <p:txBody>
          <a:bodyPr/>
          <a:lstStyle/>
          <a:p>
            <a:fld id="{ABBB975F-798F-4E24-A5C9-47409A21E1C9}" type="slidenum">
              <a:rPr lang="en-IN" smtClean="0"/>
              <a:t>‹#›</a:t>
            </a:fld>
            <a:endParaRPr lang="en-IN"/>
          </a:p>
        </p:txBody>
      </p:sp>
    </p:spTree>
    <p:extLst>
      <p:ext uri="{BB962C8B-B14F-4D97-AF65-F5344CB8AC3E}">
        <p14:creationId xmlns:p14="http://schemas.microsoft.com/office/powerpoint/2010/main" val="8893165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D8FCF-801D-01C4-B727-0C4C559B143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DA68D9C-146C-36EF-85FA-935A00DC30F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44698C7-4552-F798-2DD7-79E76372384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72D5082-361B-905B-34AA-D32509A4C3A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81D0250-9054-88BC-F070-14FE1A7482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3D5222A-4510-6E7E-EF9A-97C32D0C0F29}"/>
              </a:ext>
            </a:extLst>
          </p:cNvPr>
          <p:cNvSpPr>
            <a:spLocks noGrp="1"/>
          </p:cNvSpPr>
          <p:nvPr>
            <p:ph type="dt" sz="half" idx="10"/>
          </p:nvPr>
        </p:nvSpPr>
        <p:spPr/>
        <p:txBody>
          <a:bodyPr/>
          <a:lstStyle/>
          <a:p>
            <a:fld id="{BCD6F05E-4C59-49A3-8DC9-4E69D12932CA}" type="datetimeFigureOut">
              <a:rPr lang="en-IN" smtClean="0"/>
              <a:t>25-05-2023</a:t>
            </a:fld>
            <a:endParaRPr lang="en-IN"/>
          </a:p>
        </p:txBody>
      </p:sp>
      <p:sp>
        <p:nvSpPr>
          <p:cNvPr id="8" name="Footer Placeholder 7">
            <a:extLst>
              <a:ext uri="{FF2B5EF4-FFF2-40B4-BE49-F238E27FC236}">
                <a16:creationId xmlns:a16="http://schemas.microsoft.com/office/drawing/2014/main" id="{0E430AF1-A217-17A8-EFC2-49DCFD380B4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2594EC6-54F3-08AF-9D6A-FDDEB3BA3D4C}"/>
              </a:ext>
            </a:extLst>
          </p:cNvPr>
          <p:cNvSpPr>
            <a:spLocks noGrp="1"/>
          </p:cNvSpPr>
          <p:nvPr>
            <p:ph type="sldNum" sz="quarter" idx="12"/>
          </p:nvPr>
        </p:nvSpPr>
        <p:spPr/>
        <p:txBody>
          <a:bodyPr/>
          <a:lstStyle/>
          <a:p>
            <a:fld id="{ABBB975F-798F-4E24-A5C9-47409A21E1C9}" type="slidenum">
              <a:rPr lang="en-IN" smtClean="0"/>
              <a:t>‹#›</a:t>
            </a:fld>
            <a:endParaRPr lang="en-IN"/>
          </a:p>
        </p:txBody>
      </p:sp>
    </p:spTree>
    <p:extLst>
      <p:ext uri="{BB962C8B-B14F-4D97-AF65-F5344CB8AC3E}">
        <p14:creationId xmlns:p14="http://schemas.microsoft.com/office/powerpoint/2010/main" val="18827379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C01A2-E0CC-A3EE-9339-0C5C93C11E2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5F31857-01F7-F123-6A51-646D5F207DD1}"/>
              </a:ext>
            </a:extLst>
          </p:cNvPr>
          <p:cNvSpPr>
            <a:spLocks noGrp="1"/>
          </p:cNvSpPr>
          <p:nvPr>
            <p:ph type="dt" sz="half" idx="10"/>
          </p:nvPr>
        </p:nvSpPr>
        <p:spPr/>
        <p:txBody>
          <a:bodyPr/>
          <a:lstStyle/>
          <a:p>
            <a:fld id="{BCD6F05E-4C59-49A3-8DC9-4E69D12932CA}" type="datetimeFigureOut">
              <a:rPr lang="en-IN" smtClean="0"/>
              <a:t>25-05-2023</a:t>
            </a:fld>
            <a:endParaRPr lang="en-IN"/>
          </a:p>
        </p:txBody>
      </p:sp>
      <p:sp>
        <p:nvSpPr>
          <p:cNvPr id="4" name="Footer Placeholder 3">
            <a:extLst>
              <a:ext uri="{FF2B5EF4-FFF2-40B4-BE49-F238E27FC236}">
                <a16:creationId xmlns:a16="http://schemas.microsoft.com/office/drawing/2014/main" id="{D2808DF5-F220-BC36-68C5-C2D0E1C4F45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AEA1914-EFAD-A3F4-62C0-F487C048C0E4}"/>
              </a:ext>
            </a:extLst>
          </p:cNvPr>
          <p:cNvSpPr>
            <a:spLocks noGrp="1"/>
          </p:cNvSpPr>
          <p:nvPr>
            <p:ph type="sldNum" sz="quarter" idx="12"/>
          </p:nvPr>
        </p:nvSpPr>
        <p:spPr/>
        <p:txBody>
          <a:bodyPr/>
          <a:lstStyle/>
          <a:p>
            <a:fld id="{ABBB975F-798F-4E24-A5C9-47409A21E1C9}" type="slidenum">
              <a:rPr lang="en-IN" smtClean="0"/>
              <a:t>‹#›</a:t>
            </a:fld>
            <a:endParaRPr lang="en-IN"/>
          </a:p>
        </p:txBody>
      </p:sp>
    </p:spTree>
    <p:extLst>
      <p:ext uri="{BB962C8B-B14F-4D97-AF65-F5344CB8AC3E}">
        <p14:creationId xmlns:p14="http://schemas.microsoft.com/office/powerpoint/2010/main" val="39883719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2552EF4-2EA3-8135-C284-CDE8C3CC34F7}"/>
              </a:ext>
            </a:extLst>
          </p:cNvPr>
          <p:cNvSpPr>
            <a:spLocks noGrp="1"/>
          </p:cNvSpPr>
          <p:nvPr>
            <p:ph type="dt" sz="half" idx="10"/>
          </p:nvPr>
        </p:nvSpPr>
        <p:spPr/>
        <p:txBody>
          <a:bodyPr/>
          <a:lstStyle/>
          <a:p>
            <a:fld id="{BCD6F05E-4C59-49A3-8DC9-4E69D12932CA}" type="datetimeFigureOut">
              <a:rPr lang="en-IN" smtClean="0"/>
              <a:t>25-05-2023</a:t>
            </a:fld>
            <a:endParaRPr lang="en-IN"/>
          </a:p>
        </p:txBody>
      </p:sp>
      <p:sp>
        <p:nvSpPr>
          <p:cNvPr id="3" name="Footer Placeholder 2">
            <a:extLst>
              <a:ext uri="{FF2B5EF4-FFF2-40B4-BE49-F238E27FC236}">
                <a16:creationId xmlns:a16="http://schemas.microsoft.com/office/drawing/2014/main" id="{B916DC4C-BF3B-E2C4-A917-CEDA076F955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9B0BC47-1209-DFB0-F2FB-315D14981EAD}"/>
              </a:ext>
            </a:extLst>
          </p:cNvPr>
          <p:cNvSpPr>
            <a:spLocks noGrp="1"/>
          </p:cNvSpPr>
          <p:nvPr>
            <p:ph type="sldNum" sz="quarter" idx="12"/>
          </p:nvPr>
        </p:nvSpPr>
        <p:spPr/>
        <p:txBody>
          <a:bodyPr/>
          <a:lstStyle/>
          <a:p>
            <a:fld id="{ABBB975F-798F-4E24-A5C9-47409A21E1C9}" type="slidenum">
              <a:rPr lang="en-IN" smtClean="0"/>
              <a:t>‹#›</a:t>
            </a:fld>
            <a:endParaRPr lang="en-IN"/>
          </a:p>
        </p:txBody>
      </p:sp>
    </p:spTree>
    <p:extLst>
      <p:ext uri="{BB962C8B-B14F-4D97-AF65-F5344CB8AC3E}">
        <p14:creationId xmlns:p14="http://schemas.microsoft.com/office/powerpoint/2010/main" val="12138949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412A3-845A-1E70-1CC9-BEBB2240B6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81F44B6-0B8E-2DAE-5A23-A7577EEFE16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C2A54BB-70B9-7F5A-79C7-C7DED09E17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8A36F31-2C03-05BC-9E77-03A80FD555C7}"/>
              </a:ext>
            </a:extLst>
          </p:cNvPr>
          <p:cNvSpPr>
            <a:spLocks noGrp="1"/>
          </p:cNvSpPr>
          <p:nvPr>
            <p:ph type="dt" sz="half" idx="10"/>
          </p:nvPr>
        </p:nvSpPr>
        <p:spPr/>
        <p:txBody>
          <a:bodyPr/>
          <a:lstStyle/>
          <a:p>
            <a:fld id="{BCD6F05E-4C59-49A3-8DC9-4E69D12932CA}" type="datetimeFigureOut">
              <a:rPr lang="en-IN" smtClean="0"/>
              <a:t>25-05-2023</a:t>
            </a:fld>
            <a:endParaRPr lang="en-IN"/>
          </a:p>
        </p:txBody>
      </p:sp>
      <p:sp>
        <p:nvSpPr>
          <p:cNvPr id="6" name="Footer Placeholder 5">
            <a:extLst>
              <a:ext uri="{FF2B5EF4-FFF2-40B4-BE49-F238E27FC236}">
                <a16:creationId xmlns:a16="http://schemas.microsoft.com/office/drawing/2014/main" id="{D1DDD26C-30F0-80C9-6213-E17969E06CE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F648D68-CC53-8885-84F5-E10D9A28AEA1}"/>
              </a:ext>
            </a:extLst>
          </p:cNvPr>
          <p:cNvSpPr>
            <a:spLocks noGrp="1"/>
          </p:cNvSpPr>
          <p:nvPr>
            <p:ph type="sldNum" sz="quarter" idx="12"/>
          </p:nvPr>
        </p:nvSpPr>
        <p:spPr/>
        <p:txBody>
          <a:bodyPr/>
          <a:lstStyle/>
          <a:p>
            <a:fld id="{ABBB975F-798F-4E24-A5C9-47409A21E1C9}" type="slidenum">
              <a:rPr lang="en-IN" smtClean="0"/>
              <a:t>‹#›</a:t>
            </a:fld>
            <a:endParaRPr lang="en-IN"/>
          </a:p>
        </p:txBody>
      </p:sp>
    </p:spTree>
    <p:extLst>
      <p:ext uri="{BB962C8B-B14F-4D97-AF65-F5344CB8AC3E}">
        <p14:creationId xmlns:p14="http://schemas.microsoft.com/office/powerpoint/2010/main" val="15310547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3F95C-00CA-7432-453E-C7CE6C8833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ADE16B9-B9D9-2832-2A6A-15D859FC11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5611A39-5380-D36D-00B1-2C1B9D4B9F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978B53A-CD82-023A-83AE-9A1FCD134E90}"/>
              </a:ext>
            </a:extLst>
          </p:cNvPr>
          <p:cNvSpPr>
            <a:spLocks noGrp="1"/>
          </p:cNvSpPr>
          <p:nvPr>
            <p:ph type="dt" sz="half" idx="10"/>
          </p:nvPr>
        </p:nvSpPr>
        <p:spPr/>
        <p:txBody>
          <a:bodyPr/>
          <a:lstStyle/>
          <a:p>
            <a:fld id="{BCD6F05E-4C59-49A3-8DC9-4E69D12932CA}" type="datetimeFigureOut">
              <a:rPr lang="en-IN" smtClean="0"/>
              <a:t>25-05-2023</a:t>
            </a:fld>
            <a:endParaRPr lang="en-IN"/>
          </a:p>
        </p:txBody>
      </p:sp>
      <p:sp>
        <p:nvSpPr>
          <p:cNvPr id="6" name="Footer Placeholder 5">
            <a:extLst>
              <a:ext uri="{FF2B5EF4-FFF2-40B4-BE49-F238E27FC236}">
                <a16:creationId xmlns:a16="http://schemas.microsoft.com/office/drawing/2014/main" id="{FE58DFD8-53FC-ADA3-C0EF-C15E2772A47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43C74F1-CF26-F74D-33A5-281359A0FA1E}"/>
              </a:ext>
            </a:extLst>
          </p:cNvPr>
          <p:cNvSpPr>
            <a:spLocks noGrp="1"/>
          </p:cNvSpPr>
          <p:nvPr>
            <p:ph type="sldNum" sz="quarter" idx="12"/>
          </p:nvPr>
        </p:nvSpPr>
        <p:spPr/>
        <p:txBody>
          <a:bodyPr/>
          <a:lstStyle/>
          <a:p>
            <a:fld id="{ABBB975F-798F-4E24-A5C9-47409A21E1C9}" type="slidenum">
              <a:rPr lang="en-IN" smtClean="0"/>
              <a:t>‹#›</a:t>
            </a:fld>
            <a:endParaRPr lang="en-IN"/>
          </a:p>
        </p:txBody>
      </p:sp>
    </p:spTree>
    <p:extLst>
      <p:ext uri="{BB962C8B-B14F-4D97-AF65-F5344CB8AC3E}">
        <p14:creationId xmlns:p14="http://schemas.microsoft.com/office/powerpoint/2010/main" val="13713068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D14AAD-ECD4-431E-921F-9E07CDE126F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8660365-B628-F116-B8A8-45873657C2D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7050E5A-EDF7-BCD6-51A7-73318C9A7ED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D6F05E-4C59-49A3-8DC9-4E69D12932CA}" type="datetimeFigureOut">
              <a:rPr lang="en-IN" smtClean="0"/>
              <a:t>25-05-2023</a:t>
            </a:fld>
            <a:endParaRPr lang="en-IN"/>
          </a:p>
        </p:txBody>
      </p:sp>
      <p:sp>
        <p:nvSpPr>
          <p:cNvPr id="5" name="Footer Placeholder 4">
            <a:extLst>
              <a:ext uri="{FF2B5EF4-FFF2-40B4-BE49-F238E27FC236}">
                <a16:creationId xmlns:a16="http://schemas.microsoft.com/office/drawing/2014/main" id="{C7648861-977D-B55B-065F-CF4CE02EEE2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2CFE49D-4548-A080-AAE0-2052BFD0E76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BB975F-798F-4E24-A5C9-47409A21E1C9}" type="slidenum">
              <a:rPr lang="en-IN" smtClean="0"/>
              <a:t>‹#›</a:t>
            </a:fld>
            <a:endParaRPr lang="en-IN"/>
          </a:p>
        </p:txBody>
      </p:sp>
    </p:spTree>
    <p:extLst>
      <p:ext uri="{BB962C8B-B14F-4D97-AF65-F5344CB8AC3E}">
        <p14:creationId xmlns:p14="http://schemas.microsoft.com/office/powerpoint/2010/main" val="6925494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5BBCA18E-F126-6877-0981-F3406613F36D}"/>
              </a:ext>
            </a:extLst>
          </p:cNvPr>
          <p:cNvSpPr/>
          <p:nvPr/>
        </p:nvSpPr>
        <p:spPr>
          <a:xfrm>
            <a:off x="3684516" y="165132"/>
            <a:ext cx="4853474" cy="46653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b="1" dirty="0"/>
              <a:t>Walmart Superstore Sales Analysis</a:t>
            </a:r>
          </a:p>
        </p:txBody>
      </p:sp>
      <p:sp>
        <p:nvSpPr>
          <p:cNvPr id="4" name="TextBox 3">
            <a:extLst>
              <a:ext uri="{FF2B5EF4-FFF2-40B4-BE49-F238E27FC236}">
                <a16:creationId xmlns:a16="http://schemas.microsoft.com/office/drawing/2014/main" id="{5A26C269-F329-9519-3E21-90BC5F4A69D1}"/>
              </a:ext>
            </a:extLst>
          </p:cNvPr>
          <p:cNvSpPr txBox="1"/>
          <p:nvPr/>
        </p:nvSpPr>
        <p:spPr>
          <a:xfrm>
            <a:off x="227135" y="631663"/>
            <a:ext cx="11650733" cy="1070871"/>
          </a:xfrm>
          <a:prstGeom prst="rect">
            <a:avLst/>
          </a:prstGeom>
          <a:noFill/>
        </p:spPr>
        <p:txBody>
          <a:bodyPr wrap="square">
            <a:spAutoFit/>
          </a:bodyPr>
          <a:lstStyle/>
          <a:p>
            <a:pPr>
              <a:lnSpc>
                <a:spcPct val="107000"/>
              </a:lnSpc>
              <a:spcAft>
                <a:spcPts val="800"/>
              </a:spcAf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Summary</a:t>
            </a:r>
            <a:endParaRPr lang="en-IN" sz="1800" b="1"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Analysed </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the Walmart super store data </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and found the maximum profit by the store has been increased gradually and consumer segment has played a topper role for the profit margin followed by corporate and home office segments.</a:t>
            </a:r>
          </a:p>
        </p:txBody>
      </p:sp>
      <p:pic>
        <p:nvPicPr>
          <p:cNvPr id="6" name="Picture 5">
            <a:extLst>
              <a:ext uri="{FF2B5EF4-FFF2-40B4-BE49-F238E27FC236}">
                <a16:creationId xmlns:a16="http://schemas.microsoft.com/office/drawing/2014/main" id="{4C865C2E-80D3-64BD-AB9B-36D9BC8F50AA}"/>
              </a:ext>
            </a:extLst>
          </p:cNvPr>
          <p:cNvPicPr>
            <a:picLocks noChangeAspect="1"/>
          </p:cNvPicPr>
          <p:nvPr/>
        </p:nvPicPr>
        <p:blipFill>
          <a:blip r:embed="rId3"/>
          <a:stretch>
            <a:fillRect/>
          </a:stretch>
        </p:blipFill>
        <p:spPr>
          <a:xfrm>
            <a:off x="1666377" y="1637220"/>
            <a:ext cx="8859245" cy="4990334"/>
          </a:xfrm>
          <a:prstGeom prst="rect">
            <a:avLst/>
          </a:prstGeom>
        </p:spPr>
      </p:pic>
    </p:spTree>
    <p:extLst>
      <p:ext uri="{BB962C8B-B14F-4D97-AF65-F5344CB8AC3E}">
        <p14:creationId xmlns:p14="http://schemas.microsoft.com/office/powerpoint/2010/main" val="23357080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F71B81B-EBE9-AC4E-A820-AA55260C8A4D}"/>
              </a:ext>
            </a:extLst>
          </p:cNvPr>
          <p:cNvSpPr txBox="1"/>
          <p:nvPr/>
        </p:nvSpPr>
        <p:spPr>
          <a:xfrm>
            <a:off x="309562" y="474629"/>
            <a:ext cx="11572875" cy="1466042"/>
          </a:xfrm>
          <a:prstGeom prst="rect">
            <a:avLst/>
          </a:prstGeom>
          <a:noFill/>
        </p:spPr>
        <p:txBody>
          <a:bodyPr wrap="square">
            <a:spAutoFit/>
          </a:bodyPr>
          <a:lstStyle/>
          <a:p>
            <a:pPr>
              <a:lnSpc>
                <a:spcPct val="107000"/>
              </a:lnSpc>
              <a:spcAft>
                <a:spcPts val="800"/>
              </a:spcAft>
            </a:pPr>
            <a:r>
              <a:rPr lang="en-US" sz="2400" b="1" kern="100" dirty="0">
                <a:effectLst/>
                <a:latin typeface="Calibri" panose="020F0502020204030204" pitchFamily="34" charset="0"/>
                <a:ea typeface="Calibri" panose="020F0502020204030204" pitchFamily="34" charset="0"/>
                <a:cs typeface="Times New Roman" panose="02020603050405020304" pitchFamily="18" charset="0"/>
              </a:rPr>
              <a:t>Observation 1</a:t>
            </a:r>
            <a:endParaRPr lang="en-IN" sz="2400" b="1"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As per the analysis on the basis of Segment, Consumer segment is the most selling components with the percentage of 50.02% in all four years from 2011 to 2014, which reaches half of the sales volume. And followed by corporate with 31.13% and home office category with 18.85%.</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8F37DB9F-AC42-F6AC-79BB-F7F649A6F454}"/>
              </a:ext>
            </a:extLst>
          </p:cNvPr>
          <p:cNvPicPr>
            <a:picLocks noChangeAspect="1"/>
          </p:cNvPicPr>
          <p:nvPr/>
        </p:nvPicPr>
        <p:blipFill>
          <a:blip r:embed="rId3"/>
          <a:stretch>
            <a:fillRect/>
          </a:stretch>
        </p:blipFill>
        <p:spPr>
          <a:xfrm>
            <a:off x="2015655" y="2075355"/>
            <a:ext cx="7741587" cy="3826193"/>
          </a:xfrm>
          <a:prstGeom prst="rect">
            <a:avLst/>
          </a:prstGeom>
        </p:spPr>
      </p:pic>
    </p:spTree>
    <p:extLst>
      <p:ext uri="{BB962C8B-B14F-4D97-AF65-F5344CB8AC3E}">
        <p14:creationId xmlns:p14="http://schemas.microsoft.com/office/powerpoint/2010/main" val="8170449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AFE9CC4-888E-D0BF-99BF-4232CB6EFE08}"/>
              </a:ext>
            </a:extLst>
          </p:cNvPr>
          <p:cNvSpPr txBox="1"/>
          <p:nvPr/>
        </p:nvSpPr>
        <p:spPr>
          <a:xfrm>
            <a:off x="247650" y="420195"/>
            <a:ext cx="10696575" cy="1531894"/>
          </a:xfrm>
          <a:prstGeom prst="rect">
            <a:avLst/>
          </a:prstGeom>
          <a:noFill/>
        </p:spPr>
        <p:txBody>
          <a:bodyPr wrap="square">
            <a:spAutoFit/>
          </a:bodyPr>
          <a:lstStyle/>
          <a:p>
            <a:pPr>
              <a:lnSpc>
                <a:spcPct val="107000"/>
              </a:lnSpc>
              <a:spcAft>
                <a:spcPts val="800"/>
              </a:spcAft>
            </a:pPr>
            <a:r>
              <a:rPr lang="en-US" sz="2800" b="1" kern="100" dirty="0">
                <a:effectLst/>
                <a:latin typeface="Calibri" panose="020F0502020204030204" pitchFamily="34" charset="0"/>
                <a:ea typeface="Calibri" panose="020F0502020204030204" pitchFamily="34" charset="0"/>
                <a:cs typeface="Times New Roman" panose="02020603050405020304" pitchFamily="18" charset="0"/>
              </a:rPr>
              <a:t>Observation 2</a:t>
            </a:r>
            <a:endParaRPr lang="en-IN" sz="2800" b="1"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As per the observation below are the top 10 customer which helps the store increasing the profit. As per analysis the profit from the customers are gradually increases in all four years from 2011 to 2014. And at the same consumer products hits the most profitable category.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BDC7E577-5B4C-DCCD-6D15-206839C09671}"/>
              </a:ext>
            </a:extLst>
          </p:cNvPr>
          <p:cNvPicPr>
            <a:picLocks noChangeAspect="1"/>
          </p:cNvPicPr>
          <p:nvPr/>
        </p:nvPicPr>
        <p:blipFill>
          <a:blip r:embed="rId3"/>
          <a:stretch>
            <a:fillRect/>
          </a:stretch>
        </p:blipFill>
        <p:spPr>
          <a:xfrm>
            <a:off x="1344294" y="2078037"/>
            <a:ext cx="8604351" cy="3856038"/>
          </a:xfrm>
          <a:prstGeom prst="rect">
            <a:avLst/>
          </a:prstGeom>
        </p:spPr>
      </p:pic>
    </p:spTree>
    <p:extLst>
      <p:ext uri="{BB962C8B-B14F-4D97-AF65-F5344CB8AC3E}">
        <p14:creationId xmlns:p14="http://schemas.microsoft.com/office/powerpoint/2010/main" val="35035735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5C5280F-76B1-C431-B3D0-6AC9C659EB82}"/>
              </a:ext>
            </a:extLst>
          </p:cNvPr>
          <p:cNvSpPr txBox="1"/>
          <p:nvPr/>
        </p:nvSpPr>
        <p:spPr>
          <a:xfrm>
            <a:off x="276225" y="459383"/>
            <a:ext cx="11191875" cy="1235531"/>
          </a:xfrm>
          <a:prstGeom prst="rect">
            <a:avLst/>
          </a:prstGeom>
          <a:noFill/>
        </p:spPr>
        <p:txBody>
          <a:bodyPr wrap="square">
            <a:spAutoFit/>
          </a:bodyPr>
          <a:lstStyle/>
          <a:p>
            <a:pPr>
              <a:lnSpc>
                <a:spcPct val="107000"/>
              </a:lnSpc>
              <a:spcAft>
                <a:spcPts val="800"/>
              </a:spcAft>
            </a:pPr>
            <a:r>
              <a:rPr lang="en-US" sz="2800" b="1" kern="100" dirty="0">
                <a:effectLst/>
                <a:latin typeface="Calibri" panose="020F0502020204030204" pitchFamily="34" charset="0"/>
                <a:ea typeface="Calibri" panose="020F0502020204030204" pitchFamily="34" charset="0"/>
                <a:cs typeface="Times New Roman" panose="02020603050405020304" pitchFamily="18" charset="0"/>
              </a:rPr>
              <a:t>Observation 3</a:t>
            </a:r>
            <a:endParaRPr lang="en-IN" sz="2800" b="1"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As per the below observation the store gets maximum profit from California state with the percentage of 63.88% and the result is from the consumer segment.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278F8CA4-B511-29CF-89BD-1A9C07864A70}"/>
              </a:ext>
            </a:extLst>
          </p:cNvPr>
          <p:cNvPicPr>
            <a:picLocks noChangeAspect="1"/>
          </p:cNvPicPr>
          <p:nvPr/>
        </p:nvPicPr>
        <p:blipFill>
          <a:blip r:embed="rId3"/>
          <a:stretch>
            <a:fillRect/>
          </a:stretch>
        </p:blipFill>
        <p:spPr>
          <a:xfrm>
            <a:off x="1803712" y="1814512"/>
            <a:ext cx="8136899" cy="4584105"/>
          </a:xfrm>
          <a:prstGeom prst="rect">
            <a:avLst/>
          </a:prstGeom>
        </p:spPr>
      </p:pic>
    </p:spTree>
    <p:extLst>
      <p:ext uri="{BB962C8B-B14F-4D97-AF65-F5344CB8AC3E}">
        <p14:creationId xmlns:p14="http://schemas.microsoft.com/office/powerpoint/2010/main" val="32218415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CF0C00E-33CC-FBF8-6912-A6387D73D0A6}"/>
              </a:ext>
            </a:extLst>
          </p:cNvPr>
          <p:cNvSpPr txBox="1"/>
          <p:nvPr/>
        </p:nvSpPr>
        <p:spPr>
          <a:xfrm>
            <a:off x="295275" y="440333"/>
            <a:ext cx="11601450" cy="1235531"/>
          </a:xfrm>
          <a:prstGeom prst="rect">
            <a:avLst/>
          </a:prstGeom>
          <a:noFill/>
        </p:spPr>
        <p:txBody>
          <a:bodyPr wrap="square">
            <a:spAutoFit/>
          </a:bodyPr>
          <a:lstStyle/>
          <a:p>
            <a:pPr>
              <a:lnSpc>
                <a:spcPct val="107000"/>
              </a:lnSpc>
              <a:spcAft>
                <a:spcPts val="800"/>
              </a:spcAft>
            </a:pPr>
            <a:r>
              <a:rPr lang="en-US" sz="2800" b="1" kern="100" dirty="0">
                <a:effectLst/>
                <a:latin typeface="Calibri" panose="020F0502020204030204" pitchFamily="34" charset="0"/>
                <a:ea typeface="Calibri" panose="020F0502020204030204" pitchFamily="34" charset="0"/>
                <a:cs typeface="Times New Roman" panose="02020603050405020304" pitchFamily="18" charset="0"/>
              </a:rPr>
              <a:t>Observation 4</a:t>
            </a:r>
            <a:endParaRPr lang="en-IN" sz="2800" b="1"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As per the below observation in the maximum sales reaches to $0.10M in the Year 2014 and the maximum sales happened in the technology category for all 5 years from 2011 to 2015.</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93D76668-17A5-7165-1496-A610F4BA900E}"/>
              </a:ext>
            </a:extLst>
          </p:cNvPr>
          <p:cNvPicPr>
            <a:picLocks noChangeAspect="1"/>
          </p:cNvPicPr>
          <p:nvPr/>
        </p:nvPicPr>
        <p:blipFill>
          <a:blip r:embed="rId3"/>
          <a:stretch>
            <a:fillRect/>
          </a:stretch>
        </p:blipFill>
        <p:spPr>
          <a:xfrm>
            <a:off x="1872297" y="1675864"/>
            <a:ext cx="8447405" cy="4819869"/>
          </a:xfrm>
          <a:prstGeom prst="rect">
            <a:avLst/>
          </a:prstGeom>
        </p:spPr>
      </p:pic>
    </p:spTree>
    <p:extLst>
      <p:ext uri="{BB962C8B-B14F-4D97-AF65-F5344CB8AC3E}">
        <p14:creationId xmlns:p14="http://schemas.microsoft.com/office/powerpoint/2010/main" val="28885854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98EF500-2427-99A3-1B1B-7CAFF081E2D1}"/>
              </a:ext>
            </a:extLst>
          </p:cNvPr>
          <p:cNvSpPr txBox="1"/>
          <p:nvPr/>
        </p:nvSpPr>
        <p:spPr>
          <a:xfrm>
            <a:off x="180975" y="301677"/>
            <a:ext cx="11468100" cy="1235531"/>
          </a:xfrm>
          <a:prstGeom prst="rect">
            <a:avLst/>
          </a:prstGeom>
          <a:noFill/>
        </p:spPr>
        <p:txBody>
          <a:bodyPr wrap="square">
            <a:spAutoFit/>
          </a:bodyPr>
          <a:lstStyle/>
          <a:p>
            <a:pPr>
              <a:lnSpc>
                <a:spcPct val="107000"/>
              </a:lnSpc>
              <a:spcAft>
                <a:spcPts val="800"/>
              </a:spcAft>
            </a:pPr>
            <a:r>
              <a:rPr lang="en-US" sz="2800" b="1" kern="100" dirty="0">
                <a:effectLst/>
                <a:latin typeface="Calibri" panose="020F0502020204030204" pitchFamily="34" charset="0"/>
                <a:ea typeface="Calibri" panose="020F0502020204030204" pitchFamily="34" charset="0"/>
                <a:cs typeface="Times New Roman" panose="02020603050405020304" pitchFamily="18" charset="0"/>
              </a:rPr>
              <a:t>Observation 5</a:t>
            </a:r>
            <a:endParaRPr lang="en-IN" sz="2800" b="1"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Below observation states about the category vise profit, in Furniture category the profit value is $11.50k, by office supplies category the profit value is $52.61k followed by technology category which profit value is $44.30k</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06DFDD9C-332F-FF90-4607-7EAE412DCE48}"/>
              </a:ext>
            </a:extLst>
          </p:cNvPr>
          <p:cNvSpPr txBox="1"/>
          <p:nvPr/>
        </p:nvSpPr>
        <p:spPr>
          <a:xfrm>
            <a:off x="180975" y="1736274"/>
            <a:ext cx="2247900" cy="375552"/>
          </a:xfrm>
          <a:prstGeom prst="rect">
            <a:avLst/>
          </a:prstGeom>
          <a:noFill/>
        </p:spPr>
        <p:txBody>
          <a:bodyPr wrap="square">
            <a:spAutoFit/>
          </a:bodyPr>
          <a:lstStyle/>
          <a:p>
            <a:pPr>
              <a:lnSpc>
                <a:spcPct val="107000"/>
              </a:lnSpc>
              <a:spcAft>
                <a:spcPts val="800"/>
              </a:spcAf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Furniture category</a:t>
            </a:r>
            <a:endParaRPr lang="en-IN" sz="1800" b="1"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id="{C44814D4-EA86-5D19-2BD0-CC3C4DF81FAE}"/>
              </a:ext>
            </a:extLst>
          </p:cNvPr>
          <p:cNvPicPr>
            <a:picLocks noChangeAspect="1"/>
          </p:cNvPicPr>
          <p:nvPr/>
        </p:nvPicPr>
        <p:blipFill>
          <a:blip r:embed="rId3"/>
          <a:stretch>
            <a:fillRect/>
          </a:stretch>
        </p:blipFill>
        <p:spPr>
          <a:xfrm>
            <a:off x="180975" y="2221547"/>
            <a:ext cx="3896450" cy="2198053"/>
          </a:xfrm>
          <a:prstGeom prst="rect">
            <a:avLst/>
          </a:prstGeom>
        </p:spPr>
      </p:pic>
      <p:sp>
        <p:nvSpPr>
          <p:cNvPr id="8" name="TextBox 7">
            <a:extLst>
              <a:ext uri="{FF2B5EF4-FFF2-40B4-BE49-F238E27FC236}">
                <a16:creationId xmlns:a16="http://schemas.microsoft.com/office/drawing/2014/main" id="{95A97822-7695-EACA-08F3-3AE357BECAFB}"/>
              </a:ext>
            </a:extLst>
          </p:cNvPr>
          <p:cNvSpPr txBox="1"/>
          <p:nvPr/>
        </p:nvSpPr>
        <p:spPr>
          <a:xfrm>
            <a:off x="4429125" y="1736274"/>
            <a:ext cx="1828800" cy="375552"/>
          </a:xfrm>
          <a:prstGeom prst="rect">
            <a:avLst/>
          </a:prstGeom>
          <a:noFill/>
        </p:spPr>
        <p:txBody>
          <a:bodyPr wrap="square">
            <a:spAutoFit/>
          </a:bodyPr>
          <a:lstStyle/>
          <a:p>
            <a:pPr>
              <a:lnSpc>
                <a:spcPct val="107000"/>
              </a:lnSpc>
              <a:spcAft>
                <a:spcPts val="800"/>
              </a:spcAft>
            </a:pPr>
            <a:r>
              <a:rPr lang="en-US" b="1" kern="100" dirty="0">
                <a:effectLst/>
                <a:latin typeface="Calibri" panose="020F0502020204030204" pitchFamily="34" charset="0"/>
                <a:ea typeface="Calibri" panose="020F0502020204030204" pitchFamily="34" charset="0"/>
                <a:cs typeface="Times New Roman" panose="02020603050405020304" pitchFamily="18" charset="0"/>
              </a:rPr>
              <a:t>Office supplies</a:t>
            </a:r>
            <a:endParaRPr lang="en-IN" b="1"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9" name="Picture 8">
            <a:extLst>
              <a:ext uri="{FF2B5EF4-FFF2-40B4-BE49-F238E27FC236}">
                <a16:creationId xmlns:a16="http://schemas.microsoft.com/office/drawing/2014/main" id="{382E8DA0-6C7C-8AEF-C8A8-36FB742E7406}"/>
              </a:ext>
            </a:extLst>
          </p:cNvPr>
          <p:cNvPicPr>
            <a:picLocks noChangeAspect="1"/>
          </p:cNvPicPr>
          <p:nvPr/>
        </p:nvPicPr>
        <p:blipFill>
          <a:blip r:embed="rId4"/>
          <a:stretch>
            <a:fillRect/>
          </a:stretch>
        </p:blipFill>
        <p:spPr>
          <a:xfrm>
            <a:off x="4189729" y="2221547"/>
            <a:ext cx="3934195" cy="2198052"/>
          </a:xfrm>
          <a:prstGeom prst="rect">
            <a:avLst/>
          </a:prstGeom>
        </p:spPr>
      </p:pic>
      <p:sp>
        <p:nvSpPr>
          <p:cNvPr id="11" name="TextBox 10">
            <a:extLst>
              <a:ext uri="{FF2B5EF4-FFF2-40B4-BE49-F238E27FC236}">
                <a16:creationId xmlns:a16="http://schemas.microsoft.com/office/drawing/2014/main" id="{A1EDC726-C512-288F-18D1-473F5D85F109}"/>
              </a:ext>
            </a:extLst>
          </p:cNvPr>
          <p:cNvSpPr txBox="1"/>
          <p:nvPr/>
        </p:nvSpPr>
        <p:spPr>
          <a:xfrm>
            <a:off x="8524875" y="1843271"/>
            <a:ext cx="2838450" cy="375552"/>
          </a:xfrm>
          <a:prstGeom prst="rect">
            <a:avLst/>
          </a:prstGeom>
          <a:noFill/>
        </p:spPr>
        <p:txBody>
          <a:bodyPr wrap="square">
            <a:spAutoFit/>
          </a:bodyPr>
          <a:lstStyle/>
          <a:p>
            <a:pPr>
              <a:lnSpc>
                <a:spcPct val="107000"/>
              </a:lnSpc>
              <a:spcAft>
                <a:spcPts val="800"/>
              </a:spcAf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Technology</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2" name="Picture 11">
            <a:extLst>
              <a:ext uri="{FF2B5EF4-FFF2-40B4-BE49-F238E27FC236}">
                <a16:creationId xmlns:a16="http://schemas.microsoft.com/office/drawing/2014/main" id="{75967157-0091-0351-CFDC-F46BD34A9CD6}"/>
              </a:ext>
            </a:extLst>
          </p:cNvPr>
          <p:cNvPicPr>
            <a:picLocks noChangeAspect="1"/>
          </p:cNvPicPr>
          <p:nvPr/>
        </p:nvPicPr>
        <p:blipFill>
          <a:blip r:embed="rId5"/>
          <a:stretch>
            <a:fillRect/>
          </a:stretch>
        </p:blipFill>
        <p:spPr>
          <a:xfrm>
            <a:off x="8189912" y="2234046"/>
            <a:ext cx="3934195" cy="2213118"/>
          </a:xfrm>
          <a:prstGeom prst="rect">
            <a:avLst/>
          </a:prstGeom>
        </p:spPr>
      </p:pic>
    </p:spTree>
    <p:extLst>
      <p:ext uri="{BB962C8B-B14F-4D97-AF65-F5344CB8AC3E}">
        <p14:creationId xmlns:p14="http://schemas.microsoft.com/office/powerpoint/2010/main" val="8156515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1F657DC-403D-7B58-2AF5-5EABC57B3C73}"/>
              </a:ext>
            </a:extLst>
          </p:cNvPr>
          <p:cNvSpPr txBox="1"/>
          <p:nvPr/>
        </p:nvSpPr>
        <p:spPr>
          <a:xfrm>
            <a:off x="333375" y="312290"/>
            <a:ext cx="8439150" cy="939168"/>
          </a:xfrm>
          <a:prstGeom prst="rect">
            <a:avLst/>
          </a:prstGeom>
          <a:noFill/>
        </p:spPr>
        <p:txBody>
          <a:bodyPr wrap="square">
            <a:spAutoFit/>
          </a:bodyPr>
          <a:lstStyle/>
          <a:p>
            <a:pPr>
              <a:lnSpc>
                <a:spcPct val="107000"/>
              </a:lnSpc>
              <a:spcAft>
                <a:spcPts val="800"/>
              </a:spcAft>
            </a:pPr>
            <a:r>
              <a:rPr lang="en-US" sz="2800" b="1" kern="100" dirty="0">
                <a:effectLst/>
                <a:latin typeface="Calibri" panose="020F0502020204030204" pitchFamily="34" charset="0"/>
                <a:ea typeface="Calibri" panose="020F0502020204030204" pitchFamily="34" charset="0"/>
                <a:cs typeface="Times New Roman" panose="02020603050405020304" pitchFamily="18" charset="0"/>
              </a:rPr>
              <a:t>Observation 6</a:t>
            </a:r>
            <a:endParaRPr lang="en-IN" sz="2800" b="1"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Below results states the overall sales, profit, quantity and discount provided by the store</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1C00DC24-60C3-18CB-4AE6-1E06F97AA751}"/>
              </a:ext>
            </a:extLst>
          </p:cNvPr>
          <p:cNvPicPr>
            <a:picLocks noChangeAspect="1"/>
          </p:cNvPicPr>
          <p:nvPr/>
        </p:nvPicPr>
        <p:blipFill>
          <a:blip r:embed="rId3"/>
          <a:stretch>
            <a:fillRect/>
          </a:stretch>
        </p:blipFill>
        <p:spPr>
          <a:xfrm>
            <a:off x="439420" y="1348422"/>
            <a:ext cx="7542530" cy="1013637"/>
          </a:xfrm>
          <a:prstGeom prst="rect">
            <a:avLst/>
          </a:prstGeom>
        </p:spPr>
      </p:pic>
      <p:sp>
        <p:nvSpPr>
          <p:cNvPr id="6" name="TextBox 5">
            <a:extLst>
              <a:ext uri="{FF2B5EF4-FFF2-40B4-BE49-F238E27FC236}">
                <a16:creationId xmlns:a16="http://schemas.microsoft.com/office/drawing/2014/main" id="{71689F7A-9E6E-6FB5-5B31-07F61B5CD034}"/>
              </a:ext>
            </a:extLst>
          </p:cNvPr>
          <p:cNvSpPr txBox="1"/>
          <p:nvPr/>
        </p:nvSpPr>
        <p:spPr>
          <a:xfrm>
            <a:off x="333375" y="3030045"/>
            <a:ext cx="11476355" cy="1531894"/>
          </a:xfrm>
          <a:prstGeom prst="rect">
            <a:avLst/>
          </a:prstGeom>
          <a:noFill/>
        </p:spPr>
        <p:txBody>
          <a:bodyPr wrap="square">
            <a:spAutoFit/>
          </a:bodyPr>
          <a:lstStyle/>
          <a:p>
            <a:pPr>
              <a:lnSpc>
                <a:spcPct val="107000"/>
              </a:lnSpc>
              <a:spcAft>
                <a:spcPts val="800"/>
              </a:spcAft>
            </a:pPr>
            <a:r>
              <a:rPr lang="en-US" sz="2800" b="1" kern="100" dirty="0">
                <a:effectLst/>
                <a:latin typeface="Calibri" panose="020F0502020204030204" pitchFamily="34" charset="0"/>
                <a:ea typeface="Calibri" panose="020F0502020204030204" pitchFamily="34" charset="0"/>
                <a:cs typeface="Times New Roman" panose="02020603050405020304" pitchFamily="18" charset="0"/>
              </a:rPr>
              <a:t>Conclusion:</a:t>
            </a:r>
            <a:endParaRPr lang="en-IN" sz="2800" b="1"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Bases on the analysis the home office segment has to be concentrated to increase their profit margin</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Wingdings" panose="05000000000000000000" pitchFamily="2" charset="2"/>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California and Washington states provides maximum profits of the store so concentrating on the development of stores in other states will help us to increase the profit as well.</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TextBox 7">
            <a:extLst>
              <a:ext uri="{FF2B5EF4-FFF2-40B4-BE49-F238E27FC236}">
                <a16:creationId xmlns:a16="http://schemas.microsoft.com/office/drawing/2014/main" id="{481805BB-E23C-2139-9F82-25BEBC17BE4B}"/>
              </a:ext>
            </a:extLst>
          </p:cNvPr>
          <p:cNvSpPr txBox="1"/>
          <p:nvPr/>
        </p:nvSpPr>
        <p:spPr>
          <a:xfrm>
            <a:off x="333375" y="5509578"/>
            <a:ext cx="2009775" cy="671915"/>
          </a:xfrm>
          <a:prstGeom prst="rect">
            <a:avLst/>
          </a:prstGeom>
          <a:noFill/>
        </p:spPr>
        <p:txBody>
          <a:bodyPr wrap="square">
            <a:spAutoFit/>
          </a:bodyPr>
          <a:lstStyle/>
          <a:p>
            <a:pPr marL="457200" algn="ctr">
              <a:lnSpc>
                <a:spcPct val="107000"/>
              </a:lnSpc>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Thank You</a:t>
            </a:r>
            <a:endParaRPr lang="en-IN" sz="1800" b="1"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ctr">
              <a:lnSpc>
                <a:spcPct val="107000"/>
              </a:lnSpc>
              <a:spcAft>
                <a:spcPts val="800"/>
              </a:spcAf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Aswin A</a:t>
            </a:r>
            <a:endParaRPr lang="en-IN" sz="1800" b="1"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996150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TotalTime>
  <Words>335</Words>
  <Application>Microsoft Office PowerPoint</Application>
  <PresentationFormat>Widescreen</PresentationFormat>
  <Paragraphs>23</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Aswin Arjunan</dc:creator>
  <cp:lastModifiedBy>Aswin Arjunan</cp:lastModifiedBy>
  <cp:revision>1</cp:revision>
  <dcterms:created xsi:type="dcterms:W3CDTF">2023-05-24T19:12:29Z</dcterms:created>
  <dcterms:modified xsi:type="dcterms:W3CDTF">2023-05-24T19:28:06Z</dcterms:modified>
</cp:coreProperties>
</file>