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5"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66F96C-B315-47E7-A5B3-46520CE799C0}" v="8" dt="2023-05-25T08:36:40.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Arjunan" userId="0b8cb2721fabdf4b" providerId="LiveId" clId="{FF66F96C-B315-47E7-A5B3-46520CE799C0}"/>
    <pc:docChg chg="custSel addSld modSld">
      <pc:chgData name="Aswin Arjunan" userId="0b8cb2721fabdf4b" providerId="LiveId" clId="{FF66F96C-B315-47E7-A5B3-46520CE799C0}" dt="2023-05-25T08:37:51.560" v="83" actId="20577"/>
      <pc:docMkLst>
        <pc:docMk/>
      </pc:docMkLst>
      <pc:sldChg chg="modSp mod">
        <pc:chgData name="Aswin Arjunan" userId="0b8cb2721fabdf4b" providerId="LiveId" clId="{FF66F96C-B315-47E7-A5B3-46520CE799C0}" dt="2023-05-25T08:29:45.970" v="7" actId="1076"/>
        <pc:sldMkLst>
          <pc:docMk/>
          <pc:sldMk cId="2335708083" sldId="257"/>
        </pc:sldMkLst>
        <pc:spChg chg="mod">
          <ac:chgData name="Aswin Arjunan" userId="0b8cb2721fabdf4b" providerId="LiveId" clId="{FF66F96C-B315-47E7-A5B3-46520CE799C0}" dt="2023-05-25T08:29:41.516" v="6"/>
          <ac:spMkLst>
            <pc:docMk/>
            <pc:sldMk cId="2335708083" sldId="257"/>
            <ac:spMk id="4" creationId="{5A26C269-F329-9519-3E21-90BC5F4A69D1}"/>
          </ac:spMkLst>
        </pc:spChg>
        <pc:picChg chg="mod">
          <ac:chgData name="Aswin Arjunan" userId="0b8cb2721fabdf4b" providerId="LiveId" clId="{FF66F96C-B315-47E7-A5B3-46520CE799C0}" dt="2023-05-25T08:29:45.970" v="7" actId="1076"/>
          <ac:picMkLst>
            <pc:docMk/>
            <pc:sldMk cId="2335708083" sldId="257"/>
            <ac:picMk id="6" creationId="{4C865C2E-80D3-64BD-AB9B-36D9BC8F50AA}"/>
          </ac:picMkLst>
        </pc:picChg>
      </pc:sldChg>
      <pc:sldChg chg="modSp mod">
        <pc:chgData name="Aswin Arjunan" userId="0b8cb2721fabdf4b" providerId="LiveId" clId="{FF66F96C-B315-47E7-A5B3-46520CE799C0}" dt="2023-05-25T08:30:03.831" v="8"/>
        <pc:sldMkLst>
          <pc:docMk/>
          <pc:sldMk cId="817044939" sldId="258"/>
        </pc:sldMkLst>
        <pc:spChg chg="mod">
          <ac:chgData name="Aswin Arjunan" userId="0b8cb2721fabdf4b" providerId="LiveId" clId="{FF66F96C-B315-47E7-A5B3-46520CE799C0}" dt="2023-05-25T08:30:03.831" v="8"/>
          <ac:spMkLst>
            <pc:docMk/>
            <pc:sldMk cId="817044939" sldId="258"/>
            <ac:spMk id="3" creationId="{FF71B81B-EBE9-AC4E-A820-AA55260C8A4D}"/>
          </ac:spMkLst>
        </pc:spChg>
      </pc:sldChg>
      <pc:sldChg chg="modSp mod">
        <pc:chgData name="Aswin Arjunan" userId="0b8cb2721fabdf4b" providerId="LiveId" clId="{FF66F96C-B315-47E7-A5B3-46520CE799C0}" dt="2023-05-25T08:37:04.275" v="71" actId="20577"/>
        <pc:sldMkLst>
          <pc:docMk/>
          <pc:sldMk cId="815651595" sldId="262"/>
        </pc:sldMkLst>
        <pc:spChg chg="mod">
          <ac:chgData name="Aswin Arjunan" userId="0b8cb2721fabdf4b" providerId="LiveId" clId="{FF66F96C-B315-47E7-A5B3-46520CE799C0}" dt="2023-05-25T08:37:04.275" v="71" actId="20577"/>
          <ac:spMkLst>
            <pc:docMk/>
            <pc:sldMk cId="815651595" sldId="262"/>
            <ac:spMk id="3" creationId="{998EF500-2427-99A3-1B1B-7CAFF081E2D1}"/>
          </ac:spMkLst>
        </pc:spChg>
      </pc:sldChg>
      <pc:sldChg chg="modSp mod">
        <pc:chgData name="Aswin Arjunan" userId="0b8cb2721fabdf4b" providerId="LiveId" clId="{FF66F96C-B315-47E7-A5B3-46520CE799C0}" dt="2023-05-25T08:37:51.560" v="83" actId="20577"/>
        <pc:sldMkLst>
          <pc:docMk/>
          <pc:sldMk cId="3799615064" sldId="263"/>
        </pc:sldMkLst>
        <pc:spChg chg="mod">
          <ac:chgData name="Aswin Arjunan" userId="0b8cb2721fabdf4b" providerId="LiveId" clId="{FF66F96C-B315-47E7-A5B3-46520CE799C0}" dt="2023-05-25T08:37:51.560" v="83" actId="20577"/>
          <ac:spMkLst>
            <pc:docMk/>
            <pc:sldMk cId="3799615064" sldId="263"/>
            <ac:spMk id="3" creationId="{F1F657DC-403D-7B58-2AF5-5EABC57B3C73}"/>
          </ac:spMkLst>
        </pc:spChg>
      </pc:sldChg>
      <pc:sldChg chg="addSp delSp modSp new mod setBg">
        <pc:chgData name="Aswin Arjunan" userId="0b8cb2721fabdf4b" providerId="LiveId" clId="{FF66F96C-B315-47E7-A5B3-46520CE799C0}" dt="2023-05-25T08:32:55.817" v="28" actId="1076"/>
        <pc:sldMkLst>
          <pc:docMk/>
          <pc:sldMk cId="649815336" sldId="264"/>
        </pc:sldMkLst>
        <pc:spChg chg="add mod">
          <ac:chgData name="Aswin Arjunan" userId="0b8cb2721fabdf4b" providerId="LiveId" clId="{FF66F96C-B315-47E7-A5B3-46520CE799C0}" dt="2023-05-25T08:32:04.851" v="21" actId="1076"/>
          <ac:spMkLst>
            <pc:docMk/>
            <pc:sldMk cId="649815336" sldId="264"/>
            <ac:spMk id="3" creationId="{7574FEB0-8B42-3ADD-2C25-2A5990184313}"/>
          </ac:spMkLst>
        </pc:spChg>
        <pc:spChg chg="add del mod">
          <ac:chgData name="Aswin Arjunan" userId="0b8cb2721fabdf4b" providerId="LiveId" clId="{FF66F96C-B315-47E7-A5B3-46520CE799C0}" dt="2023-05-25T08:32:49.266" v="26" actId="478"/>
          <ac:spMkLst>
            <pc:docMk/>
            <pc:sldMk cId="649815336" sldId="264"/>
            <ac:spMk id="6" creationId="{963E9BB2-F41C-EE0F-E4C2-C9349AA322DC}"/>
          </ac:spMkLst>
        </pc:spChg>
        <pc:picChg chg="add mod">
          <ac:chgData name="Aswin Arjunan" userId="0b8cb2721fabdf4b" providerId="LiveId" clId="{FF66F96C-B315-47E7-A5B3-46520CE799C0}" dt="2023-05-25T08:32:55.817" v="28" actId="1076"/>
          <ac:picMkLst>
            <pc:docMk/>
            <pc:sldMk cId="649815336" sldId="264"/>
            <ac:picMk id="4" creationId="{911FE3CD-F2A6-7645-8393-58141D3527AE}"/>
          </ac:picMkLst>
        </pc:picChg>
      </pc:sldChg>
      <pc:sldChg chg="addSp modSp new mod setBg">
        <pc:chgData name="Aswin Arjunan" userId="0b8cb2721fabdf4b" providerId="LiveId" clId="{FF66F96C-B315-47E7-A5B3-46520CE799C0}" dt="2023-05-25T08:36:43.830" v="69" actId="1076"/>
        <pc:sldMkLst>
          <pc:docMk/>
          <pc:sldMk cId="2203836671" sldId="265"/>
        </pc:sldMkLst>
        <pc:spChg chg="add mod">
          <ac:chgData name="Aswin Arjunan" userId="0b8cb2721fabdf4b" providerId="LiveId" clId="{FF66F96C-B315-47E7-A5B3-46520CE799C0}" dt="2023-05-25T08:36:31.482" v="65" actId="20577"/>
          <ac:spMkLst>
            <pc:docMk/>
            <pc:sldMk cId="2203836671" sldId="265"/>
            <ac:spMk id="3" creationId="{C9CA741C-9F61-FAB9-408E-82FCFC59594B}"/>
          </ac:spMkLst>
        </pc:spChg>
        <pc:spChg chg="add mod">
          <ac:chgData name="Aswin Arjunan" userId="0b8cb2721fabdf4b" providerId="LiveId" clId="{FF66F96C-B315-47E7-A5B3-46520CE799C0}" dt="2023-05-25T08:36:33.305" v="66" actId="20577"/>
          <ac:spMkLst>
            <pc:docMk/>
            <pc:sldMk cId="2203836671" sldId="265"/>
            <ac:spMk id="6" creationId="{2DB2CBD8-F67C-7837-F6EC-DE2225356DA2}"/>
          </ac:spMkLst>
        </pc:spChg>
        <pc:spChg chg="add mod">
          <ac:chgData name="Aswin Arjunan" userId="0b8cb2721fabdf4b" providerId="LiveId" clId="{FF66F96C-B315-47E7-A5B3-46520CE799C0}" dt="2023-05-25T08:36:35.446" v="67" actId="20577"/>
          <ac:spMkLst>
            <pc:docMk/>
            <pc:sldMk cId="2203836671" sldId="265"/>
            <ac:spMk id="9" creationId="{9B26B2B2-D432-126E-00C8-23C3CDAB16DF}"/>
          </ac:spMkLst>
        </pc:spChg>
        <pc:spChg chg="add mod">
          <ac:chgData name="Aswin Arjunan" userId="0b8cb2721fabdf4b" providerId="LiveId" clId="{FF66F96C-B315-47E7-A5B3-46520CE799C0}" dt="2023-05-25T08:36:06.686" v="61" actId="13822"/>
          <ac:spMkLst>
            <pc:docMk/>
            <pc:sldMk cId="2203836671" sldId="265"/>
            <ac:spMk id="11" creationId="{7180357A-0A11-AABD-40CD-8F56646D476A}"/>
          </ac:spMkLst>
        </pc:spChg>
        <pc:spChg chg="add mod">
          <ac:chgData name="Aswin Arjunan" userId="0b8cb2721fabdf4b" providerId="LiveId" clId="{FF66F96C-B315-47E7-A5B3-46520CE799C0}" dt="2023-05-25T08:36:43.830" v="69" actId="1076"/>
          <ac:spMkLst>
            <pc:docMk/>
            <pc:sldMk cId="2203836671" sldId="265"/>
            <ac:spMk id="12" creationId="{7E617D84-04CE-0379-66DB-0D7D73E321C6}"/>
          </ac:spMkLst>
        </pc:spChg>
        <pc:spChg chg="add mod">
          <ac:chgData name="Aswin Arjunan" userId="0b8cb2721fabdf4b" providerId="LiveId" clId="{FF66F96C-B315-47E7-A5B3-46520CE799C0}" dt="2023-05-25T08:36:40.649" v="68"/>
          <ac:spMkLst>
            <pc:docMk/>
            <pc:sldMk cId="2203836671" sldId="265"/>
            <ac:spMk id="13" creationId="{078FEE97-99EB-B402-3A1D-F855921F81BF}"/>
          </ac:spMkLst>
        </pc:spChg>
        <pc:picChg chg="add mod">
          <ac:chgData name="Aswin Arjunan" userId="0b8cb2721fabdf4b" providerId="LiveId" clId="{FF66F96C-B315-47E7-A5B3-46520CE799C0}" dt="2023-05-25T08:34:29.187" v="44" actId="14100"/>
          <ac:picMkLst>
            <pc:docMk/>
            <pc:sldMk cId="2203836671" sldId="265"/>
            <ac:picMk id="4" creationId="{97B7E31B-5C54-FC5B-5408-DE01CA9CC9AC}"/>
          </ac:picMkLst>
        </pc:picChg>
        <pc:picChg chg="add mod">
          <ac:chgData name="Aswin Arjunan" userId="0b8cb2721fabdf4b" providerId="LiveId" clId="{FF66F96C-B315-47E7-A5B3-46520CE799C0}" dt="2023-05-25T08:35:21.023" v="57" actId="14100"/>
          <ac:picMkLst>
            <pc:docMk/>
            <pc:sldMk cId="2203836671" sldId="265"/>
            <ac:picMk id="7" creationId="{0D9EF6B3-071E-8908-E6FB-1CDB031A38F9}"/>
          </ac:picMkLst>
        </pc:picChg>
        <pc:picChg chg="add mod">
          <ac:chgData name="Aswin Arjunan" userId="0b8cb2721fabdf4b" providerId="LiveId" clId="{FF66F96C-B315-47E7-A5B3-46520CE799C0}" dt="2023-05-25T08:35:24.136" v="58" actId="14100"/>
          <ac:picMkLst>
            <pc:docMk/>
            <pc:sldMk cId="2203836671" sldId="265"/>
            <ac:picMk id="10" creationId="{877DE9B0-FBBA-D0F9-D8AC-4A89D1E6F6D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6E4A-BE12-5F8F-3787-F29F681F5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FB92EF-80CC-AB2C-D41A-E93C28FB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AF7202-D293-593F-07AC-CCAA91A347FF}"/>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B2AF7962-1B94-6116-7885-F6D6821CE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E4EE5-3414-5B40-2D3C-A536EE070C89}"/>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310155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D72B-3822-1899-63CD-05B7B84FBA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860B4F-208D-637B-4C7F-05DDC683D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367CF-78EB-B554-E344-006B08DDE973}"/>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E9FF7090-3A92-3508-0E1A-383C5927B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BF99C-215B-D1EA-9F4D-D5A624CA07E5}"/>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93053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09A8B-3048-BC6C-FEC0-5AFC476173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5AB2E-77D7-4A0E-B71E-0A4003A69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EEA34-122E-CCE1-119D-E2927BF757D0}"/>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3425A7EF-7BF7-6BF0-7159-4F4CBF1F8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DC14-F367-0461-B448-2F913E4B95DE}"/>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297568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231-D3BF-1D9A-BD1B-DA6A0A108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901E3-5026-5149-257C-3A2DCDF2B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D89FA-5646-5FB2-3308-F878A1AD8EE4}"/>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64926975-5003-8F3A-CC3A-3368DC058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A0942-EFE0-A299-E5A4-D076F7644937}"/>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4134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CBF7-859E-6B3E-2BCB-5FFE0D7EF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DAFDF3-B5A0-5948-B493-E721CBBD9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5BF73-1720-B157-3428-4CE0936A5D76}"/>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9FC94463-5B79-F7F8-3B3E-778CAD27C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99E74-C8EF-4017-1E37-7C9D03BC638D}"/>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64950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2E33-4591-A76C-A887-48EAB0211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B42048-C15D-09FF-FE44-8FA28F482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AD7D1D-D1CC-9DAB-FDC0-E44E6D76C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2D6698-BCB6-5DEB-E0F7-DCEF8FA82405}"/>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6" name="Footer Placeholder 5">
            <a:extLst>
              <a:ext uri="{FF2B5EF4-FFF2-40B4-BE49-F238E27FC236}">
                <a16:creationId xmlns:a16="http://schemas.microsoft.com/office/drawing/2014/main" id="{862B6663-AD19-0406-C30D-CF16FAD31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72E83-7728-4B78-D2CE-317C7556C08F}"/>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88931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FCF-801D-01C4-B727-0C4C559B14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68D9C-146C-36EF-85FA-935A00DC3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698C7-4552-F798-2DD7-79E763723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2D5082-361B-905B-34AA-D32509A4C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D0250-9054-88BC-F070-14FE1A748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D5222A-4510-6E7E-EF9A-97C32D0C0F29}"/>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8" name="Footer Placeholder 7">
            <a:extLst>
              <a:ext uri="{FF2B5EF4-FFF2-40B4-BE49-F238E27FC236}">
                <a16:creationId xmlns:a16="http://schemas.microsoft.com/office/drawing/2014/main" id="{0E430AF1-A217-17A8-EFC2-49DCFD380B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594EC6-54F3-08AF-9D6A-FDDEB3BA3D4C}"/>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8827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01A2-E0CC-A3EE-9339-0C5C93C11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31857-01F7-F123-6A51-646D5F207DD1}"/>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4" name="Footer Placeholder 3">
            <a:extLst>
              <a:ext uri="{FF2B5EF4-FFF2-40B4-BE49-F238E27FC236}">
                <a16:creationId xmlns:a16="http://schemas.microsoft.com/office/drawing/2014/main" id="{D2808DF5-F220-BC36-68C5-C2D0E1C4F4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EA1914-EFAD-A3F4-62C0-F487C048C0E4}"/>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398837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52EF4-2EA3-8135-C284-CDE8C3CC34F7}"/>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3" name="Footer Placeholder 2">
            <a:extLst>
              <a:ext uri="{FF2B5EF4-FFF2-40B4-BE49-F238E27FC236}">
                <a16:creationId xmlns:a16="http://schemas.microsoft.com/office/drawing/2014/main" id="{B916DC4C-BF3B-E2C4-A917-CEDA076F95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0BC47-1209-DFB0-F2FB-315D14981EAD}"/>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2138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12A3-845A-1E70-1CC9-BEBB2240B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1F44B6-0B8E-2DAE-5A23-A7577EEFE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2A54BB-70B9-7F5A-79C7-C7DED09E1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36F31-2C03-05BC-9E77-03A80FD555C7}"/>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6" name="Footer Placeholder 5">
            <a:extLst>
              <a:ext uri="{FF2B5EF4-FFF2-40B4-BE49-F238E27FC236}">
                <a16:creationId xmlns:a16="http://schemas.microsoft.com/office/drawing/2014/main" id="{D1DDD26C-30F0-80C9-6213-E17969E06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648D68-CC53-8885-84F5-E10D9A28AEA1}"/>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53105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95C-00CA-7432-453E-C7CE6C883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DE16B9-B9D9-2832-2A6A-15D859FC1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611A39-5380-D36D-00B1-2C1B9D4B9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8B53A-CD82-023A-83AE-9A1FCD134E90}"/>
              </a:ext>
            </a:extLst>
          </p:cNvPr>
          <p:cNvSpPr>
            <a:spLocks noGrp="1"/>
          </p:cNvSpPr>
          <p:nvPr>
            <p:ph type="dt" sz="half" idx="10"/>
          </p:nvPr>
        </p:nvSpPr>
        <p:spPr/>
        <p:txBody>
          <a:bodyPr/>
          <a:lstStyle/>
          <a:p>
            <a:fld id="{BCD6F05E-4C59-49A3-8DC9-4E69D12932CA}" type="datetimeFigureOut">
              <a:rPr lang="en-IN" smtClean="0"/>
              <a:t>25-05-2023</a:t>
            </a:fld>
            <a:endParaRPr lang="en-IN"/>
          </a:p>
        </p:txBody>
      </p:sp>
      <p:sp>
        <p:nvSpPr>
          <p:cNvPr id="6" name="Footer Placeholder 5">
            <a:extLst>
              <a:ext uri="{FF2B5EF4-FFF2-40B4-BE49-F238E27FC236}">
                <a16:creationId xmlns:a16="http://schemas.microsoft.com/office/drawing/2014/main" id="{FE58DFD8-53FC-ADA3-C0EF-C15E2772A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C74F1-CF26-F74D-33A5-281359A0FA1E}"/>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3713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14AAD-ECD4-431E-921F-9E07CDE12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60365-B628-F116-B8A8-45873657C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50E5A-EDF7-BCD6-51A7-73318C9A7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6F05E-4C59-49A3-8DC9-4E69D12932CA}" type="datetimeFigureOut">
              <a:rPr lang="en-IN" smtClean="0"/>
              <a:t>25-05-2023</a:t>
            </a:fld>
            <a:endParaRPr lang="en-IN"/>
          </a:p>
        </p:txBody>
      </p:sp>
      <p:sp>
        <p:nvSpPr>
          <p:cNvPr id="5" name="Footer Placeholder 4">
            <a:extLst>
              <a:ext uri="{FF2B5EF4-FFF2-40B4-BE49-F238E27FC236}">
                <a16:creationId xmlns:a16="http://schemas.microsoft.com/office/drawing/2014/main" id="{C7648861-977D-B55B-065F-CF4CE02EE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FE49D-4548-A080-AAE0-2052BFD0E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B975F-798F-4E24-A5C9-47409A21E1C9}" type="slidenum">
              <a:rPr lang="en-IN" smtClean="0"/>
              <a:t>‹#›</a:t>
            </a:fld>
            <a:endParaRPr lang="en-IN"/>
          </a:p>
        </p:txBody>
      </p:sp>
    </p:spTree>
    <p:extLst>
      <p:ext uri="{BB962C8B-B14F-4D97-AF65-F5344CB8AC3E}">
        <p14:creationId xmlns:p14="http://schemas.microsoft.com/office/powerpoint/2010/main" val="69254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BBCA18E-F126-6877-0981-F3406613F36D}"/>
              </a:ext>
            </a:extLst>
          </p:cNvPr>
          <p:cNvSpPr/>
          <p:nvPr/>
        </p:nvSpPr>
        <p:spPr>
          <a:xfrm>
            <a:off x="3684516" y="165132"/>
            <a:ext cx="4853474" cy="466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Walmart Superstore Sales Analysis</a:t>
            </a:r>
          </a:p>
        </p:txBody>
      </p:sp>
      <p:sp>
        <p:nvSpPr>
          <p:cNvPr id="4" name="TextBox 3">
            <a:extLst>
              <a:ext uri="{FF2B5EF4-FFF2-40B4-BE49-F238E27FC236}">
                <a16:creationId xmlns:a16="http://schemas.microsoft.com/office/drawing/2014/main" id="{5A26C269-F329-9519-3E21-90BC5F4A69D1}"/>
              </a:ext>
            </a:extLst>
          </p:cNvPr>
          <p:cNvSpPr txBox="1"/>
          <p:nvPr/>
        </p:nvSpPr>
        <p:spPr>
          <a:xfrm>
            <a:off x="270632" y="398397"/>
            <a:ext cx="11650733" cy="1469826"/>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Summary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Analysed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Walmart super store data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found the maximum profit by the store has been increased gradually and consumer segment has played a topper role for the profit margin followed by corporate and home office segments.</a:t>
            </a:r>
          </a:p>
          <a:p>
            <a:pPr>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C865C2E-80D3-64BD-AB9B-36D9BC8F50AA}"/>
              </a:ext>
            </a:extLst>
          </p:cNvPr>
          <p:cNvPicPr>
            <a:picLocks noChangeAspect="1"/>
          </p:cNvPicPr>
          <p:nvPr/>
        </p:nvPicPr>
        <p:blipFill>
          <a:blip r:embed="rId3"/>
          <a:stretch>
            <a:fillRect/>
          </a:stretch>
        </p:blipFill>
        <p:spPr>
          <a:xfrm>
            <a:off x="1666375" y="1609228"/>
            <a:ext cx="8859245" cy="4990334"/>
          </a:xfrm>
          <a:prstGeom prst="rect">
            <a:avLst/>
          </a:prstGeom>
        </p:spPr>
      </p:pic>
    </p:spTree>
    <p:extLst>
      <p:ext uri="{BB962C8B-B14F-4D97-AF65-F5344CB8AC3E}">
        <p14:creationId xmlns:p14="http://schemas.microsoft.com/office/powerpoint/2010/main" val="233570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71B81B-EBE9-AC4E-A820-AA55260C8A4D}"/>
              </a:ext>
            </a:extLst>
          </p:cNvPr>
          <p:cNvSpPr txBox="1"/>
          <p:nvPr/>
        </p:nvSpPr>
        <p:spPr>
          <a:xfrm>
            <a:off x="309562" y="474629"/>
            <a:ext cx="11572875" cy="1466042"/>
          </a:xfrm>
          <a:prstGeom prst="rect">
            <a:avLst/>
          </a:prstGeom>
          <a:noFill/>
        </p:spPr>
        <p:txBody>
          <a:bodyPr wrap="square">
            <a:spAutoFit/>
          </a:bodyPr>
          <a:lstStyle/>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Observation 1</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analysis based on Segment, Consumer segment is the most selling components with the percentage of 50.02% in all four years from 2011 to 2014, which reaches half of the sales volume. And followed by corporate with 31.13% and home office category with 18.85%.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F37DB9F-AC42-F6AC-79BB-F7F649A6F454}"/>
              </a:ext>
            </a:extLst>
          </p:cNvPr>
          <p:cNvPicPr>
            <a:picLocks noChangeAspect="1"/>
          </p:cNvPicPr>
          <p:nvPr/>
        </p:nvPicPr>
        <p:blipFill>
          <a:blip r:embed="rId3"/>
          <a:stretch>
            <a:fillRect/>
          </a:stretch>
        </p:blipFill>
        <p:spPr>
          <a:xfrm>
            <a:off x="2015655" y="2075355"/>
            <a:ext cx="7741587" cy="3826193"/>
          </a:xfrm>
          <a:prstGeom prst="rect">
            <a:avLst/>
          </a:prstGeom>
        </p:spPr>
      </p:pic>
    </p:spTree>
    <p:extLst>
      <p:ext uri="{BB962C8B-B14F-4D97-AF65-F5344CB8AC3E}">
        <p14:creationId xmlns:p14="http://schemas.microsoft.com/office/powerpoint/2010/main" val="81704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E9CC4-888E-D0BF-99BF-4232CB6EFE08}"/>
              </a:ext>
            </a:extLst>
          </p:cNvPr>
          <p:cNvSpPr txBox="1"/>
          <p:nvPr/>
        </p:nvSpPr>
        <p:spPr>
          <a:xfrm>
            <a:off x="247650" y="420195"/>
            <a:ext cx="10696575" cy="1531894"/>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2</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observation below are the top 10 customer which helps the store increasing the profit. As per analysis the profit from the customers are gradually increases in all four years from 2011 to 2014. And at the same consumer products hits the most profitable category.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DC7E577-5B4C-DCCD-6D15-206839C09671}"/>
              </a:ext>
            </a:extLst>
          </p:cNvPr>
          <p:cNvPicPr>
            <a:picLocks noChangeAspect="1"/>
          </p:cNvPicPr>
          <p:nvPr/>
        </p:nvPicPr>
        <p:blipFill>
          <a:blip r:embed="rId3"/>
          <a:stretch>
            <a:fillRect/>
          </a:stretch>
        </p:blipFill>
        <p:spPr>
          <a:xfrm>
            <a:off x="1344294" y="2078037"/>
            <a:ext cx="8604351" cy="3856038"/>
          </a:xfrm>
          <a:prstGeom prst="rect">
            <a:avLst/>
          </a:prstGeom>
        </p:spPr>
      </p:pic>
    </p:spTree>
    <p:extLst>
      <p:ext uri="{BB962C8B-B14F-4D97-AF65-F5344CB8AC3E}">
        <p14:creationId xmlns:p14="http://schemas.microsoft.com/office/powerpoint/2010/main" val="350357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5280F-76B1-C431-B3D0-6AC9C659EB82}"/>
              </a:ext>
            </a:extLst>
          </p:cNvPr>
          <p:cNvSpPr txBox="1"/>
          <p:nvPr/>
        </p:nvSpPr>
        <p:spPr>
          <a:xfrm>
            <a:off x="276225" y="459383"/>
            <a:ext cx="11191875"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3</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below observation the store gets maximum profit from California state with the percentage of 63.88% and the result is from the consumer segment.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78F8CA4-B511-29CF-89BD-1A9C07864A70}"/>
              </a:ext>
            </a:extLst>
          </p:cNvPr>
          <p:cNvPicPr>
            <a:picLocks noChangeAspect="1"/>
          </p:cNvPicPr>
          <p:nvPr/>
        </p:nvPicPr>
        <p:blipFill>
          <a:blip r:embed="rId3"/>
          <a:stretch>
            <a:fillRect/>
          </a:stretch>
        </p:blipFill>
        <p:spPr>
          <a:xfrm>
            <a:off x="1803712" y="1814512"/>
            <a:ext cx="8136899" cy="4584105"/>
          </a:xfrm>
          <a:prstGeom prst="rect">
            <a:avLst/>
          </a:prstGeom>
        </p:spPr>
      </p:pic>
    </p:spTree>
    <p:extLst>
      <p:ext uri="{BB962C8B-B14F-4D97-AF65-F5344CB8AC3E}">
        <p14:creationId xmlns:p14="http://schemas.microsoft.com/office/powerpoint/2010/main" val="32218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0C00E-33CC-FBF8-6912-A6387D73D0A6}"/>
              </a:ext>
            </a:extLst>
          </p:cNvPr>
          <p:cNvSpPr txBox="1"/>
          <p:nvPr/>
        </p:nvSpPr>
        <p:spPr>
          <a:xfrm>
            <a:off x="295275" y="440333"/>
            <a:ext cx="11601450"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4</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below observation in the maximum sales reaches to $0.10M in the Year 2014 and the maximum sales happened in the technology category for all 5 years from 2011 to 2015.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3D76668-17A5-7165-1496-A610F4BA900E}"/>
              </a:ext>
            </a:extLst>
          </p:cNvPr>
          <p:cNvPicPr>
            <a:picLocks noChangeAspect="1"/>
          </p:cNvPicPr>
          <p:nvPr/>
        </p:nvPicPr>
        <p:blipFill>
          <a:blip r:embed="rId3"/>
          <a:stretch>
            <a:fillRect/>
          </a:stretch>
        </p:blipFill>
        <p:spPr>
          <a:xfrm>
            <a:off x="1872297" y="1675864"/>
            <a:ext cx="8447405" cy="4819869"/>
          </a:xfrm>
          <a:prstGeom prst="rect">
            <a:avLst/>
          </a:prstGeom>
        </p:spPr>
      </p:pic>
    </p:spTree>
    <p:extLst>
      <p:ext uri="{BB962C8B-B14F-4D97-AF65-F5344CB8AC3E}">
        <p14:creationId xmlns:p14="http://schemas.microsoft.com/office/powerpoint/2010/main" val="288858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4FEB0-8B42-3ADD-2C25-2A5990184313}"/>
              </a:ext>
            </a:extLst>
          </p:cNvPr>
          <p:cNvSpPr txBox="1"/>
          <p:nvPr/>
        </p:nvSpPr>
        <p:spPr>
          <a:xfrm>
            <a:off x="95249" y="0"/>
            <a:ext cx="10982325" cy="932948"/>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5</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below observation states the segment vise discounts, Sales, Quantity, Profit</a:t>
            </a:r>
            <a:endParaRPr lang="en-IN" dirty="0"/>
          </a:p>
        </p:txBody>
      </p:sp>
      <p:pic>
        <p:nvPicPr>
          <p:cNvPr id="4" name="Picture 3">
            <a:extLst>
              <a:ext uri="{FF2B5EF4-FFF2-40B4-BE49-F238E27FC236}">
                <a16:creationId xmlns:a16="http://schemas.microsoft.com/office/drawing/2014/main" id="{911FE3CD-F2A6-7645-8393-58141D3527AE}"/>
              </a:ext>
            </a:extLst>
          </p:cNvPr>
          <p:cNvPicPr>
            <a:picLocks noChangeAspect="1"/>
          </p:cNvPicPr>
          <p:nvPr/>
        </p:nvPicPr>
        <p:blipFill>
          <a:blip r:embed="rId3"/>
          <a:stretch>
            <a:fillRect/>
          </a:stretch>
        </p:blipFill>
        <p:spPr>
          <a:xfrm>
            <a:off x="621665" y="1077055"/>
            <a:ext cx="8620958" cy="5085620"/>
          </a:xfrm>
          <a:prstGeom prst="rect">
            <a:avLst/>
          </a:prstGeom>
        </p:spPr>
      </p:pic>
    </p:spTree>
    <p:extLst>
      <p:ext uri="{BB962C8B-B14F-4D97-AF65-F5344CB8AC3E}">
        <p14:creationId xmlns:p14="http://schemas.microsoft.com/office/powerpoint/2010/main" val="64981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CA741C-9F61-FAB9-408E-82FCFC59594B}"/>
              </a:ext>
            </a:extLst>
          </p:cNvPr>
          <p:cNvSpPr txBox="1"/>
          <p:nvPr/>
        </p:nvSpPr>
        <p:spPr>
          <a:xfrm>
            <a:off x="4419600" y="139204"/>
            <a:ext cx="7772400" cy="96827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observation says the maximum discount of 179.75% provided for consumer segment and resulted in sales volume of 362.88k with quantity produced of 6477 and the profit margin is 57.45k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7B7E31B-5C54-FC5B-5408-DE01CA9CC9AC}"/>
              </a:ext>
            </a:extLst>
          </p:cNvPr>
          <p:cNvPicPr>
            <a:picLocks noChangeAspect="1"/>
          </p:cNvPicPr>
          <p:nvPr/>
        </p:nvPicPr>
        <p:blipFill>
          <a:blip r:embed="rId3"/>
          <a:stretch>
            <a:fillRect/>
          </a:stretch>
        </p:blipFill>
        <p:spPr>
          <a:xfrm>
            <a:off x="270509" y="81126"/>
            <a:ext cx="3634741" cy="2148507"/>
          </a:xfrm>
          <a:prstGeom prst="rect">
            <a:avLst/>
          </a:prstGeom>
        </p:spPr>
      </p:pic>
      <p:sp>
        <p:nvSpPr>
          <p:cNvPr id="6" name="TextBox 5">
            <a:extLst>
              <a:ext uri="{FF2B5EF4-FFF2-40B4-BE49-F238E27FC236}">
                <a16:creationId xmlns:a16="http://schemas.microsoft.com/office/drawing/2014/main" id="{2DB2CBD8-F67C-7837-F6EC-DE2225356DA2}"/>
              </a:ext>
            </a:extLst>
          </p:cNvPr>
          <p:cNvSpPr txBox="1"/>
          <p:nvPr/>
        </p:nvSpPr>
        <p:spPr>
          <a:xfrm>
            <a:off x="4248149" y="2296845"/>
            <a:ext cx="7877175" cy="96827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observation says the discount of 109.40% provided for corporate segment and resulted in sales volume of 225.86k with quantity produced of 3630 and the profit margin is 34.44k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D9EF6B3-071E-8908-E6FB-1CDB031A38F9}"/>
              </a:ext>
            </a:extLst>
          </p:cNvPr>
          <p:cNvPicPr>
            <a:picLocks noChangeAspect="1"/>
          </p:cNvPicPr>
          <p:nvPr/>
        </p:nvPicPr>
        <p:blipFill>
          <a:blip r:embed="rId4"/>
          <a:stretch>
            <a:fillRect/>
          </a:stretch>
        </p:blipFill>
        <p:spPr>
          <a:xfrm>
            <a:off x="270509" y="2296845"/>
            <a:ext cx="3659781" cy="2148506"/>
          </a:xfrm>
          <a:prstGeom prst="rect">
            <a:avLst/>
          </a:prstGeom>
        </p:spPr>
      </p:pic>
      <p:sp>
        <p:nvSpPr>
          <p:cNvPr id="9" name="TextBox 8">
            <a:extLst>
              <a:ext uri="{FF2B5EF4-FFF2-40B4-BE49-F238E27FC236}">
                <a16:creationId xmlns:a16="http://schemas.microsoft.com/office/drawing/2014/main" id="{9B26B2B2-D432-126E-00C8-23C3CDAB16DF}"/>
              </a:ext>
            </a:extLst>
          </p:cNvPr>
          <p:cNvSpPr txBox="1"/>
          <p:nvPr/>
        </p:nvSpPr>
        <p:spPr>
          <a:xfrm>
            <a:off x="4248150" y="4549279"/>
            <a:ext cx="7877174" cy="96827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observation says the least discount of 61.05% provided for home Office segment and resulted in sales volume of 136.72k with quantity produced of 2159 and the profit margin is 16.53k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77DE9B0-FBBA-D0F9-D8AC-4A89D1E6F6DD}"/>
              </a:ext>
            </a:extLst>
          </p:cNvPr>
          <p:cNvPicPr>
            <a:picLocks noChangeAspect="1"/>
          </p:cNvPicPr>
          <p:nvPr/>
        </p:nvPicPr>
        <p:blipFill>
          <a:blip r:embed="rId5"/>
          <a:stretch>
            <a:fillRect/>
          </a:stretch>
        </p:blipFill>
        <p:spPr>
          <a:xfrm>
            <a:off x="270509" y="4598335"/>
            <a:ext cx="3706175" cy="2148507"/>
          </a:xfrm>
          <a:prstGeom prst="rect">
            <a:avLst/>
          </a:prstGeom>
        </p:spPr>
      </p:pic>
      <p:sp>
        <p:nvSpPr>
          <p:cNvPr id="11" name="Arrow: Left 10">
            <a:extLst>
              <a:ext uri="{FF2B5EF4-FFF2-40B4-BE49-F238E27FC236}">
                <a16:creationId xmlns:a16="http://schemas.microsoft.com/office/drawing/2014/main" id="{7180357A-0A11-AABD-40CD-8F56646D476A}"/>
              </a:ext>
            </a:extLst>
          </p:cNvPr>
          <p:cNvSpPr/>
          <p:nvPr/>
        </p:nvSpPr>
        <p:spPr>
          <a:xfrm>
            <a:off x="4438650" y="1257300"/>
            <a:ext cx="885825" cy="32385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2" name="Arrow: Left 11">
            <a:extLst>
              <a:ext uri="{FF2B5EF4-FFF2-40B4-BE49-F238E27FC236}">
                <a16:creationId xmlns:a16="http://schemas.microsoft.com/office/drawing/2014/main" id="{7E617D84-04CE-0379-66DB-0D7D73E321C6}"/>
              </a:ext>
            </a:extLst>
          </p:cNvPr>
          <p:cNvSpPr/>
          <p:nvPr/>
        </p:nvSpPr>
        <p:spPr>
          <a:xfrm>
            <a:off x="4571999" y="5848013"/>
            <a:ext cx="885825" cy="32385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3" name="Arrow: Left 12">
            <a:extLst>
              <a:ext uri="{FF2B5EF4-FFF2-40B4-BE49-F238E27FC236}">
                <a16:creationId xmlns:a16="http://schemas.microsoft.com/office/drawing/2014/main" id="{078FEE97-99EB-B402-3A1D-F855921F81BF}"/>
              </a:ext>
            </a:extLst>
          </p:cNvPr>
          <p:cNvSpPr/>
          <p:nvPr/>
        </p:nvSpPr>
        <p:spPr>
          <a:xfrm>
            <a:off x="4572000" y="3523498"/>
            <a:ext cx="885825" cy="32385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0383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8EF500-2427-99A3-1B1B-7CAFF081E2D1}"/>
              </a:ext>
            </a:extLst>
          </p:cNvPr>
          <p:cNvSpPr txBox="1"/>
          <p:nvPr/>
        </p:nvSpPr>
        <p:spPr>
          <a:xfrm>
            <a:off x="180975" y="301677"/>
            <a:ext cx="11468100"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6</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observation states about the category vise profit, in Furniture category the profit value is $11.50k, by office supplies category the profit value is $52.61k followed by technology category which profit value is $44.30k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6DFDD9C-332F-FF90-4607-7EAE412DCE48}"/>
              </a:ext>
            </a:extLst>
          </p:cNvPr>
          <p:cNvSpPr txBox="1"/>
          <p:nvPr/>
        </p:nvSpPr>
        <p:spPr>
          <a:xfrm>
            <a:off x="180975" y="1736274"/>
            <a:ext cx="224790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Furniture category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44814D4-EA86-5D19-2BD0-CC3C4DF81FAE}"/>
              </a:ext>
            </a:extLst>
          </p:cNvPr>
          <p:cNvPicPr>
            <a:picLocks noChangeAspect="1"/>
          </p:cNvPicPr>
          <p:nvPr/>
        </p:nvPicPr>
        <p:blipFill>
          <a:blip r:embed="rId3"/>
          <a:stretch>
            <a:fillRect/>
          </a:stretch>
        </p:blipFill>
        <p:spPr>
          <a:xfrm>
            <a:off x="180975" y="2221547"/>
            <a:ext cx="3896450" cy="2198053"/>
          </a:xfrm>
          <a:prstGeom prst="rect">
            <a:avLst/>
          </a:prstGeom>
        </p:spPr>
      </p:pic>
      <p:sp>
        <p:nvSpPr>
          <p:cNvPr id="8" name="TextBox 7">
            <a:extLst>
              <a:ext uri="{FF2B5EF4-FFF2-40B4-BE49-F238E27FC236}">
                <a16:creationId xmlns:a16="http://schemas.microsoft.com/office/drawing/2014/main" id="{95A97822-7695-EACA-08F3-3AE357BECAFB}"/>
              </a:ext>
            </a:extLst>
          </p:cNvPr>
          <p:cNvSpPr txBox="1"/>
          <p:nvPr/>
        </p:nvSpPr>
        <p:spPr>
          <a:xfrm>
            <a:off x="4429125" y="1736274"/>
            <a:ext cx="1828800" cy="375552"/>
          </a:xfrm>
          <a:prstGeom prst="rect">
            <a:avLst/>
          </a:prstGeom>
          <a:noFill/>
        </p:spPr>
        <p:txBody>
          <a:bodyPr wrap="square">
            <a:spAutoFit/>
          </a:bodyPr>
          <a:lstStyle/>
          <a:p>
            <a:pPr>
              <a:lnSpc>
                <a:spcPct val="107000"/>
              </a:lnSpc>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Office supplies</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82E8DA0-6C7C-8AEF-C8A8-36FB742E7406}"/>
              </a:ext>
            </a:extLst>
          </p:cNvPr>
          <p:cNvPicPr>
            <a:picLocks noChangeAspect="1"/>
          </p:cNvPicPr>
          <p:nvPr/>
        </p:nvPicPr>
        <p:blipFill>
          <a:blip r:embed="rId4"/>
          <a:stretch>
            <a:fillRect/>
          </a:stretch>
        </p:blipFill>
        <p:spPr>
          <a:xfrm>
            <a:off x="4189729" y="2221547"/>
            <a:ext cx="3934195" cy="2198052"/>
          </a:xfrm>
          <a:prstGeom prst="rect">
            <a:avLst/>
          </a:prstGeom>
        </p:spPr>
      </p:pic>
      <p:sp>
        <p:nvSpPr>
          <p:cNvPr id="11" name="TextBox 10">
            <a:extLst>
              <a:ext uri="{FF2B5EF4-FFF2-40B4-BE49-F238E27FC236}">
                <a16:creationId xmlns:a16="http://schemas.microsoft.com/office/drawing/2014/main" id="{A1EDC726-C512-288F-18D1-473F5D85F109}"/>
              </a:ext>
            </a:extLst>
          </p:cNvPr>
          <p:cNvSpPr txBox="1"/>
          <p:nvPr/>
        </p:nvSpPr>
        <p:spPr>
          <a:xfrm>
            <a:off x="8524875" y="1843271"/>
            <a:ext cx="283845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Technology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75967157-0091-0351-CFDC-F46BD34A9CD6}"/>
              </a:ext>
            </a:extLst>
          </p:cNvPr>
          <p:cNvPicPr>
            <a:picLocks noChangeAspect="1"/>
          </p:cNvPicPr>
          <p:nvPr/>
        </p:nvPicPr>
        <p:blipFill>
          <a:blip r:embed="rId5"/>
          <a:stretch>
            <a:fillRect/>
          </a:stretch>
        </p:blipFill>
        <p:spPr>
          <a:xfrm>
            <a:off x="8189912" y="2234046"/>
            <a:ext cx="3934195" cy="2213118"/>
          </a:xfrm>
          <a:prstGeom prst="rect">
            <a:avLst/>
          </a:prstGeom>
        </p:spPr>
      </p:pic>
    </p:spTree>
    <p:extLst>
      <p:ext uri="{BB962C8B-B14F-4D97-AF65-F5344CB8AC3E}">
        <p14:creationId xmlns:p14="http://schemas.microsoft.com/office/powerpoint/2010/main" val="81565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657DC-403D-7B58-2AF5-5EABC57B3C73}"/>
              </a:ext>
            </a:extLst>
          </p:cNvPr>
          <p:cNvSpPr txBox="1"/>
          <p:nvPr/>
        </p:nvSpPr>
        <p:spPr>
          <a:xfrm>
            <a:off x="333375" y="312290"/>
            <a:ext cx="8439150" cy="939168"/>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7</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results states the overall sales, profit, quantity and discount provided by the store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C00DC24-60C3-18CB-4AE6-1E06F97AA751}"/>
              </a:ext>
            </a:extLst>
          </p:cNvPr>
          <p:cNvPicPr>
            <a:picLocks noChangeAspect="1"/>
          </p:cNvPicPr>
          <p:nvPr/>
        </p:nvPicPr>
        <p:blipFill>
          <a:blip r:embed="rId3"/>
          <a:stretch>
            <a:fillRect/>
          </a:stretch>
        </p:blipFill>
        <p:spPr>
          <a:xfrm>
            <a:off x="439420" y="1348422"/>
            <a:ext cx="7542530" cy="1013637"/>
          </a:xfrm>
          <a:prstGeom prst="rect">
            <a:avLst/>
          </a:prstGeom>
        </p:spPr>
      </p:pic>
      <p:sp>
        <p:nvSpPr>
          <p:cNvPr id="6" name="TextBox 5">
            <a:extLst>
              <a:ext uri="{FF2B5EF4-FFF2-40B4-BE49-F238E27FC236}">
                <a16:creationId xmlns:a16="http://schemas.microsoft.com/office/drawing/2014/main" id="{71689F7A-9E6E-6FB5-5B31-07F61B5CD034}"/>
              </a:ext>
            </a:extLst>
          </p:cNvPr>
          <p:cNvSpPr txBox="1"/>
          <p:nvPr/>
        </p:nvSpPr>
        <p:spPr>
          <a:xfrm>
            <a:off x="333375" y="3030045"/>
            <a:ext cx="11476355" cy="1531894"/>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Bases on the analysis the home office segment has to be concentrated to increase their profit margin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California and Washington states provides maximum profits of the store so concentrating on the development of stores in other states will help us to increase the profit as well.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81805BB-E23C-2139-9F82-25BEBC17BE4B}"/>
              </a:ext>
            </a:extLst>
          </p:cNvPr>
          <p:cNvSpPr txBox="1"/>
          <p:nvPr/>
        </p:nvSpPr>
        <p:spPr>
          <a:xfrm>
            <a:off x="333375" y="5509578"/>
            <a:ext cx="2009775" cy="671915"/>
          </a:xfrm>
          <a:prstGeom prst="rect">
            <a:avLst/>
          </a:prstGeom>
          <a:noFill/>
        </p:spPr>
        <p:txBody>
          <a:bodyPr wrap="square">
            <a:spAutoFit/>
          </a:bodyPr>
          <a:lstStyle/>
          <a:p>
            <a:pPr marL="457200" algn="ctr">
              <a:lnSpc>
                <a:spcPct val="107000"/>
              </a:lnSpc>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Thank You</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Aswin 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961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440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Arjunan</dc:creator>
  <cp:lastModifiedBy>Aswin Arjunan</cp:lastModifiedBy>
  <cp:revision>1</cp:revision>
  <dcterms:created xsi:type="dcterms:W3CDTF">2023-05-24T19:12:29Z</dcterms:created>
  <dcterms:modified xsi:type="dcterms:W3CDTF">2023-05-25T08:37:58Z</dcterms:modified>
</cp:coreProperties>
</file>