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65" r:id="rId7"/>
    <p:sldId id="271" r:id="rId8"/>
    <p:sldId id="272" r:id="rId9"/>
    <p:sldId id="266" r:id="rId10"/>
    <p:sldId id="268" r:id="rId11"/>
    <p:sldId id="269" r:id="rId12"/>
    <p:sldId id="270" r:id="rId13"/>
    <p:sldId id="260" r:id="rId14"/>
    <p:sldId id="258" r:id="rId15"/>
    <p:sldId id="259" r:id="rId16"/>
    <p:sldId id="26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 PROGRAMMING BASICS</a:t>
            </a:r>
            <a:endParaRPr lang="en-US" dirty="0"/>
          </a:p>
        </p:txBody>
      </p:sp>
      <p:sp>
        <p:nvSpPr>
          <p:cNvPr id="3" name="Subtitle 2"/>
          <p:cNvSpPr>
            <a:spLocks noGrp="1"/>
          </p:cNvSpPr>
          <p:nvPr>
            <p:ph type="subTitle" idx="1"/>
          </p:nvPr>
        </p:nvSpPr>
        <p:spPr/>
        <p:txBody>
          <a:bodyPr/>
          <a:lstStyle/>
          <a:p>
            <a:r>
              <a:rPr lang="en-US" dirty="0" smtClean="0">
                <a:solidFill>
                  <a:schemeClr val="tx1"/>
                </a:solidFill>
              </a:rPr>
              <a:t>Unit-2 (Part-A)</a:t>
            </a:r>
            <a:endParaRPr lang="en-US" dirty="0">
              <a:solidFill>
                <a:schemeClr val="tx1"/>
              </a:solidFill>
            </a:endParaRPr>
          </a:p>
        </p:txBody>
      </p:sp>
    </p:spTree>
    <p:extLst>
      <p:ext uri="{BB962C8B-B14F-4D97-AF65-F5344CB8AC3E}">
        <p14:creationId xmlns:p14="http://schemas.microsoft.com/office/powerpoint/2010/main" val="3847268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Ternary Operator in C</a:t>
            </a:r>
            <a:br>
              <a:rPr lang="en-US" b="1" dirty="0"/>
            </a:br>
            <a:endParaRPr lang="en-US" dirty="0"/>
          </a:p>
        </p:txBody>
      </p:sp>
      <p:sp>
        <p:nvSpPr>
          <p:cNvPr id="3" name="Content Placeholder 2"/>
          <p:cNvSpPr>
            <a:spLocks noGrp="1"/>
          </p:cNvSpPr>
          <p:nvPr>
            <p:ph idx="1"/>
          </p:nvPr>
        </p:nvSpPr>
        <p:spPr>
          <a:xfrm>
            <a:off x="457200" y="914400"/>
            <a:ext cx="8229600" cy="5715000"/>
          </a:xfrm>
        </p:spPr>
        <p:txBody>
          <a:bodyPr>
            <a:normAutofit/>
          </a:bodyPr>
          <a:lstStyle/>
          <a:p>
            <a:pPr algn="just"/>
            <a:r>
              <a:rPr lang="en-US" sz="2400" dirty="0">
                <a:latin typeface="Times New Roman" pitchFamily="18" charset="0"/>
                <a:cs typeface="Times New Roman" pitchFamily="18" charset="0"/>
              </a:rPr>
              <a:t>If any operator is used on three operands or variable is known as </a:t>
            </a:r>
            <a:r>
              <a:rPr lang="en-US" sz="2400" b="1" dirty="0">
                <a:latin typeface="Times New Roman" pitchFamily="18" charset="0"/>
                <a:cs typeface="Times New Roman" pitchFamily="18" charset="0"/>
              </a:rPr>
              <a:t>Ternary Operator</a:t>
            </a:r>
            <a:r>
              <a:rPr lang="en-US" sz="2400" dirty="0">
                <a:latin typeface="Times New Roman" pitchFamily="18" charset="0"/>
                <a:cs typeface="Times New Roman" pitchFamily="18" charset="0"/>
              </a:rPr>
              <a:t>. It can be represented with </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 . It is also called as </a:t>
            </a:r>
            <a:r>
              <a:rPr lang="en-US" sz="2400" b="1" dirty="0">
                <a:latin typeface="Times New Roman" pitchFamily="18" charset="0"/>
                <a:cs typeface="Times New Roman" pitchFamily="18" charset="0"/>
              </a:rPr>
              <a:t>conditional </a:t>
            </a:r>
            <a:r>
              <a:rPr lang="en-US" sz="2400" b="1" dirty="0" smtClean="0">
                <a:latin typeface="Times New Roman" pitchFamily="18" charset="0"/>
                <a:cs typeface="Times New Roman" pitchFamily="18" charset="0"/>
              </a:rPr>
              <a:t>operator</a:t>
            </a:r>
          </a:p>
          <a:p>
            <a:pPr algn="just"/>
            <a:r>
              <a:rPr lang="en-US" sz="2400" b="1" dirty="0" smtClean="0">
                <a:latin typeface="Times New Roman" pitchFamily="18" charset="0"/>
                <a:cs typeface="Times New Roman" pitchFamily="18" charset="0"/>
              </a:rPr>
              <a:t>Syntax</a:t>
            </a:r>
          </a:p>
          <a:p>
            <a:pPr marL="0" indent="0" algn="just">
              <a:buNone/>
            </a:pPr>
            <a:r>
              <a:rPr lang="en-US" sz="2400" dirty="0"/>
              <a:t>expression-1 ? expression-2 : </a:t>
            </a:r>
            <a:r>
              <a:rPr lang="en-US" sz="2400" dirty="0" smtClean="0"/>
              <a:t>expression-3</a:t>
            </a:r>
          </a:p>
          <a:p>
            <a:pPr marL="0" indent="0" algn="just">
              <a:buNone/>
            </a:pPr>
            <a:r>
              <a:rPr lang="en-US" sz="2400" dirty="0" err="1" smtClean="0">
                <a:latin typeface="Times New Roman" pitchFamily="18" charset="0"/>
                <a:cs typeface="Times New Roman" pitchFamily="18" charset="0"/>
              </a:rPr>
              <a:t>Eg</a:t>
            </a:r>
            <a:r>
              <a:rPr lang="en-US" sz="2400" dirty="0" smtClean="0">
                <a:latin typeface="Times New Roman" pitchFamily="18" charset="0"/>
                <a:cs typeface="Times New Roman" pitchFamily="18" charset="0"/>
              </a:rPr>
              <a:t>: </a:t>
            </a:r>
            <a:r>
              <a:rPr lang="en-US" sz="2400" dirty="0"/>
              <a:t>a&lt;b ? </a:t>
            </a:r>
            <a:r>
              <a:rPr lang="en-US" sz="2400" dirty="0" err="1"/>
              <a:t>printf</a:t>
            </a:r>
            <a:r>
              <a:rPr lang="en-US" sz="2400" dirty="0"/>
              <a:t>("a is less") : </a:t>
            </a:r>
            <a:r>
              <a:rPr lang="en-US" sz="2400" dirty="0" err="1"/>
              <a:t>printf</a:t>
            </a:r>
            <a:r>
              <a:rPr lang="en-US" sz="2400" dirty="0"/>
              <a:t>("a is greater</a:t>
            </a:r>
            <a:r>
              <a:rPr lang="en-US" sz="2400" dirty="0" smtClean="0"/>
              <a:t>");</a:t>
            </a:r>
          </a:p>
          <a:p>
            <a:pPr marL="0" indent="0" algn="just">
              <a:buNone/>
            </a:pPr>
            <a:endParaRPr lang="en-US" sz="2400" dirty="0">
              <a:latin typeface="Times New Roman" pitchFamily="18" charset="0"/>
              <a:cs typeface="Times New Roman" pitchFamily="18" charset="0"/>
            </a:endParaRPr>
          </a:p>
        </p:txBody>
      </p:sp>
      <p:sp>
        <p:nvSpPr>
          <p:cNvPr id="4" name="TextBox 3"/>
          <p:cNvSpPr txBox="1"/>
          <p:nvPr/>
        </p:nvSpPr>
        <p:spPr>
          <a:xfrm>
            <a:off x="2990850" y="4158734"/>
            <a:ext cx="1447800" cy="369332"/>
          </a:xfrm>
          <a:prstGeom prst="rect">
            <a:avLst/>
          </a:prstGeom>
          <a:solidFill>
            <a:schemeClr val="accent1"/>
          </a:solidFill>
        </p:spPr>
        <p:txBody>
          <a:bodyPr wrap="square" rtlCol="0">
            <a:spAutoFit/>
          </a:bodyPr>
          <a:lstStyle/>
          <a:p>
            <a:r>
              <a:rPr lang="en-US" dirty="0" smtClean="0"/>
              <a:t>Expression 1</a:t>
            </a:r>
            <a:endParaRPr lang="en-US" dirty="0"/>
          </a:p>
        </p:txBody>
      </p:sp>
      <p:sp>
        <p:nvSpPr>
          <p:cNvPr id="7" name="TextBox 6"/>
          <p:cNvSpPr txBox="1"/>
          <p:nvPr/>
        </p:nvSpPr>
        <p:spPr>
          <a:xfrm>
            <a:off x="4343400" y="4855834"/>
            <a:ext cx="1447800" cy="369332"/>
          </a:xfrm>
          <a:prstGeom prst="rect">
            <a:avLst/>
          </a:prstGeom>
          <a:solidFill>
            <a:srgbClr val="FFFF00"/>
          </a:solidFill>
        </p:spPr>
        <p:txBody>
          <a:bodyPr wrap="square" rtlCol="0">
            <a:spAutoFit/>
          </a:bodyPr>
          <a:lstStyle/>
          <a:p>
            <a:r>
              <a:rPr lang="en-US" dirty="0" smtClean="0"/>
              <a:t>Expression 3</a:t>
            </a:r>
            <a:endParaRPr lang="en-US" dirty="0"/>
          </a:p>
        </p:txBody>
      </p:sp>
      <p:sp>
        <p:nvSpPr>
          <p:cNvPr id="8" name="TextBox 7"/>
          <p:cNvSpPr txBox="1"/>
          <p:nvPr/>
        </p:nvSpPr>
        <p:spPr>
          <a:xfrm>
            <a:off x="1295400" y="4855834"/>
            <a:ext cx="1447800" cy="369332"/>
          </a:xfrm>
          <a:prstGeom prst="rect">
            <a:avLst/>
          </a:prstGeom>
          <a:solidFill>
            <a:schemeClr val="accent6"/>
          </a:solidFill>
        </p:spPr>
        <p:txBody>
          <a:bodyPr wrap="square" rtlCol="0">
            <a:spAutoFit/>
          </a:bodyPr>
          <a:lstStyle/>
          <a:p>
            <a:r>
              <a:rPr lang="en-US" dirty="0" smtClean="0"/>
              <a:t>Expression 2</a:t>
            </a:r>
            <a:endParaRPr lang="en-US" dirty="0"/>
          </a:p>
        </p:txBody>
      </p:sp>
      <p:sp>
        <p:nvSpPr>
          <p:cNvPr id="5" name="Oval 4"/>
          <p:cNvSpPr/>
          <p:nvPr/>
        </p:nvSpPr>
        <p:spPr>
          <a:xfrm>
            <a:off x="3581400" y="3505200"/>
            <a:ext cx="2667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18559" y="5791200"/>
            <a:ext cx="1447800" cy="369332"/>
          </a:xfrm>
          <a:prstGeom prst="rect">
            <a:avLst/>
          </a:prstGeom>
          <a:solidFill>
            <a:schemeClr val="accent6"/>
          </a:solidFill>
        </p:spPr>
        <p:txBody>
          <a:bodyPr wrap="square" rtlCol="0">
            <a:spAutoFit/>
          </a:bodyPr>
          <a:lstStyle/>
          <a:p>
            <a:r>
              <a:rPr lang="en-US" dirty="0" smtClean="0"/>
              <a:t>Print Result</a:t>
            </a:r>
            <a:endParaRPr lang="en-US" dirty="0"/>
          </a:p>
        </p:txBody>
      </p:sp>
      <p:sp>
        <p:nvSpPr>
          <p:cNvPr id="11" name="Oval 10"/>
          <p:cNvSpPr/>
          <p:nvPr/>
        </p:nvSpPr>
        <p:spPr>
          <a:xfrm>
            <a:off x="3569277" y="6629400"/>
            <a:ext cx="2667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4" idx="0"/>
          </p:cNvCxnSpPr>
          <p:nvPr/>
        </p:nvCxnSpPr>
        <p:spPr>
          <a:xfrm>
            <a:off x="3714750" y="3733800"/>
            <a:ext cx="0" cy="42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362200" y="4528066"/>
            <a:ext cx="628650" cy="327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438650" y="4528066"/>
            <a:ext cx="791441" cy="327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362200" y="5225166"/>
            <a:ext cx="609600" cy="5578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43401" y="5234280"/>
            <a:ext cx="723899" cy="548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730335" y="6190064"/>
            <a:ext cx="1" cy="548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683327" y="4396448"/>
            <a:ext cx="1059873" cy="369332"/>
          </a:xfrm>
          <a:prstGeom prst="rect">
            <a:avLst/>
          </a:prstGeom>
          <a:noFill/>
        </p:spPr>
        <p:txBody>
          <a:bodyPr wrap="square" rtlCol="0">
            <a:spAutoFit/>
          </a:bodyPr>
          <a:lstStyle/>
          <a:p>
            <a:r>
              <a:rPr lang="en-US" dirty="0" smtClean="0"/>
              <a:t>True (?)</a:t>
            </a:r>
            <a:endParaRPr lang="en-US" dirty="0"/>
          </a:p>
        </p:txBody>
      </p:sp>
      <p:sp>
        <p:nvSpPr>
          <p:cNvPr id="31" name="TextBox 30"/>
          <p:cNvSpPr txBox="1"/>
          <p:nvPr/>
        </p:nvSpPr>
        <p:spPr>
          <a:xfrm>
            <a:off x="4848225" y="4327175"/>
            <a:ext cx="1059873" cy="369332"/>
          </a:xfrm>
          <a:prstGeom prst="rect">
            <a:avLst/>
          </a:prstGeom>
          <a:noFill/>
        </p:spPr>
        <p:txBody>
          <a:bodyPr wrap="square" rtlCol="0">
            <a:spAutoFit/>
          </a:bodyPr>
          <a:lstStyle/>
          <a:p>
            <a:r>
              <a:rPr lang="en-US" dirty="0" smtClean="0"/>
              <a:t>False (:)</a:t>
            </a:r>
            <a:endParaRPr lang="en-US" dirty="0"/>
          </a:p>
        </p:txBody>
      </p:sp>
    </p:spTree>
    <p:extLst>
      <p:ext uri="{BB962C8B-B14F-4D97-AF65-F5344CB8AC3E}">
        <p14:creationId xmlns:p14="http://schemas.microsoft.com/office/powerpoint/2010/main" val="2875592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6324600"/>
          </a:xfrm>
        </p:spPr>
        <p:txBody>
          <a:bodyPr>
            <a:normAutofit/>
          </a:bodyPr>
          <a:lstStyle/>
          <a:p>
            <a:pPr marL="0" indent="0">
              <a:buNone/>
            </a:pPr>
            <a:r>
              <a:rPr lang="en-US" sz="2000" dirty="0"/>
              <a:t>#include&lt;</a:t>
            </a:r>
            <a:r>
              <a:rPr lang="en-US" sz="2000" dirty="0" err="1"/>
              <a:t>stdio.h</a:t>
            </a:r>
            <a:r>
              <a:rPr lang="en-US" sz="2000" dirty="0" smtClean="0"/>
              <a:t>&gt;</a:t>
            </a:r>
          </a:p>
          <a:p>
            <a:pPr marL="0" indent="0">
              <a:buNone/>
            </a:pPr>
            <a:r>
              <a:rPr lang="en-US" sz="2000" dirty="0" smtClean="0"/>
              <a:t> </a:t>
            </a:r>
            <a:r>
              <a:rPr lang="en-US" sz="2000" dirty="0"/>
              <a:t>#include&lt;</a:t>
            </a:r>
            <a:r>
              <a:rPr lang="en-US" sz="2000" dirty="0" err="1"/>
              <a:t>conio.h</a:t>
            </a:r>
            <a:r>
              <a:rPr lang="en-US" sz="2000" dirty="0" smtClean="0"/>
              <a:t>&gt;</a:t>
            </a:r>
          </a:p>
          <a:p>
            <a:pPr marL="0" indent="0">
              <a:buNone/>
            </a:pPr>
            <a:r>
              <a:rPr lang="en-US" sz="2000" dirty="0" smtClean="0"/>
              <a:t> </a:t>
            </a:r>
            <a:r>
              <a:rPr lang="en-US" sz="2000" b="1" dirty="0"/>
              <a:t>void</a:t>
            </a:r>
            <a:r>
              <a:rPr lang="en-US" sz="2000" dirty="0"/>
              <a:t> main() </a:t>
            </a:r>
            <a:endParaRPr lang="en-US" sz="2000" dirty="0" smtClean="0"/>
          </a:p>
          <a:p>
            <a:pPr marL="0" indent="0">
              <a:buNone/>
            </a:pPr>
            <a:r>
              <a:rPr lang="en-US" sz="2000" dirty="0" smtClean="0"/>
              <a:t>{ </a:t>
            </a:r>
          </a:p>
          <a:p>
            <a:pPr marL="0" indent="0">
              <a:buNone/>
            </a:pPr>
            <a:r>
              <a:rPr lang="en-US" sz="2000" b="1" dirty="0" err="1" smtClean="0"/>
              <a:t>int</a:t>
            </a:r>
            <a:r>
              <a:rPr lang="en-US" sz="2000" dirty="0" smtClean="0"/>
              <a:t> </a:t>
            </a:r>
            <a:r>
              <a:rPr lang="en-US" sz="2000" dirty="0"/>
              <a:t>a, b, c, large</a:t>
            </a:r>
            <a:r>
              <a:rPr lang="en-US" sz="2000" dirty="0" smtClean="0"/>
              <a:t>;</a:t>
            </a:r>
          </a:p>
          <a:p>
            <a:pPr marL="0" indent="0">
              <a:buNone/>
            </a:pPr>
            <a:r>
              <a:rPr lang="en-US" sz="2000" dirty="0" smtClean="0"/>
              <a:t> </a:t>
            </a:r>
            <a:r>
              <a:rPr lang="en-US" sz="2000" dirty="0" err="1"/>
              <a:t>clrscr</a:t>
            </a:r>
            <a:r>
              <a:rPr lang="en-US" sz="2000" dirty="0"/>
              <a:t>(); </a:t>
            </a:r>
            <a:endParaRPr lang="en-US" sz="2000" dirty="0" smtClean="0"/>
          </a:p>
          <a:p>
            <a:pPr marL="0" indent="0">
              <a:buNone/>
            </a:pPr>
            <a:r>
              <a:rPr lang="en-US" sz="2000" dirty="0" err="1" smtClean="0"/>
              <a:t>printf</a:t>
            </a:r>
            <a:r>
              <a:rPr lang="en-US" sz="2000" dirty="0"/>
              <a:t>("Enter any three number: "); </a:t>
            </a:r>
            <a:endParaRPr lang="en-US" sz="2000" dirty="0" smtClean="0"/>
          </a:p>
          <a:p>
            <a:pPr marL="0" indent="0">
              <a:buNone/>
            </a:pPr>
            <a:r>
              <a:rPr lang="en-US" sz="2000" dirty="0" err="1" smtClean="0"/>
              <a:t>scanf</a:t>
            </a:r>
            <a:r>
              <a:rPr lang="en-US" sz="2000" dirty="0"/>
              <a:t>("%</a:t>
            </a:r>
            <a:r>
              <a:rPr lang="en-US" sz="2000" dirty="0" err="1"/>
              <a:t>d%d%d</a:t>
            </a:r>
            <a:r>
              <a:rPr lang="en-US" sz="2000" dirty="0"/>
              <a:t>",&amp;a</a:t>
            </a:r>
            <a:r>
              <a:rPr lang="en-US" sz="2000" dirty="0" smtClean="0"/>
              <a:t>, &amp;</a:t>
            </a:r>
            <a:r>
              <a:rPr lang="en-US" sz="2000" dirty="0"/>
              <a:t>b</a:t>
            </a:r>
            <a:r>
              <a:rPr lang="en-US" sz="2000" dirty="0" smtClean="0"/>
              <a:t>, &amp;</a:t>
            </a:r>
            <a:r>
              <a:rPr lang="en-US" sz="2000" dirty="0"/>
              <a:t>c); </a:t>
            </a:r>
            <a:endParaRPr lang="en-US" sz="2000" dirty="0" smtClean="0"/>
          </a:p>
          <a:p>
            <a:pPr marL="0" indent="0">
              <a:buNone/>
            </a:pPr>
            <a:r>
              <a:rPr lang="en-US" sz="2000" dirty="0" smtClean="0"/>
              <a:t>large=a&gt;b </a:t>
            </a:r>
            <a:r>
              <a:rPr lang="en-US" sz="2000" dirty="0"/>
              <a:t>? (a&gt;</a:t>
            </a:r>
            <a:r>
              <a:rPr lang="en-US" sz="2000" dirty="0" err="1"/>
              <a:t>c?a:c</a:t>
            </a:r>
            <a:r>
              <a:rPr lang="en-US" sz="2000" dirty="0"/>
              <a:t>) : (b&gt;</a:t>
            </a:r>
            <a:r>
              <a:rPr lang="en-US" sz="2000" dirty="0" err="1"/>
              <a:t>c?b:c</a:t>
            </a:r>
            <a:r>
              <a:rPr lang="en-US" sz="2000" dirty="0" smtClean="0"/>
              <a:t>);</a:t>
            </a:r>
          </a:p>
          <a:p>
            <a:pPr marL="0" indent="0">
              <a:buNone/>
            </a:pPr>
            <a:r>
              <a:rPr lang="en-US" sz="2000" dirty="0" smtClean="0"/>
              <a:t> </a:t>
            </a:r>
            <a:r>
              <a:rPr lang="en-US" sz="2000" dirty="0" err="1"/>
              <a:t>printf</a:t>
            </a:r>
            <a:r>
              <a:rPr lang="en-US" sz="2000" dirty="0"/>
              <a:t>("Largest Number is: %d</a:t>
            </a:r>
            <a:r>
              <a:rPr lang="en-US" sz="2000" dirty="0" smtClean="0"/>
              <a:t>", large);</a:t>
            </a:r>
          </a:p>
          <a:p>
            <a:pPr marL="0" indent="0">
              <a:buNone/>
            </a:pPr>
            <a:r>
              <a:rPr lang="en-US" sz="2000" dirty="0" smtClean="0"/>
              <a:t> </a:t>
            </a:r>
            <a:r>
              <a:rPr lang="en-US" sz="2000" dirty="0" err="1"/>
              <a:t>getch</a:t>
            </a:r>
            <a:r>
              <a:rPr lang="en-US" sz="2000" dirty="0"/>
              <a:t>(); </a:t>
            </a:r>
            <a:endParaRPr lang="en-US" sz="2000" dirty="0" smtClean="0"/>
          </a:p>
          <a:p>
            <a:pPr marL="0" indent="0">
              <a:buNone/>
            </a:pPr>
            <a:r>
              <a:rPr lang="en-US" sz="2000" dirty="0" smtClean="0"/>
              <a:t>}</a:t>
            </a:r>
          </a:p>
          <a:p>
            <a:pPr marL="0" indent="0">
              <a:buNone/>
            </a:pPr>
            <a:endParaRPr lang="en-US" sz="2000" dirty="0" smtClean="0"/>
          </a:p>
          <a:p>
            <a:pPr marL="0" indent="0">
              <a:buNone/>
            </a:pPr>
            <a:r>
              <a:rPr lang="en-US" sz="2000" b="1" u="sng" dirty="0" smtClean="0"/>
              <a:t>Output:</a:t>
            </a:r>
          </a:p>
          <a:p>
            <a:pPr marL="0" indent="0">
              <a:buNone/>
            </a:pPr>
            <a:r>
              <a:rPr lang="en-US" sz="2000" dirty="0"/>
              <a:t>Enter any three number: 5 7 2 </a:t>
            </a:r>
            <a:endParaRPr lang="en-US" sz="2000" dirty="0" smtClean="0"/>
          </a:p>
          <a:p>
            <a:pPr marL="0" indent="0">
              <a:buNone/>
            </a:pPr>
            <a:r>
              <a:rPr lang="en-US" sz="2000" dirty="0" smtClean="0"/>
              <a:t>Largest </a:t>
            </a:r>
            <a:r>
              <a:rPr lang="en-US" sz="2000" dirty="0"/>
              <a:t>number is 7</a:t>
            </a:r>
          </a:p>
        </p:txBody>
      </p:sp>
    </p:spTree>
    <p:extLst>
      <p:ext uri="{BB962C8B-B14F-4D97-AF65-F5344CB8AC3E}">
        <p14:creationId xmlns:p14="http://schemas.microsoft.com/office/powerpoint/2010/main" val="3752135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endParaRPr lang="en-US" dirty="0"/>
          </a:p>
        </p:txBody>
      </p:sp>
      <p:sp>
        <p:nvSpPr>
          <p:cNvPr id="3" name="Content Placeholder 2"/>
          <p:cNvSpPr>
            <a:spLocks noGrp="1"/>
          </p:cNvSpPr>
          <p:nvPr>
            <p:ph idx="1"/>
          </p:nvPr>
        </p:nvSpPr>
        <p:spPr>
          <a:xfrm>
            <a:off x="228600" y="228600"/>
            <a:ext cx="8686800" cy="6629400"/>
          </a:xfrm>
        </p:spPr>
        <p:txBody>
          <a:bodyPr>
            <a:normAutofit/>
          </a:bodyPr>
          <a:lstStyle/>
          <a:p>
            <a:pPr marL="0" indent="0" algn="just">
              <a:lnSpc>
                <a:spcPct val="150000"/>
              </a:lnSpc>
              <a:buNone/>
            </a:pPr>
            <a:r>
              <a:rPr lang="en-US" sz="1800" b="1" u="sng" dirty="0" err="1"/>
              <a:t>sizeof</a:t>
            </a:r>
            <a:r>
              <a:rPr lang="en-US" sz="1800" b="1" u="sng" dirty="0"/>
              <a:t> operator</a:t>
            </a:r>
            <a:endParaRPr lang="en-US" sz="1800" u="sng" dirty="0" smtClean="0"/>
          </a:p>
          <a:p>
            <a:pPr marL="0" indent="0" algn="just">
              <a:lnSpc>
                <a:spcPct val="150000"/>
              </a:lnSpc>
              <a:buNone/>
            </a:pPr>
            <a:r>
              <a:rPr lang="en-US" sz="1800" dirty="0" smtClean="0"/>
              <a:t>The</a:t>
            </a:r>
            <a:r>
              <a:rPr lang="en-US" sz="1800" dirty="0"/>
              <a:t> </a:t>
            </a:r>
            <a:r>
              <a:rPr lang="en-US" sz="1800" b="1" dirty="0" err="1"/>
              <a:t>sizeof</a:t>
            </a:r>
            <a:r>
              <a:rPr lang="en-US" sz="1800" dirty="0"/>
              <a:t> operator is used to calculate the size of data type or variables. This operator returns the size of its variable in bytes.</a:t>
            </a:r>
          </a:p>
          <a:p>
            <a:pPr algn="just">
              <a:lnSpc>
                <a:spcPct val="150000"/>
              </a:lnSpc>
            </a:pPr>
            <a:r>
              <a:rPr lang="en-US" sz="1800" dirty="0"/>
              <a:t>For example: </a:t>
            </a:r>
            <a:r>
              <a:rPr lang="en-US" sz="1800" dirty="0" smtClean="0"/>
              <a:t> </a:t>
            </a:r>
            <a:r>
              <a:rPr lang="en-US" sz="1800" dirty="0" err="1" smtClean="0"/>
              <a:t>sizeof</a:t>
            </a:r>
            <a:r>
              <a:rPr lang="en-US" sz="1800" dirty="0" smtClean="0"/>
              <a:t>(a</a:t>
            </a:r>
            <a:r>
              <a:rPr lang="en-US" sz="1800" dirty="0"/>
              <a:t>), where a is </a:t>
            </a:r>
            <a:r>
              <a:rPr lang="en-US" sz="1800" dirty="0" smtClean="0"/>
              <a:t>integer</a:t>
            </a:r>
            <a:r>
              <a:rPr lang="en-US" sz="1800" dirty="0"/>
              <a:t>, will return 4</a:t>
            </a:r>
            <a:r>
              <a:rPr lang="en-US" sz="1800" dirty="0" smtClean="0"/>
              <a:t>.</a:t>
            </a:r>
          </a:p>
          <a:p>
            <a:pPr marL="0" indent="0" algn="just">
              <a:lnSpc>
                <a:spcPct val="150000"/>
              </a:lnSpc>
              <a:buNone/>
            </a:pPr>
            <a:r>
              <a:rPr lang="en-US" sz="1800" b="1" u="sng" dirty="0"/>
              <a:t>Storage Classes in </a:t>
            </a:r>
            <a:r>
              <a:rPr lang="en-US" sz="1800" b="1" u="sng" dirty="0" smtClean="0"/>
              <a:t>C</a:t>
            </a:r>
          </a:p>
          <a:p>
            <a:pPr marL="0" indent="0" algn="just">
              <a:lnSpc>
                <a:spcPct val="150000"/>
              </a:lnSpc>
              <a:buNone/>
            </a:pPr>
            <a:r>
              <a:rPr lang="en-US" sz="1800" b="1" dirty="0"/>
              <a:t>Storage class</a:t>
            </a:r>
            <a:r>
              <a:rPr lang="en-US" sz="1800" dirty="0"/>
              <a:t> </a:t>
            </a:r>
            <a:r>
              <a:rPr lang="en-US" sz="1800" dirty="0" err="1"/>
              <a:t>specifiers</a:t>
            </a:r>
            <a:r>
              <a:rPr lang="en-US" sz="1800" dirty="0"/>
              <a:t> in C language tells to the compiler where to store a variable (Storage area of variable), how to store the variable, Scope of variable, Default value of a variable (if it is not initialized it), what is the initial value of the variable and life time of the variable</a:t>
            </a:r>
            <a:r>
              <a:rPr lang="en-US" sz="1800" dirty="0" smtClean="0"/>
              <a:t>.</a:t>
            </a:r>
          </a:p>
          <a:p>
            <a:pPr marL="0" indent="0">
              <a:buNone/>
            </a:pPr>
            <a:r>
              <a:rPr lang="en-US" sz="1800" b="1" dirty="0"/>
              <a:t>Storage classes of C will provides following information to compiler.</a:t>
            </a:r>
          </a:p>
          <a:p>
            <a:r>
              <a:rPr lang="en-US" sz="1800" dirty="0"/>
              <a:t>Storage area of variable</a:t>
            </a:r>
          </a:p>
          <a:p>
            <a:r>
              <a:rPr lang="en-US" sz="1800" dirty="0"/>
              <a:t>Scope of variable that is in which block the variable is visible.</a:t>
            </a:r>
          </a:p>
          <a:p>
            <a:r>
              <a:rPr lang="en-US" sz="1800" dirty="0"/>
              <a:t>Life time of a variable that is how long the variable will be there in active mode.</a:t>
            </a:r>
          </a:p>
          <a:p>
            <a:r>
              <a:rPr lang="en-US" sz="1800" dirty="0"/>
              <a:t>Default value of a variable if it is not initialized it</a:t>
            </a:r>
            <a:r>
              <a:rPr lang="en-US" sz="1800" dirty="0" smtClean="0"/>
              <a:t>.</a:t>
            </a:r>
          </a:p>
          <a:p>
            <a:pPr marL="0" indent="0">
              <a:buNone/>
            </a:pPr>
            <a:r>
              <a:rPr lang="en-US" sz="1800" b="1" dirty="0"/>
              <a:t>Storage classes in mainly divided into four types,</a:t>
            </a:r>
          </a:p>
          <a:p>
            <a:r>
              <a:rPr lang="en-US" sz="1800" dirty="0"/>
              <a:t>a</a:t>
            </a:r>
            <a:r>
              <a:rPr lang="en-US" sz="1800" dirty="0" smtClean="0"/>
              <a:t>uto ,           extern,        static,           register</a:t>
            </a:r>
            <a:endParaRPr lang="en-US" sz="1800" dirty="0"/>
          </a:p>
          <a:p>
            <a:pPr marL="0" indent="0">
              <a:buNone/>
            </a:pPr>
            <a:endParaRPr lang="en-US" sz="1800" dirty="0"/>
          </a:p>
          <a:p>
            <a:pPr marL="0" indent="0" algn="just">
              <a:lnSpc>
                <a:spcPct val="150000"/>
              </a:lnSpc>
              <a:buNone/>
            </a:pPr>
            <a:endParaRPr lang="en-US" sz="1800" b="1" dirty="0"/>
          </a:p>
          <a:p>
            <a:pPr marL="0" indent="0" algn="just">
              <a:lnSpc>
                <a:spcPct val="150000"/>
              </a:lnSpc>
              <a:buNone/>
            </a:pPr>
            <a:endParaRPr lang="en-US" sz="1800" dirty="0"/>
          </a:p>
          <a:p>
            <a:endParaRPr lang="en-US" dirty="0"/>
          </a:p>
        </p:txBody>
      </p:sp>
    </p:spTree>
    <p:extLst>
      <p:ext uri="{BB962C8B-B14F-4D97-AF65-F5344CB8AC3E}">
        <p14:creationId xmlns:p14="http://schemas.microsoft.com/office/powerpoint/2010/main" val="1596238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Variable in C Language</a:t>
            </a:r>
            <a:br>
              <a:rPr lang="en-US" b="1" dirty="0"/>
            </a:br>
            <a:endParaRPr lang="en-US" dirty="0"/>
          </a:p>
        </p:txBody>
      </p:sp>
      <p:sp>
        <p:nvSpPr>
          <p:cNvPr id="3" name="Content Placeholder 2"/>
          <p:cNvSpPr>
            <a:spLocks noGrp="1"/>
          </p:cNvSpPr>
          <p:nvPr>
            <p:ph idx="1"/>
          </p:nvPr>
        </p:nvSpPr>
        <p:spPr>
          <a:xfrm>
            <a:off x="457200" y="1066800"/>
            <a:ext cx="8229600" cy="5638800"/>
          </a:xfrm>
        </p:spPr>
        <p:txBody>
          <a:bodyPr>
            <a:normAutofit fontScale="32500" lnSpcReduction="20000"/>
          </a:bodyPr>
          <a:lstStyle/>
          <a:p>
            <a:pPr algn="just"/>
            <a:r>
              <a:rPr lang="en-US" sz="4900" dirty="0">
                <a:latin typeface="Times New Roman" pitchFamily="18" charset="0"/>
                <a:cs typeface="Times New Roman" pitchFamily="18" charset="0"/>
              </a:rPr>
              <a:t>Variable is an identifier which holds data or another one variable. It is an identifier whose value can be changed at the execution time of program. It is used to identify input data in a program</a:t>
            </a:r>
            <a:r>
              <a:rPr lang="en-US" sz="4900" dirty="0" smtClean="0"/>
              <a:t>.</a:t>
            </a:r>
          </a:p>
          <a:p>
            <a:pPr marL="0" indent="0">
              <a:buNone/>
            </a:pPr>
            <a:r>
              <a:rPr lang="en-US" sz="4900" b="1" dirty="0"/>
              <a:t>Syntax</a:t>
            </a:r>
            <a:r>
              <a:rPr lang="en-US" sz="4900" b="1" dirty="0" smtClean="0"/>
              <a:t>:</a:t>
            </a:r>
          </a:p>
          <a:p>
            <a:pPr marL="0" indent="0">
              <a:buNone/>
            </a:pPr>
            <a:r>
              <a:rPr lang="en-US" sz="4900" dirty="0" err="1"/>
              <a:t>Datatype</a:t>
            </a:r>
            <a:r>
              <a:rPr lang="en-US" sz="4900" dirty="0"/>
              <a:t> </a:t>
            </a:r>
            <a:r>
              <a:rPr lang="en-US" sz="4900" dirty="0" err="1"/>
              <a:t>variable_name</a:t>
            </a:r>
            <a:r>
              <a:rPr lang="en-US" sz="4900" dirty="0"/>
              <a:t>;</a:t>
            </a:r>
          </a:p>
          <a:p>
            <a:pPr marL="0" indent="0">
              <a:buNone/>
            </a:pPr>
            <a:r>
              <a:rPr lang="en-US" sz="4900" dirty="0" err="1" smtClean="0"/>
              <a:t>Eg</a:t>
            </a:r>
            <a:r>
              <a:rPr lang="en-US" sz="4900" dirty="0" smtClean="0"/>
              <a:t>. </a:t>
            </a:r>
            <a:r>
              <a:rPr lang="en-US" sz="4900" dirty="0" err="1" smtClean="0"/>
              <a:t>Int</a:t>
            </a:r>
            <a:r>
              <a:rPr lang="en-US" sz="4900" dirty="0" smtClean="0"/>
              <a:t> </a:t>
            </a:r>
            <a:r>
              <a:rPr lang="en-US" sz="4900" dirty="0"/>
              <a:t>i</a:t>
            </a:r>
            <a:r>
              <a:rPr lang="en-US" sz="4900" dirty="0" smtClean="0"/>
              <a:t>;</a:t>
            </a:r>
          </a:p>
          <a:p>
            <a:pPr marL="0" indent="0">
              <a:buNone/>
            </a:pPr>
            <a:endParaRPr lang="en-US" sz="4900" dirty="0"/>
          </a:p>
          <a:p>
            <a:pPr marL="0" indent="0">
              <a:buNone/>
            </a:pPr>
            <a:r>
              <a:rPr lang="en-US" sz="4900" b="1" u="sng" dirty="0" smtClean="0"/>
              <a:t>Initialization of variable:</a:t>
            </a:r>
          </a:p>
          <a:p>
            <a:pPr marL="0" indent="0">
              <a:buNone/>
            </a:pPr>
            <a:r>
              <a:rPr lang="en-US" sz="4900" dirty="0" err="1"/>
              <a:t>Variable_name</a:t>
            </a:r>
            <a:r>
              <a:rPr lang="en-US" sz="4900" dirty="0"/>
              <a:t> = value;</a:t>
            </a:r>
          </a:p>
          <a:p>
            <a:pPr marL="0" indent="0">
              <a:buNone/>
            </a:pPr>
            <a:r>
              <a:rPr lang="en-US" sz="4900" dirty="0" err="1" smtClean="0"/>
              <a:t>int</a:t>
            </a:r>
            <a:r>
              <a:rPr lang="en-US" sz="4900" dirty="0" smtClean="0"/>
              <a:t> </a:t>
            </a:r>
            <a:r>
              <a:rPr lang="en-US" sz="4900" dirty="0"/>
              <a:t>a= 20; </a:t>
            </a:r>
          </a:p>
          <a:p>
            <a:endParaRPr lang="en-US" sz="4900" dirty="0" smtClean="0"/>
          </a:p>
          <a:p>
            <a:endParaRPr lang="en-US" sz="4900" dirty="0"/>
          </a:p>
          <a:p>
            <a:endParaRPr lang="en-US" sz="4900" dirty="0" smtClean="0"/>
          </a:p>
          <a:p>
            <a:endParaRPr lang="en-US" sz="4900" dirty="0"/>
          </a:p>
          <a:p>
            <a:r>
              <a:rPr lang="en-US" sz="4900" dirty="0" smtClean="0"/>
              <a:t>Every </a:t>
            </a:r>
            <a:r>
              <a:rPr lang="en-US" sz="4900" dirty="0"/>
              <a:t>variable name should start with alphabets or underscore (_).</a:t>
            </a:r>
          </a:p>
          <a:p>
            <a:r>
              <a:rPr lang="en-US" sz="4900" dirty="0"/>
              <a:t>No spaces are allowed in variable declaration.</a:t>
            </a:r>
          </a:p>
          <a:p>
            <a:r>
              <a:rPr lang="en-US" sz="4900" dirty="0"/>
              <a:t>Except underscore (_) no other special symbol are allowed in the middle of the variable declaration (not allowed -&gt; roll-no, allowed -&gt; </a:t>
            </a:r>
            <a:r>
              <a:rPr lang="en-US" sz="4900" dirty="0" err="1"/>
              <a:t>roll_no</a:t>
            </a:r>
            <a:r>
              <a:rPr lang="en-US" sz="4900" dirty="0"/>
              <a:t>).</a:t>
            </a:r>
          </a:p>
          <a:p>
            <a:r>
              <a:rPr lang="en-US" sz="4900" dirty="0"/>
              <a:t>Maximum length of variable is 8 characters depend on compiler and operation system.</a:t>
            </a:r>
          </a:p>
          <a:p>
            <a:r>
              <a:rPr lang="en-US" sz="4900" dirty="0"/>
              <a:t>Every variable name always should exist in the left hand side of assignment operator (invalid -&gt; 10=a; valid -&gt; a=10;).</a:t>
            </a:r>
          </a:p>
          <a:p>
            <a:r>
              <a:rPr lang="en-US" sz="4900" dirty="0"/>
              <a:t>No keyword should access variable name (</a:t>
            </a:r>
            <a:r>
              <a:rPr lang="en-US" sz="4900" dirty="0" err="1"/>
              <a:t>int</a:t>
            </a:r>
            <a:r>
              <a:rPr lang="en-US" sz="4900" dirty="0"/>
              <a:t> for &lt;- invalid because for is keyword).</a:t>
            </a:r>
          </a:p>
          <a:p>
            <a:pPr marL="0" indent="0">
              <a:buNone/>
            </a:pPr>
            <a:r>
              <a:rPr lang="en-US" dirty="0"/>
              <a:t/>
            </a:r>
            <a:br>
              <a:rPr lang="en-US" dirty="0"/>
            </a:b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010510"/>
            <a:ext cx="2590800" cy="1570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8277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39762"/>
          </a:xfrm>
        </p:spPr>
        <p:txBody>
          <a:bodyPr>
            <a:normAutofit fontScale="90000"/>
          </a:bodyPr>
          <a:lstStyle/>
          <a:p>
            <a:r>
              <a:rPr lang="en-US" b="1" dirty="0"/>
              <a:t>Keywords in C</a:t>
            </a:r>
            <a:br>
              <a:rPr lang="en-US" b="1" dirty="0"/>
            </a:br>
            <a:endParaRPr lang="en-US" dirty="0"/>
          </a:p>
        </p:txBody>
      </p:sp>
      <p:sp>
        <p:nvSpPr>
          <p:cNvPr id="3" name="Content Placeholder 2"/>
          <p:cNvSpPr>
            <a:spLocks noGrp="1"/>
          </p:cNvSpPr>
          <p:nvPr>
            <p:ph idx="1"/>
          </p:nvPr>
        </p:nvSpPr>
        <p:spPr>
          <a:xfrm>
            <a:off x="381000" y="1143000"/>
            <a:ext cx="8229600" cy="4525963"/>
          </a:xfrm>
        </p:spPr>
        <p:txBody>
          <a:bodyPr/>
          <a:lstStyle/>
          <a:p>
            <a:pPr algn="just"/>
            <a:r>
              <a:rPr lang="en-US" sz="2000" b="1" dirty="0" smtClean="0">
                <a:latin typeface="Times New Roman" pitchFamily="18" charset="0"/>
                <a:cs typeface="Times New Roman" pitchFamily="18" charset="0"/>
              </a:rPr>
              <a:t>Keyword</a:t>
            </a:r>
            <a:r>
              <a:rPr lang="en-US" sz="2000" dirty="0">
                <a:latin typeface="Times New Roman" pitchFamily="18" charset="0"/>
                <a:cs typeface="Times New Roman" pitchFamily="18" charset="0"/>
              </a:rPr>
              <a:t> is a predefined or reserved word in C library with a fixed meaning and used to perform an internal operation. C Language supports 32 keywords.</a:t>
            </a:r>
          </a:p>
          <a:p>
            <a:pPr algn="just"/>
            <a:r>
              <a:rPr lang="en-US" sz="2000" dirty="0">
                <a:latin typeface="Times New Roman" pitchFamily="18" charset="0"/>
                <a:cs typeface="Times New Roman" pitchFamily="18" charset="0"/>
              </a:rPr>
              <a:t>Every </a:t>
            </a:r>
            <a:r>
              <a:rPr lang="en-US" sz="2000" b="1" dirty="0">
                <a:latin typeface="Times New Roman" pitchFamily="18" charset="0"/>
                <a:cs typeface="Times New Roman" pitchFamily="18" charset="0"/>
              </a:rPr>
              <a:t>Keyword</a:t>
            </a:r>
            <a:r>
              <a:rPr lang="en-US" sz="2000" dirty="0">
                <a:latin typeface="Times New Roman" pitchFamily="18" charset="0"/>
                <a:cs typeface="Times New Roman" pitchFamily="18" charset="0"/>
              </a:rPr>
              <a:t> exists in lower case latter like auto, break, case, </a:t>
            </a:r>
            <a:r>
              <a:rPr lang="en-US" sz="2000" dirty="0" err="1">
                <a:latin typeface="Times New Roman" pitchFamily="18" charset="0"/>
                <a:cs typeface="Times New Roman" pitchFamily="18" charset="0"/>
              </a:rPr>
              <a:t>const</a:t>
            </a:r>
            <a:r>
              <a:rPr lang="en-US" sz="2000" dirty="0">
                <a:latin typeface="Times New Roman" pitchFamily="18" charset="0"/>
                <a:cs typeface="Times New Roman" pitchFamily="18" charset="0"/>
              </a:rPr>
              <a:t>, continue,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etc.</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65278825"/>
              </p:ext>
            </p:extLst>
          </p:nvPr>
        </p:nvGraphicFramePr>
        <p:xfrm>
          <a:off x="914400" y="3657600"/>
          <a:ext cx="7543800" cy="2956560"/>
        </p:xfrm>
        <a:graphic>
          <a:graphicData uri="http://schemas.openxmlformats.org/drawingml/2006/table">
            <a:tbl>
              <a:tblPr/>
              <a:tblGrid>
                <a:gridCol w="1885950"/>
                <a:gridCol w="1885950"/>
                <a:gridCol w="1885950"/>
                <a:gridCol w="1885950"/>
              </a:tblGrid>
              <a:tr h="0">
                <a:tc>
                  <a:txBody>
                    <a:bodyPr/>
                    <a:lstStyle/>
                    <a:p>
                      <a:r>
                        <a:rPr lang="en-US" dirty="0">
                          <a:effectLst/>
                        </a:rPr>
                        <a:t>auto</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double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int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struct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0">
                <a:tc>
                  <a:txBody>
                    <a:bodyPr/>
                    <a:lstStyle/>
                    <a:p>
                      <a:r>
                        <a:rPr lang="en-US">
                          <a:effectLst/>
                        </a:rPr>
                        <a:t>break</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else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dirty="0">
                          <a:effectLst/>
                        </a:rPr>
                        <a:t>long</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switch</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0">
                <a:tc>
                  <a:txBody>
                    <a:bodyPr/>
                    <a:lstStyle/>
                    <a:p>
                      <a:r>
                        <a:rPr lang="en-US">
                          <a:effectLst/>
                        </a:rPr>
                        <a:t>case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enum</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dirty="0">
                          <a:effectLst/>
                        </a:rPr>
                        <a:t>register</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typedef</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0">
                <a:tc>
                  <a:txBody>
                    <a:bodyPr/>
                    <a:lstStyle/>
                    <a:p>
                      <a:r>
                        <a:rPr lang="en-US">
                          <a:effectLst/>
                        </a:rPr>
                        <a:t>char</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extern</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return</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union</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0">
                <a:tc>
                  <a:txBody>
                    <a:bodyPr/>
                    <a:lstStyle/>
                    <a:p>
                      <a:r>
                        <a:rPr lang="en-US">
                          <a:effectLst/>
                        </a:rPr>
                        <a:t>const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float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short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unsigned</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0">
                <a:tc>
                  <a:txBody>
                    <a:bodyPr/>
                    <a:lstStyle/>
                    <a:p>
                      <a:r>
                        <a:rPr lang="en-US">
                          <a:effectLst/>
                        </a:rPr>
                        <a:t>continue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for</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signed</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void</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0">
                <a:tc>
                  <a:txBody>
                    <a:bodyPr/>
                    <a:lstStyle/>
                    <a:p>
                      <a:r>
                        <a:rPr lang="en-US">
                          <a:effectLst/>
                        </a:rPr>
                        <a:t>default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goto</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sizeof</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volatile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0">
                <a:tc>
                  <a:txBody>
                    <a:bodyPr/>
                    <a:lstStyle/>
                    <a:p>
                      <a:r>
                        <a:rPr lang="en-US">
                          <a:effectLst/>
                        </a:rPr>
                        <a:t>do</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if</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static</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dirty="0">
                          <a:effectLst/>
                        </a:rPr>
                        <a:t>while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bl>
          </a:graphicData>
        </a:graphic>
      </p:graphicFrame>
      <p:sp>
        <p:nvSpPr>
          <p:cNvPr id="5" name="Rectangle 1"/>
          <p:cNvSpPr>
            <a:spLocks noChangeArrowheads="1"/>
          </p:cNvSpPr>
          <p:nvPr/>
        </p:nvSpPr>
        <p:spPr bwMode="auto">
          <a:xfrm>
            <a:off x="685800" y="2894032"/>
            <a:ext cx="6781800" cy="8456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58" tIns="231702" rIns="0" bIns="13330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000000"/>
                </a:solidFill>
                <a:effectLst/>
                <a:latin typeface="Helvetica"/>
                <a:cs typeface="Arial" pitchFamily="34" charset="0"/>
              </a:rPr>
              <a:t>32 Keywords in C Language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98661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Constant in C</a:t>
            </a:r>
            <a:br>
              <a:rPr lang="en-US" b="1" dirty="0"/>
            </a:br>
            <a:endParaRPr lang="en-US" dirty="0"/>
          </a:p>
        </p:txBody>
      </p:sp>
      <p:sp>
        <p:nvSpPr>
          <p:cNvPr id="3" name="Content Placeholder 2"/>
          <p:cNvSpPr>
            <a:spLocks noGrp="1"/>
          </p:cNvSpPr>
          <p:nvPr>
            <p:ph idx="1"/>
          </p:nvPr>
        </p:nvSpPr>
        <p:spPr/>
        <p:txBody>
          <a:bodyPr/>
          <a:lstStyle/>
          <a:p>
            <a:pPr algn="just"/>
            <a:r>
              <a:rPr lang="en-US" sz="1400" dirty="0">
                <a:latin typeface="Times New Roman" pitchFamily="18" charset="0"/>
                <a:cs typeface="Times New Roman" pitchFamily="18" charset="0"/>
              </a:rPr>
              <a:t>It is an identifier whose value can not be changed at the execution time of program. In general </a:t>
            </a:r>
            <a:r>
              <a:rPr lang="en-US" sz="1400" b="1" dirty="0">
                <a:latin typeface="Times New Roman" pitchFamily="18" charset="0"/>
                <a:cs typeface="Times New Roman" pitchFamily="18" charset="0"/>
              </a:rPr>
              <a:t>constant</a:t>
            </a:r>
            <a:r>
              <a:rPr lang="en-US" sz="1400" dirty="0">
                <a:latin typeface="Times New Roman" pitchFamily="18" charset="0"/>
                <a:cs typeface="Times New Roman" pitchFamily="18" charset="0"/>
              </a:rPr>
              <a:t> can be used to represent as fixed values in a C program. Constants are classified into following types</a:t>
            </a:r>
            <a:r>
              <a:rPr lang="en-US" sz="1400" dirty="0" smtClean="0">
                <a:latin typeface="Times New Roman" pitchFamily="18" charset="0"/>
                <a:cs typeface="Times New Roman" pitchFamily="18" charset="0"/>
              </a:rPr>
              <a:t>.</a:t>
            </a:r>
          </a:p>
          <a:p>
            <a:pPr algn="just"/>
            <a:endParaRPr lang="en-US" sz="1400" dirty="0">
              <a:latin typeface="Times New Roman" pitchFamily="18" charset="0"/>
              <a:cs typeface="Times New Roman" pitchFamily="18" charset="0"/>
            </a:endParaRPr>
          </a:p>
          <a:p>
            <a:pPr marL="0" indent="0">
              <a:buNone/>
            </a:pPr>
            <a:r>
              <a:rPr lang="en-US" sz="1400" b="1" dirty="0"/>
              <a:t>Declare constant</a:t>
            </a:r>
          </a:p>
          <a:p>
            <a:r>
              <a:rPr lang="en-US" sz="1400" dirty="0" err="1"/>
              <a:t>const</a:t>
            </a:r>
            <a:r>
              <a:rPr lang="en-US" sz="1400" dirty="0"/>
              <a:t> keyword are used for declare a constant</a:t>
            </a:r>
            <a:r>
              <a:rPr lang="en-US" sz="1400" dirty="0" smtClean="0"/>
              <a:t>.</a:t>
            </a:r>
            <a:endParaRPr lang="en-US" sz="1400" dirty="0"/>
          </a:p>
          <a:p>
            <a:pPr marL="0" indent="0">
              <a:buNone/>
            </a:pPr>
            <a:r>
              <a:rPr lang="en-US" sz="1400" b="1" dirty="0"/>
              <a:t>Syntax</a:t>
            </a:r>
          </a:p>
          <a:p>
            <a:r>
              <a:rPr lang="en-US" sz="1400" dirty="0" err="1"/>
              <a:t>const</a:t>
            </a:r>
            <a:r>
              <a:rPr lang="en-US" sz="1400" dirty="0"/>
              <a:t> </a:t>
            </a:r>
            <a:r>
              <a:rPr lang="en-US" sz="1400" dirty="0" err="1" smtClean="0"/>
              <a:t>int</a:t>
            </a:r>
            <a:r>
              <a:rPr lang="en-US" sz="1400" dirty="0" smtClean="0"/>
              <a:t> </a:t>
            </a:r>
            <a:r>
              <a:rPr lang="en-US" sz="1400" dirty="0"/>
              <a:t>height = 100</a:t>
            </a:r>
            <a:r>
              <a:rPr lang="en-US" sz="1400" dirty="0" smtClean="0"/>
              <a:t>;</a:t>
            </a:r>
          </a:p>
          <a:p>
            <a:endParaRPr lang="en-US" sz="1400" dirty="0"/>
          </a:p>
          <a:p>
            <a:pPr marL="0" indent="0">
              <a:buNone/>
            </a:pPr>
            <a:r>
              <a:rPr lang="en-US" sz="1400" dirty="0">
                <a:solidFill>
                  <a:srgbClr val="05A305"/>
                </a:solidFill>
                <a:latin typeface="Helvetica"/>
              </a:rPr>
              <a:t>#include</a:t>
            </a:r>
            <a:r>
              <a:rPr lang="en-US" sz="1400" dirty="0">
                <a:solidFill>
                  <a:srgbClr val="EE14BA"/>
                </a:solidFill>
                <a:latin typeface="Helvetica"/>
              </a:rPr>
              <a:t>&lt;</a:t>
            </a:r>
            <a:r>
              <a:rPr lang="en-US" sz="1400" dirty="0" err="1">
                <a:solidFill>
                  <a:srgbClr val="EE14BA"/>
                </a:solidFill>
                <a:latin typeface="Helvetica"/>
              </a:rPr>
              <a:t>stdio.h</a:t>
            </a:r>
            <a:r>
              <a:rPr lang="en-US" sz="1400" dirty="0">
                <a:solidFill>
                  <a:srgbClr val="EE14BA"/>
                </a:solidFill>
                <a:latin typeface="Helvetica"/>
              </a:rPr>
              <a:t>&gt;</a:t>
            </a:r>
            <a:r>
              <a:rPr lang="en-US" sz="1400" dirty="0">
                <a:solidFill>
                  <a:srgbClr val="000000"/>
                </a:solidFill>
                <a:latin typeface="Helvetica"/>
              </a:rPr>
              <a:t> </a:t>
            </a:r>
            <a:endParaRPr lang="en-US" sz="1400" dirty="0" smtClean="0">
              <a:solidFill>
                <a:srgbClr val="000000"/>
              </a:solidFill>
              <a:latin typeface="Helvetica"/>
            </a:endParaRPr>
          </a:p>
          <a:p>
            <a:pPr marL="0" indent="0">
              <a:buNone/>
            </a:pPr>
            <a:r>
              <a:rPr lang="en-US" sz="1400" dirty="0" smtClean="0">
                <a:solidFill>
                  <a:srgbClr val="05A305"/>
                </a:solidFill>
                <a:latin typeface="Helvetica"/>
              </a:rPr>
              <a:t>#</a:t>
            </a:r>
            <a:r>
              <a:rPr lang="en-US" sz="1400" dirty="0">
                <a:solidFill>
                  <a:srgbClr val="05A305"/>
                </a:solidFill>
                <a:latin typeface="Helvetica"/>
              </a:rPr>
              <a:t>include</a:t>
            </a:r>
            <a:r>
              <a:rPr lang="en-US" sz="1400" dirty="0">
                <a:solidFill>
                  <a:srgbClr val="EE14BA"/>
                </a:solidFill>
                <a:latin typeface="Helvetica"/>
              </a:rPr>
              <a:t>&lt;</a:t>
            </a:r>
            <a:r>
              <a:rPr lang="en-US" sz="1400" dirty="0" err="1">
                <a:solidFill>
                  <a:srgbClr val="EE14BA"/>
                </a:solidFill>
                <a:latin typeface="Helvetica"/>
              </a:rPr>
              <a:t>conio.h</a:t>
            </a:r>
            <a:r>
              <a:rPr lang="en-US" sz="1400" dirty="0">
                <a:solidFill>
                  <a:srgbClr val="EE14BA"/>
                </a:solidFill>
                <a:latin typeface="Helvetica"/>
              </a:rPr>
              <a:t>&gt;</a:t>
            </a:r>
            <a:r>
              <a:rPr lang="en-US" sz="1400" dirty="0">
                <a:solidFill>
                  <a:srgbClr val="000000"/>
                </a:solidFill>
                <a:latin typeface="Helvetica"/>
              </a:rPr>
              <a:t> </a:t>
            </a:r>
            <a:endParaRPr lang="en-US" sz="1400" dirty="0" smtClean="0">
              <a:solidFill>
                <a:srgbClr val="000000"/>
              </a:solidFill>
              <a:latin typeface="Helvetica"/>
            </a:endParaRPr>
          </a:p>
          <a:p>
            <a:pPr marL="0" indent="0">
              <a:buNone/>
            </a:pPr>
            <a:r>
              <a:rPr lang="en-US" sz="1400" b="1" dirty="0" smtClean="0">
                <a:solidFill>
                  <a:srgbClr val="0033CC"/>
                </a:solidFill>
                <a:latin typeface="Helvetica"/>
              </a:rPr>
              <a:t>void</a:t>
            </a:r>
            <a:r>
              <a:rPr lang="en-US" sz="1400" dirty="0" smtClean="0">
                <a:solidFill>
                  <a:srgbClr val="000000"/>
                </a:solidFill>
                <a:latin typeface="Helvetica"/>
              </a:rPr>
              <a:t> </a:t>
            </a:r>
            <a:r>
              <a:rPr lang="en-US" sz="1400" dirty="0">
                <a:solidFill>
                  <a:srgbClr val="000000"/>
                </a:solidFill>
                <a:latin typeface="Helvetica"/>
              </a:rPr>
              <a:t>main</a:t>
            </a:r>
            <a:r>
              <a:rPr lang="en-US" sz="1400" dirty="0" smtClean="0">
                <a:solidFill>
                  <a:srgbClr val="000000"/>
                </a:solidFill>
                <a:latin typeface="Helvetica"/>
              </a:rPr>
              <a:t>()</a:t>
            </a:r>
          </a:p>
          <a:p>
            <a:pPr marL="0" indent="0">
              <a:buNone/>
            </a:pPr>
            <a:r>
              <a:rPr lang="en-US" sz="1400" dirty="0" smtClean="0">
                <a:solidFill>
                  <a:srgbClr val="000000"/>
                </a:solidFill>
                <a:latin typeface="Helvetica"/>
              </a:rPr>
              <a:t> {</a:t>
            </a:r>
          </a:p>
          <a:p>
            <a:pPr marL="0" indent="0">
              <a:buNone/>
            </a:pPr>
            <a:r>
              <a:rPr lang="en-US" sz="1400" dirty="0" smtClean="0">
                <a:solidFill>
                  <a:srgbClr val="000000"/>
                </a:solidFill>
                <a:latin typeface="Helvetica"/>
              </a:rPr>
              <a:t> </a:t>
            </a:r>
            <a:r>
              <a:rPr lang="en-US" sz="1400" b="1" dirty="0" err="1">
                <a:solidFill>
                  <a:srgbClr val="0033CC"/>
                </a:solidFill>
                <a:latin typeface="Helvetica"/>
              </a:rPr>
              <a:t>const</a:t>
            </a:r>
            <a:r>
              <a:rPr lang="en-US" sz="1400" dirty="0">
                <a:solidFill>
                  <a:srgbClr val="000000"/>
                </a:solidFill>
                <a:latin typeface="Helvetica"/>
              </a:rPr>
              <a:t> </a:t>
            </a:r>
            <a:r>
              <a:rPr lang="en-US" sz="1400" b="1" dirty="0" err="1">
                <a:solidFill>
                  <a:srgbClr val="0033CC"/>
                </a:solidFill>
                <a:latin typeface="Helvetica"/>
              </a:rPr>
              <a:t>int</a:t>
            </a:r>
            <a:r>
              <a:rPr lang="en-US" sz="1400" dirty="0">
                <a:solidFill>
                  <a:srgbClr val="000000"/>
                </a:solidFill>
                <a:latin typeface="Helvetica"/>
              </a:rPr>
              <a:t> a=</a:t>
            </a:r>
            <a:r>
              <a:rPr lang="en-US" sz="1400" dirty="0">
                <a:solidFill>
                  <a:srgbClr val="CD5C5C"/>
                </a:solidFill>
                <a:latin typeface="Helvetica"/>
              </a:rPr>
              <a:t>10</a:t>
            </a:r>
            <a:r>
              <a:rPr lang="en-US" sz="1400" dirty="0" smtClean="0">
                <a:solidFill>
                  <a:srgbClr val="000000"/>
                </a:solidFill>
                <a:latin typeface="Helvetica"/>
              </a:rPr>
              <a:t>;</a:t>
            </a:r>
          </a:p>
          <a:p>
            <a:pPr marL="0" indent="0">
              <a:buNone/>
            </a:pPr>
            <a:r>
              <a:rPr lang="en-US" sz="1400" dirty="0" smtClean="0">
                <a:solidFill>
                  <a:srgbClr val="000000"/>
                </a:solidFill>
                <a:latin typeface="Helvetica"/>
              </a:rPr>
              <a:t> </a:t>
            </a:r>
            <a:r>
              <a:rPr lang="en-US" sz="1400" dirty="0" err="1">
                <a:solidFill>
                  <a:srgbClr val="000000"/>
                </a:solidFill>
                <a:latin typeface="Helvetica"/>
              </a:rPr>
              <a:t>printf</a:t>
            </a:r>
            <a:r>
              <a:rPr lang="en-US" sz="1400" dirty="0">
                <a:solidFill>
                  <a:srgbClr val="000000"/>
                </a:solidFill>
                <a:latin typeface="Helvetica"/>
              </a:rPr>
              <a:t>(</a:t>
            </a:r>
            <a:r>
              <a:rPr lang="en-US" sz="1400" dirty="0">
                <a:solidFill>
                  <a:srgbClr val="EE14BA"/>
                </a:solidFill>
                <a:latin typeface="Helvetica"/>
              </a:rPr>
              <a:t>"%</a:t>
            </a:r>
            <a:r>
              <a:rPr lang="en-US" sz="1400" dirty="0" err="1">
                <a:solidFill>
                  <a:srgbClr val="EE14BA"/>
                </a:solidFill>
                <a:latin typeface="Helvetica"/>
              </a:rPr>
              <a:t>d"</a:t>
            </a:r>
            <a:r>
              <a:rPr lang="en-US" sz="1400" dirty="0" err="1">
                <a:solidFill>
                  <a:srgbClr val="000000"/>
                </a:solidFill>
                <a:latin typeface="Helvetica"/>
              </a:rPr>
              <a:t>,a</a:t>
            </a:r>
            <a:r>
              <a:rPr lang="en-US" sz="1400" dirty="0" smtClean="0">
                <a:solidFill>
                  <a:srgbClr val="000000"/>
                </a:solidFill>
                <a:latin typeface="Helvetica"/>
              </a:rPr>
              <a:t>);</a:t>
            </a:r>
          </a:p>
          <a:p>
            <a:pPr marL="0" indent="0">
              <a:buNone/>
            </a:pPr>
            <a:r>
              <a:rPr lang="en-US" sz="1400" dirty="0" smtClean="0">
                <a:solidFill>
                  <a:srgbClr val="000000"/>
                </a:solidFill>
                <a:latin typeface="Helvetica"/>
              </a:rPr>
              <a:t> </a:t>
            </a:r>
            <a:r>
              <a:rPr lang="en-US" sz="1400" dirty="0">
                <a:solidFill>
                  <a:srgbClr val="000000"/>
                </a:solidFill>
                <a:latin typeface="Helvetica"/>
              </a:rPr>
              <a:t>a=</a:t>
            </a:r>
            <a:r>
              <a:rPr lang="en-US" sz="1400" dirty="0">
                <a:solidFill>
                  <a:srgbClr val="CD5C5C"/>
                </a:solidFill>
                <a:latin typeface="Helvetica"/>
              </a:rPr>
              <a:t>20</a:t>
            </a:r>
            <a:r>
              <a:rPr lang="en-US" sz="1400" dirty="0">
                <a:solidFill>
                  <a:srgbClr val="000000"/>
                </a:solidFill>
                <a:latin typeface="Helvetica"/>
              </a:rPr>
              <a:t>; </a:t>
            </a:r>
            <a:r>
              <a:rPr lang="en-US" sz="1400" dirty="0">
                <a:solidFill>
                  <a:srgbClr val="05A305"/>
                </a:solidFill>
                <a:latin typeface="Helvetica"/>
              </a:rPr>
              <a:t>// gives error you can't modify </a:t>
            </a:r>
            <a:r>
              <a:rPr lang="en-US" sz="1400" dirty="0" err="1">
                <a:solidFill>
                  <a:srgbClr val="05A305"/>
                </a:solidFill>
                <a:latin typeface="Helvetica"/>
              </a:rPr>
              <a:t>const</a:t>
            </a:r>
            <a:r>
              <a:rPr lang="en-US" sz="1400" dirty="0">
                <a:solidFill>
                  <a:srgbClr val="000000"/>
                </a:solidFill>
                <a:latin typeface="Helvetica"/>
              </a:rPr>
              <a:t> </a:t>
            </a:r>
            <a:endParaRPr lang="en-US" sz="1400" dirty="0" smtClean="0">
              <a:solidFill>
                <a:srgbClr val="000000"/>
              </a:solidFill>
              <a:latin typeface="Helvetica"/>
            </a:endParaRPr>
          </a:p>
          <a:p>
            <a:pPr marL="0" indent="0">
              <a:buNone/>
            </a:pPr>
            <a:r>
              <a:rPr lang="en-US" sz="1400" dirty="0" err="1" smtClean="0">
                <a:solidFill>
                  <a:srgbClr val="000000"/>
                </a:solidFill>
                <a:latin typeface="Helvetica"/>
              </a:rPr>
              <a:t>getch</a:t>
            </a:r>
            <a:r>
              <a:rPr lang="en-US" sz="1400" dirty="0">
                <a:solidFill>
                  <a:srgbClr val="000000"/>
                </a:solidFill>
                <a:latin typeface="Helvetica"/>
              </a:rPr>
              <a:t>(); }</a:t>
            </a:r>
          </a:p>
          <a:p>
            <a:endParaRPr lang="en-US" sz="1400" dirty="0"/>
          </a:p>
        </p:txBody>
      </p:sp>
    </p:spTree>
    <p:extLst>
      <p:ext uri="{BB962C8B-B14F-4D97-AF65-F5344CB8AC3E}">
        <p14:creationId xmlns:p14="http://schemas.microsoft.com/office/powerpoint/2010/main" val="34594745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100" b="1" dirty="0"/>
              <a:t>Difference between Local variable and Global variable</a:t>
            </a:r>
            <a:r>
              <a:rPr lang="en-US" b="1" dirty="0"/>
              <a:t/>
            </a:r>
            <a:br>
              <a:rPr lang="en-US" b="1" dirty="0"/>
            </a:br>
            <a:endParaRPr lang="en-US" dirty="0"/>
          </a:p>
        </p:txBody>
      </p:sp>
      <p:sp>
        <p:nvSpPr>
          <p:cNvPr id="3" name="Content Placeholder 2"/>
          <p:cNvSpPr>
            <a:spLocks noGrp="1"/>
          </p:cNvSpPr>
          <p:nvPr>
            <p:ph idx="1"/>
          </p:nvPr>
        </p:nvSpPr>
        <p:spPr>
          <a:xfrm>
            <a:off x="228600" y="685800"/>
            <a:ext cx="8686800" cy="6019800"/>
          </a:xfrm>
        </p:spPr>
        <p:txBody>
          <a:bodyPr>
            <a:noAutofit/>
          </a:bodyPr>
          <a:lstStyle/>
          <a:p>
            <a:pPr marL="0" indent="0">
              <a:buNone/>
            </a:pPr>
            <a:r>
              <a:rPr lang="en-US" sz="1600" dirty="0"/>
              <a:t>In C language, a variable can be either of global or local scope.</a:t>
            </a:r>
          </a:p>
          <a:p>
            <a:pPr marL="0" indent="0">
              <a:buNone/>
            </a:pPr>
            <a:r>
              <a:rPr lang="en-US" sz="1600" b="1" dirty="0"/>
              <a:t>Global variable</a:t>
            </a:r>
          </a:p>
          <a:p>
            <a:r>
              <a:rPr lang="en-US" sz="1600" dirty="0"/>
              <a:t>Global variables are defined outside of all the functions, generally on top of the program. The global variables will hold their value throughout the life-time of your program.</a:t>
            </a:r>
          </a:p>
          <a:p>
            <a:pPr marL="0" indent="0">
              <a:buNone/>
            </a:pPr>
            <a:r>
              <a:rPr lang="en-US" sz="1600" b="1" dirty="0"/>
              <a:t>Local variable</a:t>
            </a:r>
          </a:p>
          <a:p>
            <a:r>
              <a:rPr lang="en-US" sz="1600" dirty="0"/>
              <a:t>A local variable is declared within the body of a function or a block. Local variable only use within the function or block where it is declare</a:t>
            </a:r>
            <a:r>
              <a:rPr lang="en-US" sz="1600" dirty="0" smtClean="0"/>
              <a:t>.</a:t>
            </a:r>
          </a:p>
          <a:p>
            <a:pPr marL="0" indent="0">
              <a:buNone/>
            </a:pPr>
            <a:r>
              <a:rPr lang="en-US" sz="1200" b="1" u="sng" dirty="0" smtClean="0"/>
              <a:t>SAMPLE PROGRAM:</a:t>
            </a:r>
            <a:endParaRPr lang="en-US" sz="1200" b="1" u="sng" dirty="0"/>
          </a:p>
          <a:p>
            <a:pPr marL="0" indent="0">
              <a:buNone/>
            </a:pPr>
            <a:r>
              <a:rPr lang="en-US" sz="1600" dirty="0"/>
              <a:t>#include&lt;</a:t>
            </a:r>
            <a:r>
              <a:rPr lang="en-US" sz="1600" dirty="0" err="1"/>
              <a:t>stdio.h</a:t>
            </a:r>
            <a:r>
              <a:rPr lang="en-US" sz="1600" dirty="0"/>
              <a:t>&gt;</a:t>
            </a:r>
          </a:p>
          <a:p>
            <a:pPr marL="0" indent="0">
              <a:buNone/>
            </a:pPr>
            <a:r>
              <a:rPr lang="en-US" sz="1600" dirty="0"/>
              <a:t>#include&lt;</a:t>
            </a:r>
            <a:r>
              <a:rPr lang="en-US" sz="1600" dirty="0" err="1"/>
              <a:t>conio.h</a:t>
            </a:r>
            <a:r>
              <a:rPr lang="en-US" sz="1600" dirty="0"/>
              <a:t>&gt;</a:t>
            </a:r>
          </a:p>
          <a:p>
            <a:pPr marL="0" indent="0">
              <a:buNone/>
            </a:pPr>
            <a:r>
              <a:rPr lang="en-US" sz="1600" dirty="0" err="1" smtClean="0"/>
              <a:t>int</a:t>
            </a:r>
            <a:r>
              <a:rPr lang="en-US" sz="1600" dirty="0" smtClean="0"/>
              <a:t> </a:t>
            </a:r>
            <a:r>
              <a:rPr lang="en-US" sz="1600" dirty="0"/>
              <a:t>a;   </a:t>
            </a:r>
            <a:r>
              <a:rPr lang="en-US" sz="1600" dirty="0">
                <a:solidFill>
                  <a:srgbClr val="FF0000"/>
                </a:solidFill>
              </a:rPr>
              <a:t>// global variable</a:t>
            </a:r>
          </a:p>
          <a:p>
            <a:pPr marL="0" indent="0">
              <a:buNone/>
            </a:pPr>
            <a:r>
              <a:rPr lang="en-US" sz="1600" dirty="0"/>
              <a:t>void main()</a:t>
            </a:r>
          </a:p>
          <a:p>
            <a:pPr marL="0" indent="0">
              <a:buNone/>
            </a:pPr>
            <a:r>
              <a:rPr lang="en-US" sz="1600" dirty="0"/>
              <a:t>{</a:t>
            </a:r>
          </a:p>
          <a:p>
            <a:pPr marL="0" indent="0">
              <a:buNone/>
            </a:pPr>
            <a:r>
              <a:rPr lang="en-US" sz="1600" dirty="0" err="1"/>
              <a:t>int</a:t>
            </a:r>
            <a:r>
              <a:rPr lang="en-US" sz="1600" dirty="0"/>
              <a:t> b;    // </a:t>
            </a:r>
            <a:r>
              <a:rPr lang="en-US" sz="1600" dirty="0">
                <a:solidFill>
                  <a:srgbClr val="FF0000"/>
                </a:solidFill>
              </a:rPr>
              <a:t>local variable</a:t>
            </a:r>
          </a:p>
          <a:p>
            <a:pPr marL="0" indent="0">
              <a:buNone/>
            </a:pPr>
            <a:r>
              <a:rPr lang="en-US" sz="1600" dirty="0"/>
              <a:t>a=10, b=20;</a:t>
            </a:r>
          </a:p>
          <a:p>
            <a:pPr marL="0" indent="0">
              <a:buNone/>
            </a:pPr>
            <a:r>
              <a:rPr lang="en-US" sz="1600" dirty="0" err="1"/>
              <a:t>printf</a:t>
            </a:r>
            <a:r>
              <a:rPr lang="en-US" sz="1600" dirty="0"/>
              <a:t>("Value of a : %</a:t>
            </a:r>
            <a:r>
              <a:rPr lang="en-US" sz="1600" dirty="0" err="1"/>
              <a:t>d",a</a:t>
            </a:r>
            <a:r>
              <a:rPr lang="en-US" sz="1600" dirty="0"/>
              <a:t>);</a:t>
            </a:r>
          </a:p>
          <a:p>
            <a:pPr marL="0" indent="0">
              <a:buNone/>
            </a:pPr>
            <a:r>
              <a:rPr lang="en-US" sz="1600" dirty="0" err="1"/>
              <a:t>printf</a:t>
            </a:r>
            <a:r>
              <a:rPr lang="en-US" sz="1600" dirty="0"/>
              <a:t>("Value of b : %</a:t>
            </a:r>
            <a:r>
              <a:rPr lang="en-US" sz="1600" dirty="0" err="1"/>
              <a:t>d",b</a:t>
            </a:r>
            <a:r>
              <a:rPr lang="en-US" sz="1600" dirty="0"/>
              <a:t>);</a:t>
            </a:r>
          </a:p>
          <a:p>
            <a:pPr marL="0" indent="0">
              <a:buNone/>
            </a:pPr>
            <a:r>
              <a:rPr lang="en-US" sz="1600" dirty="0" err="1"/>
              <a:t>getch</a:t>
            </a:r>
            <a:r>
              <a:rPr lang="en-US" sz="1600" dirty="0"/>
              <a:t>();</a:t>
            </a:r>
          </a:p>
          <a:p>
            <a:pPr marL="0" indent="0">
              <a:buNone/>
            </a:pPr>
            <a:r>
              <a:rPr lang="en-US" sz="1600" dirty="0" smtClean="0"/>
              <a:t>}</a:t>
            </a:r>
          </a:p>
          <a:p>
            <a:pPr marL="0" indent="0">
              <a:buNone/>
            </a:pPr>
            <a:r>
              <a:rPr lang="en-US" sz="1600" b="1" dirty="0"/>
              <a:t>Output</a:t>
            </a:r>
          </a:p>
          <a:p>
            <a:r>
              <a:rPr lang="en-US" sz="1600" dirty="0"/>
              <a:t>Value of a: 10 </a:t>
            </a:r>
            <a:endParaRPr lang="en-US" sz="1600" dirty="0" smtClean="0"/>
          </a:p>
          <a:p>
            <a:r>
              <a:rPr lang="en-US" sz="1600" dirty="0" smtClean="0"/>
              <a:t>Value </a:t>
            </a:r>
            <a:r>
              <a:rPr lang="en-US" sz="1600" dirty="0"/>
              <a:t>of b: 20</a:t>
            </a:r>
          </a:p>
        </p:txBody>
      </p:sp>
    </p:spTree>
    <p:extLst>
      <p:ext uri="{BB962C8B-B14F-4D97-AF65-F5344CB8AC3E}">
        <p14:creationId xmlns:p14="http://schemas.microsoft.com/office/powerpoint/2010/main" val="2576951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Source Code</a:t>
            </a:r>
          </a:p>
          <a:p>
            <a:r>
              <a:rPr lang="en-US" dirty="0"/>
              <a:t>Source code is in the form of Text form.</a:t>
            </a:r>
          </a:p>
          <a:p>
            <a:r>
              <a:rPr lang="en-US" dirty="0"/>
              <a:t>Source code is Human Readable Code.</a:t>
            </a:r>
          </a:p>
          <a:p>
            <a:r>
              <a:rPr lang="en-US" dirty="0"/>
              <a:t>Source code is Generated by Human or Programmer.</a:t>
            </a:r>
          </a:p>
          <a:p>
            <a:r>
              <a:rPr lang="en-US" dirty="0"/>
              <a:t>Source code is receive Compiler as a Input.</a:t>
            </a:r>
          </a:p>
          <a:p>
            <a:pPr marL="0" indent="0">
              <a:buNone/>
            </a:pPr>
            <a:r>
              <a:rPr lang="en-US" b="1" dirty="0"/>
              <a:t>Object Code</a:t>
            </a:r>
          </a:p>
          <a:p>
            <a:r>
              <a:rPr lang="en-US" dirty="0"/>
              <a:t>Object Code is in the form of Binary Numbers.</a:t>
            </a:r>
          </a:p>
          <a:p>
            <a:r>
              <a:rPr lang="en-US" dirty="0"/>
              <a:t>Object Code is in Machine Readable formats.</a:t>
            </a:r>
          </a:p>
          <a:p>
            <a:r>
              <a:rPr lang="en-US" dirty="0"/>
              <a:t>Object Code is Generated by Compiler.</a:t>
            </a:r>
          </a:p>
          <a:p>
            <a:r>
              <a:rPr lang="en-US" dirty="0"/>
              <a:t>Object Code is Generated by Compiler as a Output.</a:t>
            </a:r>
          </a:p>
          <a:p>
            <a:endParaRPr lang="en-US" dirty="0"/>
          </a:p>
        </p:txBody>
      </p:sp>
    </p:spTree>
    <p:extLst>
      <p:ext uri="{BB962C8B-B14F-4D97-AF65-F5344CB8AC3E}">
        <p14:creationId xmlns:p14="http://schemas.microsoft.com/office/powerpoint/2010/main" val="1572050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in C</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latin typeface="Times New Roman" pitchFamily="18" charset="0"/>
                <a:cs typeface="Times New Roman" pitchFamily="18" charset="0"/>
              </a:rPr>
              <a:t>Operator</a:t>
            </a:r>
            <a:r>
              <a:rPr lang="en-US" sz="2400" dirty="0">
                <a:latin typeface="Times New Roman" pitchFamily="18" charset="0"/>
                <a:cs typeface="Times New Roman" pitchFamily="18" charset="0"/>
              </a:rPr>
              <a:t> is a special symbol that tells the compiler to perform specific mathematical or logical Operation.</a:t>
            </a:r>
          </a:p>
          <a:p>
            <a:r>
              <a:rPr lang="en-US" sz="2400" dirty="0">
                <a:latin typeface="Times New Roman" pitchFamily="18" charset="0"/>
                <a:cs typeface="Times New Roman" pitchFamily="18" charset="0"/>
              </a:rPr>
              <a:t>Arithmetic Operators</a:t>
            </a:r>
          </a:p>
          <a:p>
            <a:r>
              <a:rPr lang="en-US" sz="2400" dirty="0">
                <a:latin typeface="Times New Roman" pitchFamily="18" charset="0"/>
                <a:cs typeface="Times New Roman" pitchFamily="18" charset="0"/>
              </a:rPr>
              <a:t>Relational Operators</a:t>
            </a:r>
          </a:p>
          <a:p>
            <a:r>
              <a:rPr lang="en-US" sz="2400" dirty="0">
                <a:latin typeface="Times New Roman" pitchFamily="18" charset="0"/>
                <a:cs typeface="Times New Roman" pitchFamily="18" charset="0"/>
              </a:rPr>
              <a:t>Logical Operators</a:t>
            </a:r>
          </a:p>
          <a:p>
            <a:r>
              <a:rPr lang="en-US" sz="2400" dirty="0">
                <a:latin typeface="Times New Roman" pitchFamily="18" charset="0"/>
                <a:cs typeface="Times New Roman" pitchFamily="18" charset="0"/>
              </a:rPr>
              <a:t>Bitwise Operators</a:t>
            </a:r>
          </a:p>
          <a:p>
            <a:r>
              <a:rPr lang="en-US" sz="2400" dirty="0">
                <a:latin typeface="Times New Roman" pitchFamily="18" charset="0"/>
                <a:cs typeface="Times New Roman" pitchFamily="18" charset="0"/>
              </a:rPr>
              <a:t>Assignment Operators</a:t>
            </a:r>
          </a:p>
          <a:p>
            <a:r>
              <a:rPr lang="en-US" sz="2400" dirty="0">
                <a:latin typeface="Times New Roman" pitchFamily="18" charset="0"/>
                <a:cs typeface="Times New Roman" pitchFamily="18" charset="0"/>
              </a:rPr>
              <a:t>Ternary or Conditional Operators</a:t>
            </a:r>
          </a:p>
          <a:p>
            <a:endParaRPr lang="en-US" dirty="0"/>
          </a:p>
        </p:txBody>
      </p:sp>
    </p:spTree>
    <p:extLst>
      <p:ext uri="{BB962C8B-B14F-4D97-AF65-F5344CB8AC3E}">
        <p14:creationId xmlns:p14="http://schemas.microsoft.com/office/powerpoint/2010/main" val="1292986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47825" y="2617311"/>
          <a:ext cx="5848350" cy="2491740"/>
        </p:xfrm>
        <a:graphic>
          <a:graphicData uri="http://schemas.openxmlformats.org/drawingml/2006/table">
            <a:tbl>
              <a:tblPr/>
              <a:tblGrid>
                <a:gridCol w="1949450"/>
                <a:gridCol w="1949450"/>
                <a:gridCol w="1949450"/>
              </a:tblGrid>
              <a:tr h="0">
                <a:tc>
                  <a:txBody>
                    <a:bodyPr/>
                    <a:lstStyle/>
                    <a:p>
                      <a:pPr algn="l"/>
                      <a:r>
                        <a:rPr lang="en-US">
                          <a:effectLst/>
                        </a:rPr>
                        <a:t>Operator</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c>
                  <a:txBody>
                    <a:bodyPr/>
                    <a:lstStyle/>
                    <a:p>
                      <a:pPr algn="l"/>
                      <a:r>
                        <a:rPr lang="en-US">
                          <a:effectLst/>
                        </a:rPr>
                        <a:t>Example (int A=8, B=3)</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c>
                  <a:txBody>
                    <a:bodyPr/>
                    <a:lstStyle/>
                    <a:p>
                      <a:pPr algn="l"/>
                      <a:r>
                        <a:rPr lang="en-US">
                          <a:effectLst/>
                        </a:rPr>
                        <a:t>Result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r>
              <a:tr h="0">
                <a:tc>
                  <a:txBody>
                    <a:bodyPr/>
                    <a:lstStyle/>
                    <a:p>
                      <a:r>
                        <a:rPr lang="en-US">
                          <a:effectLst/>
                        </a:rPr>
                        <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A+B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11</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0">
                <a:tc>
                  <a:txBody>
                    <a:bodyPr/>
                    <a:lstStyle/>
                    <a:p>
                      <a:r>
                        <a:rPr lang="en-US">
                          <a:effectLst/>
                        </a:rPr>
                        <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A-B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5</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0">
                <a:tc>
                  <a:txBody>
                    <a:bodyPr/>
                    <a:lstStyle/>
                    <a:p>
                      <a:r>
                        <a:rPr lang="en-US">
                          <a:effectLst/>
                        </a:rPr>
                        <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A*B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24</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0">
                <a:tc>
                  <a:txBody>
                    <a:bodyPr/>
                    <a:lstStyle/>
                    <a:p>
                      <a:r>
                        <a:rPr lang="en-US">
                          <a:effectLst/>
                        </a:rPr>
                        <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A/B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2</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0">
                <a:tc>
                  <a:txBody>
                    <a:bodyPr/>
                    <a:lstStyle/>
                    <a:p>
                      <a:r>
                        <a:rPr lang="en-US">
                          <a:effectLst/>
                        </a:rPr>
                        <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A%4</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dirty="0">
                          <a:effectLst/>
                        </a:rPr>
                        <a:t>0</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bl>
          </a:graphicData>
        </a:graphic>
      </p:graphicFrame>
      <p:sp>
        <p:nvSpPr>
          <p:cNvPr id="5" name="Rectangle 1"/>
          <p:cNvSpPr>
            <a:spLocks noChangeArrowheads="1"/>
          </p:cNvSpPr>
          <p:nvPr/>
        </p:nvSpPr>
        <p:spPr bwMode="auto">
          <a:xfrm>
            <a:off x="457200" y="785339"/>
            <a:ext cx="792480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sng" strike="noStrike" cap="none" normalizeH="0" baseline="0" dirty="0" smtClean="0">
                <a:ln>
                  <a:noFill/>
                </a:ln>
                <a:solidFill>
                  <a:srgbClr val="000000"/>
                </a:solidFill>
                <a:effectLst/>
                <a:latin typeface="Helvetica"/>
                <a:cs typeface="Arial" pitchFamily="34" charset="0"/>
              </a:rPr>
              <a:t>Arithmetic Operators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3200" b="1" i="0" u="sng" strike="noStrike" cap="none" normalizeH="0" baseline="0" dirty="0" smtClean="0">
              <a:ln>
                <a:noFill/>
              </a:ln>
              <a:solidFill>
                <a:srgbClr val="000000"/>
              </a:solidFill>
              <a:effectLst/>
              <a:latin typeface="Helvetica"/>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Open Sans"/>
                <a:cs typeface="Arial" pitchFamily="34" charset="0"/>
              </a:rPr>
              <a:t>Given table shows all the Arithmetic operator supported by C Language. Lets suppose variable </a:t>
            </a:r>
            <a:r>
              <a:rPr kumimoji="0" lang="en-US" sz="1600" b="1" i="0" u="none" strike="noStrike" cap="none" normalizeH="0" baseline="0" dirty="0" smtClean="0">
                <a:ln>
                  <a:noFill/>
                </a:ln>
                <a:solidFill>
                  <a:srgbClr val="000000"/>
                </a:solidFill>
                <a:effectLst/>
                <a:latin typeface="Open Sans"/>
                <a:cs typeface="Arial" pitchFamily="34" charset="0"/>
              </a:rPr>
              <a:t>A</a:t>
            </a:r>
            <a:r>
              <a:rPr kumimoji="0" lang="en-US" sz="1600" b="0" i="0" u="none" strike="noStrike" cap="none" normalizeH="0" baseline="0" dirty="0" smtClean="0">
                <a:ln>
                  <a:noFill/>
                </a:ln>
                <a:solidFill>
                  <a:srgbClr val="000000"/>
                </a:solidFill>
                <a:effectLst/>
                <a:latin typeface="Open Sans"/>
                <a:cs typeface="Arial" pitchFamily="34" charset="0"/>
              </a:rPr>
              <a:t>hold 8 and </a:t>
            </a:r>
            <a:r>
              <a:rPr kumimoji="0" lang="en-US" sz="1600" b="1" i="0" u="none" strike="noStrike" cap="none" normalizeH="0" baseline="0" dirty="0" smtClean="0">
                <a:ln>
                  <a:noFill/>
                </a:ln>
                <a:solidFill>
                  <a:srgbClr val="000000"/>
                </a:solidFill>
                <a:effectLst/>
                <a:latin typeface="Open Sans"/>
                <a:cs typeface="Arial" pitchFamily="34" charset="0"/>
              </a:rPr>
              <a:t>B</a:t>
            </a:r>
            <a:r>
              <a:rPr kumimoji="0" lang="en-US" sz="1600" b="0" i="0" u="none" strike="noStrike" cap="none" normalizeH="0" baseline="0" dirty="0" smtClean="0">
                <a:ln>
                  <a:noFill/>
                </a:ln>
                <a:solidFill>
                  <a:srgbClr val="000000"/>
                </a:solidFill>
                <a:effectLst/>
                <a:latin typeface="Open Sans"/>
                <a:cs typeface="Arial" pitchFamily="34" charset="0"/>
              </a:rPr>
              <a:t> hold 3.</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32690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47825" y="2432526"/>
          <a:ext cx="5848350" cy="2861310"/>
        </p:xfrm>
        <a:graphic>
          <a:graphicData uri="http://schemas.openxmlformats.org/drawingml/2006/table">
            <a:tbl>
              <a:tblPr/>
              <a:tblGrid>
                <a:gridCol w="1949450"/>
                <a:gridCol w="1949450"/>
                <a:gridCol w="1949450"/>
              </a:tblGrid>
              <a:tr h="0">
                <a:tc>
                  <a:txBody>
                    <a:bodyPr/>
                    <a:lstStyle/>
                    <a:p>
                      <a:pPr algn="l"/>
                      <a:r>
                        <a:rPr lang="en-US">
                          <a:effectLst/>
                        </a:rPr>
                        <a:t>Operators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c>
                  <a:txBody>
                    <a:bodyPr/>
                    <a:lstStyle/>
                    <a:p>
                      <a:pPr algn="l"/>
                      <a:r>
                        <a:rPr lang="en-US">
                          <a:effectLst/>
                        </a:rPr>
                        <a:t>Example (int A=8, B=3)</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c>
                  <a:txBody>
                    <a:bodyPr/>
                    <a:lstStyle/>
                    <a:p>
                      <a:pPr algn="l"/>
                      <a:r>
                        <a:rPr lang="en-US">
                          <a:effectLst/>
                        </a:rPr>
                        <a:t>Result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r>
              <a:tr h="0">
                <a:tc>
                  <a:txBody>
                    <a:bodyPr/>
                    <a:lstStyle/>
                    <a:p>
                      <a:r>
                        <a:rPr lang="en-US">
                          <a:effectLst/>
                        </a:rPr>
                        <a:t>&lt;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A&lt;B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False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0">
                <a:tc>
                  <a:txBody>
                    <a:bodyPr/>
                    <a:lstStyle/>
                    <a:p>
                      <a:r>
                        <a:rPr lang="en-US">
                          <a:effectLst/>
                        </a:rPr>
                        <a:t>&lt;=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A&lt;=10</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True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0">
                <a:tc>
                  <a:txBody>
                    <a:bodyPr/>
                    <a:lstStyle/>
                    <a:p>
                      <a:r>
                        <a:rPr lang="en-US">
                          <a:effectLst/>
                        </a:rPr>
                        <a:t>&gt;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A&gt;B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True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0">
                <a:tc>
                  <a:txBody>
                    <a:bodyPr/>
                    <a:lstStyle/>
                    <a:p>
                      <a:r>
                        <a:rPr lang="en-US">
                          <a:effectLst/>
                        </a:rPr>
                        <a:t>&gt;=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A&lt;=B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False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0">
                <a:tc>
                  <a:txBody>
                    <a:bodyPr/>
                    <a:lstStyle/>
                    <a:p>
                      <a:r>
                        <a:rPr lang="en-US">
                          <a:effectLst/>
                        </a:rPr>
                        <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A== 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False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0">
                <a:tc>
                  <a:txBody>
                    <a:bodyPr/>
                    <a:lstStyle/>
                    <a:p>
                      <a:r>
                        <a:rPr lang="en-US">
                          <a:effectLst/>
                        </a:rPr>
                        <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A!=(-4)</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dirty="0">
                          <a:effectLst/>
                        </a:rPr>
                        <a:t>True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bl>
          </a:graphicData>
        </a:graphic>
      </p:graphicFrame>
      <p:sp>
        <p:nvSpPr>
          <p:cNvPr id="5" name="Rectangle 1"/>
          <p:cNvSpPr>
            <a:spLocks noChangeArrowheads="1"/>
          </p:cNvSpPr>
          <p:nvPr/>
        </p:nvSpPr>
        <p:spPr bwMode="auto">
          <a:xfrm>
            <a:off x="574431" y="609600"/>
            <a:ext cx="7294145" cy="14157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0000"/>
                </a:solidFill>
                <a:effectLst/>
                <a:latin typeface="Helvetica"/>
                <a:cs typeface="Arial" pitchFamily="34" charset="0"/>
              </a:rPr>
              <a:t>Relational Operators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rgbClr val="000000"/>
              </a:solidFill>
              <a:effectLst/>
              <a:latin typeface="Helvetica"/>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Open Sans"/>
                <a:cs typeface="Arial" pitchFamily="34" charset="0"/>
              </a:rPr>
              <a:t>Which can be used to check the Condition, it always return true or false. Lets suppose variable </a:t>
            </a:r>
            <a:r>
              <a:rPr kumimoji="0" lang="en-US" b="1" i="0" u="none" strike="noStrike" cap="none" normalizeH="0" baseline="0" dirty="0" smtClean="0">
                <a:ln>
                  <a:noFill/>
                </a:ln>
                <a:solidFill>
                  <a:srgbClr val="000000"/>
                </a:solidFill>
                <a:effectLst/>
                <a:latin typeface="Open Sans"/>
                <a:cs typeface="Arial" pitchFamily="34" charset="0"/>
              </a:rPr>
              <a:t>A</a:t>
            </a:r>
            <a:r>
              <a:rPr kumimoji="0" lang="en-US" b="0" i="0" u="none" strike="noStrike" cap="none" normalizeH="0" baseline="0" dirty="0" smtClean="0">
                <a:ln>
                  <a:noFill/>
                </a:ln>
                <a:solidFill>
                  <a:srgbClr val="000000"/>
                </a:solidFill>
                <a:effectLst/>
                <a:latin typeface="Open Sans"/>
                <a:cs typeface="Arial" pitchFamily="34" charset="0"/>
              </a:rPr>
              <a:t>hold 8 and </a:t>
            </a:r>
            <a:r>
              <a:rPr kumimoji="0" lang="en-US" b="1" i="0" u="none" strike="noStrike" cap="none" normalizeH="0" baseline="0" dirty="0" smtClean="0">
                <a:ln>
                  <a:noFill/>
                </a:ln>
                <a:solidFill>
                  <a:srgbClr val="000000"/>
                </a:solidFill>
                <a:effectLst/>
                <a:latin typeface="Open Sans"/>
                <a:cs typeface="Arial" pitchFamily="34" charset="0"/>
              </a:rPr>
              <a:t>B</a:t>
            </a:r>
            <a:r>
              <a:rPr kumimoji="0" lang="en-US" b="0" i="0" u="none" strike="noStrike" cap="none" normalizeH="0" baseline="0" dirty="0" smtClean="0">
                <a:ln>
                  <a:noFill/>
                </a:ln>
                <a:solidFill>
                  <a:srgbClr val="000000"/>
                </a:solidFill>
                <a:effectLst/>
                <a:latin typeface="Open Sans"/>
                <a:cs typeface="Arial" pitchFamily="34" charset="0"/>
              </a:rPr>
              <a:t> hold 3</a:t>
            </a:r>
            <a:r>
              <a:rPr kumimoji="0" lang="en-US" sz="1000" b="0" i="0" u="none" strike="noStrike" cap="none" normalizeH="0" baseline="0" dirty="0" smtClean="0">
                <a:ln>
                  <a:noFill/>
                </a:ln>
                <a:solidFill>
                  <a:srgbClr val="000000"/>
                </a:solidFill>
                <a:effectLst/>
                <a:latin typeface="Open Sans"/>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58848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77957453"/>
              </p:ext>
            </p:extLst>
          </p:nvPr>
        </p:nvGraphicFramePr>
        <p:xfrm>
          <a:off x="1495425" y="4267200"/>
          <a:ext cx="5848350" cy="1752600"/>
        </p:xfrm>
        <a:graphic>
          <a:graphicData uri="http://schemas.openxmlformats.org/drawingml/2006/table">
            <a:tbl>
              <a:tblPr/>
              <a:tblGrid>
                <a:gridCol w="1949450"/>
                <a:gridCol w="1949450"/>
                <a:gridCol w="1949450"/>
              </a:tblGrid>
              <a:tr h="0">
                <a:tc>
                  <a:txBody>
                    <a:bodyPr/>
                    <a:lstStyle/>
                    <a:p>
                      <a:pPr algn="l"/>
                      <a:r>
                        <a:rPr lang="en-US" dirty="0">
                          <a:effectLst/>
                        </a:rPr>
                        <a:t>Operator</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c>
                  <a:txBody>
                    <a:bodyPr/>
                    <a:lstStyle/>
                    <a:p>
                      <a:pPr algn="l"/>
                      <a:r>
                        <a:rPr lang="en-US" dirty="0">
                          <a:effectLst/>
                        </a:rPr>
                        <a:t>Example (</a:t>
                      </a:r>
                      <a:r>
                        <a:rPr lang="en-US" dirty="0" err="1">
                          <a:effectLst/>
                        </a:rPr>
                        <a:t>int</a:t>
                      </a:r>
                      <a:r>
                        <a:rPr lang="en-US" dirty="0">
                          <a:effectLst/>
                        </a:rPr>
                        <a:t> A=8, B=3, C=-10)</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c>
                  <a:txBody>
                    <a:bodyPr/>
                    <a:lstStyle/>
                    <a:p>
                      <a:pPr algn="l"/>
                      <a:r>
                        <a:rPr lang="en-US">
                          <a:effectLst/>
                        </a:rPr>
                        <a:t>Result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r>
              <a:tr h="0">
                <a:tc>
                  <a:txBody>
                    <a:bodyPr/>
                    <a:lstStyle/>
                    <a:p>
                      <a:r>
                        <a:rPr lang="en-US">
                          <a:effectLst/>
                        </a:rPr>
                        <a:t>&amp;&amp;</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(A&lt;B) &amp;&amp; (B&gt;C)</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False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0">
                <a:tc>
                  <a:txBody>
                    <a:bodyPr/>
                    <a:lstStyle/>
                    <a:p>
                      <a:r>
                        <a:rPr lang="en-US">
                          <a:effectLst/>
                        </a:rPr>
                        <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(B!=-C) || (A==B)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True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0">
                <a:tc>
                  <a:txBody>
                    <a:bodyPr/>
                    <a:lstStyle/>
                    <a:p>
                      <a:r>
                        <a:rPr lang="en-US">
                          <a:effectLst/>
                        </a:rPr>
                        <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effectLst/>
                        </a:rPr>
                        <a:t>!(B&lt;=-A)</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dirty="0">
                          <a:effectLst/>
                        </a:rPr>
                        <a:t>True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bl>
          </a:graphicData>
        </a:graphic>
      </p:graphicFrame>
      <p:sp>
        <p:nvSpPr>
          <p:cNvPr id="5" name="Rectangle 1"/>
          <p:cNvSpPr>
            <a:spLocks noChangeArrowheads="1"/>
          </p:cNvSpPr>
          <p:nvPr/>
        </p:nvSpPr>
        <p:spPr bwMode="auto">
          <a:xfrm>
            <a:off x="381000" y="457200"/>
            <a:ext cx="8077200"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rgbClr val="000000"/>
                </a:solidFill>
                <a:effectLst/>
                <a:latin typeface="Helvetica"/>
                <a:cs typeface="Arial" pitchFamily="34" charset="0"/>
              </a:rPr>
              <a:t>Logical Operator</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4000" b="1" i="0" u="none" strike="noStrike" cap="none" normalizeH="0" baseline="0" dirty="0" smtClean="0">
              <a:ln>
                <a:noFill/>
              </a:ln>
              <a:solidFill>
                <a:srgbClr val="000000"/>
              </a:solidFill>
              <a:effectLst/>
              <a:latin typeface="Helvetica"/>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Open Sans"/>
                <a:cs typeface="Arial" pitchFamily="34" charset="0"/>
              </a:rPr>
              <a:t>Which can be used to combine more than one Condition?</a:t>
            </a: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a:solidFill>
                <a:srgbClr val="000000"/>
              </a:solidFill>
              <a:latin typeface="Open Sans"/>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Open Sans"/>
                <a:cs typeface="Arial" pitchFamily="34" charset="0"/>
              </a:rPr>
              <a:t>Suppose you want to combined two conditions </a:t>
            </a:r>
            <a:r>
              <a:rPr kumimoji="0" lang="en-US" b="1" i="0" u="none" strike="noStrike" cap="none" normalizeH="0" baseline="0" dirty="0" smtClean="0">
                <a:ln>
                  <a:noFill/>
                </a:ln>
                <a:solidFill>
                  <a:srgbClr val="000000"/>
                </a:solidFill>
                <a:effectLst/>
                <a:latin typeface="Open Sans"/>
                <a:cs typeface="Arial" pitchFamily="34" charset="0"/>
              </a:rPr>
              <a:t>A&lt;B</a:t>
            </a:r>
            <a:r>
              <a:rPr kumimoji="0" lang="en-US" b="0" i="0" u="none" strike="noStrike" cap="none" normalizeH="0" baseline="0" dirty="0" smtClean="0">
                <a:ln>
                  <a:noFill/>
                </a:ln>
                <a:solidFill>
                  <a:srgbClr val="000000"/>
                </a:solidFill>
                <a:effectLst/>
                <a:latin typeface="Open Sans"/>
                <a:cs typeface="Arial" pitchFamily="34" charset="0"/>
              </a:rPr>
              <a:t> and </a:t>
            </a:r>
            <a:r>
              <a:rPr kumimoji="0" lang="en-US" b="1" i="0" u="none" strike="noStrike" cap="none" normalizeH="0" baseline="0" dirty="0" smtClean="0">
                <a:ln>
                  <a:noFill/>
                </a:ln>
                <a:solidFill>
                  <a:srgbClr val="000000"/>
                </a:solidFill>
                <a:effectLst/>
                <a:latin typeface="Open Sans"/>
                <a:cs typeface="Arial" pitchFamily="34" charset="0"/>
              </a:rPr>
              <a:t>B&gt;C</a:t>
            </a:r>
            <a:r>
              <a:rPr kumimoji="0" lang="en-US" b="0" i="0" u="none" strike="noStrike" cap="none" normalizeH="0" baseline="0" dirty="0" smtClean="0">
                <a:ln>
                  <a:noFill/>
                </a:ln>
                <a:solidFill>
                  <a:srgbClr val="000000"/>
                </a:solidFill>
                <a:effectLst/>
                <a:latin typeface="Open Sans"/>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Open Sans"/>
                <a:cs typeface="Arial" pitchFamily="34" charset="0"/>
              </a:rPr>
              <a:t>then you need to use </a:t>
            </a:r>
            <a:r>
              <a:rPr kumimoji="0" lang="en-US" b="1" i="0" u="none" strike="noStrike" cap="none" normalizeH="0" baseline="0" dirty="0" smtClean="0">
                <a:ln>
                  <a:noFill/>
                </a:ln>
                <a:solidFill>
                  <a:srgbClr val="000000"/>
                </a:solidFill>
                <a:effectLst/>
                <a:latin typeface="Open Sans"/>
                <a:cs typeface="Arial" pitchFamily="34" charset="0"/>
              </a:rPr>
              <a:t>Logical Operator</a:t>
            </a:r>
            <a:r>
              <a:rPr kumimoji="0" lang="en-US" b="0" i="0" u="none" strike="noStrike" cap="none" normalizeH="0" baseline="0" dirty="0" smtClean="0">
                <a:ln>
                  <a:noFill/>
                </a:ln>
                <a:solidFill>
                  <a:srgbClr val="000000"/>
                </a:solidFill>
                <a:effectLst/>
                <a:latin typeface="Open Sans"/>
                <a:cs typeface="Arial" pitchFamily="34" charset="0"/>
              </a:rPr>
              <a:t> like (A&lt;B) &amp;&amp; (B&gt;C). </a:t>
            </a: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a:solidFill>
                <a:srgbClr val="000000"/>
              </a:solidFill>
              <a:latin typeface="Open Sans"/>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Open Sans"/>
                <a:cs typeface="Arial" pitchFamily="34" charset="0"/>
              </a:rPr>
              <a:t>Here </a:t>
            </a:r>
            <a:r>
              <a:rPr kumimoji="0" lang="en-US" b="1" i="0" u="none" strike="noStrike" cap="none" normalizeH="0" baseline="0" dirty="0" smtClean="0">
                <a:ln>
                  <a:noFill/>
                </a:ln>
                <a:solidFill>
                  <a:srgbClr val="000000"/>
                </a:solidFill>
                <a:effectLst/>
                <a:latin typeface="Open Sans"/>
                <a:cs typeface="Arial" pitchFamily="34" charset="0"/>
              </a:rPr>
              <a:t>&amp;&amp;</a:t>
            </a:r>
            <a:r>
              <a:rPr kumimoji="0" lang="en-US" b="0" i="0" u="none" strike="noStrike" cap="none" normalizeH="0" baseline="0" dirty="0" smtClean="0">
                <a:ln>
                  <a:noFill/>
                </a:ln>
                <a:solidFill>
                  <a:srgbClr val="000000"/>
                </a:solidFill>
                <a:effectLst/>
                <a:latin typeface="Open Sans"/>
                <a:cs typeface="Arial" pitchFamily="34" charset="0"/>
              </a:rPr>
              <a:t>is Logical Operator.</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60221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9067800" cy="5668963"/>
          </a:xfrm>
        </p:spPr>
        <p:txBody>
          <a:bodyPr>
            <a:normAutofit/>
          </a:bodyPr>
          <a:lstStyle/>
          <a:p>
            <a:pPr marL="0" indent="0">
              <a:buNone/>
            </a:pPr>
            <a:r>
              <a:rPr lang="en-US" sz="2000" dirty="0"/>
              <a:t>#include&lt;</a:t>
            </a:r>
            <a:r>
              <a:rPr lang="en-US" sz="2000" dirty="0" err="1"/>
              <a:t>headerfilename.h</a:t>
            </a:r>
            <a:r>
              <a:rPr lang="en-US" sz="2000" dirty="0"/>
              <a:t>&gt; </a:t>
            </a:r>
            <a:r>
              <a:rPr lang="en-US" sz="2000" dirty="0" smtClean="0"/>
              <a:t>                               --&gt; </a:t>
            </a:r>
            <a:r>
              <a:rPr lang="en-US" sz="2000" dirty="0"/>
              <a:t>include section </a:t>
            </a:r>
            <a:endParaRPr lang="en-US" sz="2000" dirty="0" smtClean="0"/>
          </a:p>
          <a:p>
            <a:pPr marL="0" indent="0">
              <a:buNone/>
            </a:pPr>
            <a:r>
              <a:rPr lang="en-US" sz="1800" dirty="0" err="1" smtClean="0">
                <a:solidFill>
                  <a:srgbClr val="FF0000"/>
                </a:solidFill>
              </a:rPr>
              <a:t>Returntype</a:t>
            </a:r>
            <a:r>
              <a:rPr lang="en-US" sz="1800" dirty="0" smtClean="0"/>
              <a:t> </a:t>
            </a:r>
            <a:r>
              <a:rPr lang="en-US" sz="1800" dirty="0" err="1"/>
              <a:t>function_name</a:t>
            </a:r>
            <a:r>
              <a:rPr lang="en-US" sz="1800" dirty="0"/>
              <a:t>(list of parameters </a:t>
            </a:r>
            <a:r>
              <a:rPr lang="en-US" sz="1800" b="1" dirty="0"/>
              <a:t>or</a:t>
            </a:r>
            <a:r>
              <a:rPr lang="en-US" sz="1800" dirty="0"/>
              <a:t> </a:t>
            </a:r>
            <a:r>
              <a:rPr lang="en-US" sz="1800" b="1" dirty="0"/>
              <a:t>no</a:t>
            </a:r>
            <a:r>
              <a:rPr lang="en-US" sz="1800" dirty="0"/>
              <a:t> parameter) </a:t>
            </a:r>
            <a:r>
              <a:rPr lang="en-US" sz="1800" dirty="0" smtClean="0"/>
              <a:t>       --&gt; </a:t>
            </a:r>
            <a:r>
              <a:rPr lang="en-US" sz="1800" dirty="0"/>
              <a:t>user </a:t>
            </a:r>
            <a:r>
              <a:rPr lang="en-US" sz="1800" b="1" dirty="0"/>
              <a:t>defined</a:t>
            </a:r>
            <a:r>
              <a:rPr lang="en-US" sz="1800" dirty="0"/>
              <a:t> </a:t>
            </a:r>
            <a:r>
              <a:rPr lang="en-US" sz="2000" b="1" dirty="0" smtClean="0"/>
              <a:t>function</a:t>
            </a:r>
          </a:p>
          <a:p>
            <a:pPr marL="0" indent="0">
              <a:buNone/>
            </a:pPr>
            <a:r>
              <a:rPr lang="en-US" sz="2000" dirty="0" smtClean="0"/>
              <a:t> </a:t>
            </a:r>
            <a:r>
              <a:rPr lang="en-US" sz="2000" dirty="0"/>
              <a:t>{ </a:t>
            </a:r>
            <a:endParaRPr lang="en-US" sz="2000" dirty="0" smtClean="0"/>
          </a:p>
          <a:p>
            <a:pPr marL="0" indent="0">
              <a:buNone/>
            </a:pPr>
            <a:r>
              <a:rPr lang="en-US" sz="2000" dirty="0" smtClean="0"/>
              <a:t>Set </a:t>
            </a:r>
            <a:r>
              <a:rPr lang="en-US" sz="2000" dirty="0"/>
              <a:t>of statements </a:t>
            </a:r>
            <a:endParaRPr lang="en-US" sz="2000" dirty="0" smtClean="0"/>
          </a:p>
          <a:p>
            <a:pPr marL="0" indent="0">
              <a:buNone/>
            </a:pPr>
            <a:r>
              <a:rPr lang="en-US" sz="2000" dirty="0" smtClean="0"/>
              <a:t>......... </a:t>
            </a:r>
          </a:p>
          <a:p>
            <a:pPr marL="0" indent="0">
              <a:buNone/>
            </a:pPr>
            <a:r>
              <a:rPr lang="en-US" sz="2000" dirty="0" smtClean="0"/>
              <a:t>} </a:t>
            </a:r>
          </a:p>
          <a:p>
            <a:pPr marL="0" indent="0">
              <a:buNone/>
            </a:pPr>
            <a:r>
              <a:rPr lang="en-US" sz="2000" dirty="0" err="1" smtClean="0">
                <a:solidFill>
                  <a:srgbClr val="FF0000"/>
                </a:solidFill>
              </a:rPr>
              <a:t>Returntype</a:t>
            </a:r>
            <a:r>
              <a:rPr lang="en-US" sz="2000" dirty="0" smtClean="0"/>
              <a:t> </a:t>
            </a:r>
            <a:r>
              <a:rPr lang="en-US" sz="2000" dirty="0"/>
              <a:t>main() </a:t>
            </a:r>
            <a:r>
              <a:rPr lang="en-US" sz="2000" dirty="0" smtClean="0"/>
              <a:t>                 --&gt; </a:t>
            </a:r>
            <a:r>
              <a:rPr lang="en-US" sz="2000" dirty="0"/>
              <a:t>main block </a:t>
            </a:r>
            <a:r>
              <a:rPr lang="en-US" sz="2000" b="1" dirty="0"/>
              <a:t>or</a:t>
            </a:r>
            <a:r>
              <a:rPr lang="en-US" sz="2000" dirty="0"/>
              <a:t> main </a:t>
            </a:r>
            <a:r>
              <a:rPr lang="en-US" sz="2000" b="1" dirty="0" smtClean="0"/>
              <a:t>function</a:t>
            </a:r>
          </a:p>
          <a:p>
            <a:pPr marL="0" indent="0">
              <a:buNone/>
            </a:pPr>
            <a:r>
              <a:rPr lang="en-US" sz="2000" dirty="0" smtClean="0"/>
              <a:t> </a:t>
            </a:r>
            <a:r>
              <a:rPr lang="en-US" sz="2000" dirty="0"/>
              <a:t>{ </a:t>
            </a:r>
            <a:endParaRPr lang="en-US" sz="2000" dirty="0" smtClean="0"/>
          </a:p>
          <a:p>
            <a:pPr marL="0" indent="0">
              <a:buNone/>
            </a:pPr>
            <a:r>
              <a:rPr lang="en-US" sz="2000" dirty="0" smtClean="0"/>
              <a:t>......... </a:t>
            </a:r>
          </a:p>
          <a:p>
            <a:pPr marL="0" indent="0">
              <a:buNone/>
            </a:pPr>
            <a:r>
              <a:rPr lang="en-US" sz="2000" dirty="0" smtClean="0"/>
              <a:t>......... </a:t>
            </a:r>
          </a:p>
          <a:p>
            <a:pPr marL="0" indent="0">
              <a:buNone/>
            </a:pPr>
            <a:r>
              <a:rPr lang="en-US" sz="2000" dirty="0" smtClean="0"/>
              <a:t>}</a:t>
            </a:r>
            <a:endParaRPr lang="en-US" sz="2000" dirty="0"/>
          </a:p>
        </p:txBody>
      </p:sp>
    </p:spTree>
    <p:extLst>
      <p:ext uri="{BB962C8B-B14F-4D97-AF65-F5344CB8AC3E}">
        <p14:creationId xmlns:p14="http://schemas.microsoft.com/office/powerpoint/2010/main" val="3584313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C program</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1800" dirty="0"/>
              <a:t>#include&lt;</a:t>
            </a:r>
            <a:r>
              <a:rPr lang="en-US" sz="1800" dirty="0" err="1"/>
              <a:t>stdio.h</a:t>
            </a:r>
            <a:r>
              <a:rPr lang="en-US" sz="1800" dirty="0"/>
              <a:t>&gt; </a:t>
            </a:r>
            <a:endParaRPr lang="en-US" sz="1800" dirty="0" smtClean="0"/>
          </a:p>
          <a:p>
            <a:pPr marL="0" indent="0">
              <a:buNone/>
            </a:pPr>
            <a:r>
              <a:rPr lang="en-US" sz="1800" dirty="0" smtClean="0"/>
              <a:t>#</a:t>
            </a:r>
            <a:r>
              <a:rPr lang="en-US" sz="1800" dirty="0"/>
              <a:t>include&lt;</a:t>
            </a:r>
            <a:r>
              <a:rPr lang="en-US" sz="1800" dirty="0" err="1"/>
              <a:t>conio.h</a:t>
            </a:r>
            <a:r>
              <a:rPr lang="en-US" sz="1800" dirty="0"/>
              <a:t>&gt; </a:t>
            </a:r>
            <a:endParaRPr lang="en-US" sz="1800" dirty="0" smtClean="0"/>
          </a:p>
          <a:p>
            <a:pPr marL="0" indent="0">
              <a:buNone/>
            </a:pPr>
            <a:r>
              <a:rPr lang="en-US" sz="1800" b="1" dirty="0" smtClean="0"/>
              <a:t>void</a:t>
            </a:r>
            <a:r>
              <a:rPr lang="en-US" sz="1800" dirty="0" smtClean="0"/>
              <a:t> </a:t>
            </a:r>
            <a:r>
              <a:rPr lang="en-US" sz="1800" dirty="0"/>
              <a:t>main</a:t>
            </a:r>
            <a:r>
              <a:rPr lang="en-US" sz="1800" dirty="0" smtClean="0"/>
              <a:t>()</a:t>
            </a:r>
          </a:p>
          <a:p>
            <a:pPr marL="0" indent="0">
              <a:buNone/>
            </a:pPr>
            <a:r>
              <a:rPr lang="en-US" sz="1800" dirty="0" smtClean="0"/>
              <a:t> </a:t>
            </a:r>
            <a:r>
              <a:rPr lang="en-US" sz="1800" dirty="0"/>
              <a:t>{ </a:t>
            </a:r>
            <a:endParaRPr lang="en-US" sz="1800" dirty="0" smtClean="0"/>
          </a:p>
          <a:p>
            <a:pPr marL="0" indent="0">
              <a:buNone/>
            </a:pPr>
            <a:r>
              <a:rPr lang="en-US" sz="1800" dirty="0" err="1" smtClean="0"/>
              <a:t>printf</a:t>
            </a:r>
            <a:r>
              <a:rPr lang="en-US" sz="1800" dirty="0"/>
              <a:t>("This is my first program"); </a:t>
            </a:r>
            <a:endParaRPr lang="en-US" sz="1800" dirty="0" smtClean="0"/>
          </a:p>
          <a:p>
            <a:pPr marL="0" indent="0">
              <a:buNone/>
            </a:pPr>
            <a:r>
              <a:rPr lang="en-US" sz="1800" dirty="0" err="1" smtClean="0"/>
              <a:t>getch</a:t>
            </a:r>
            <a:r>
              <a:rPr lang="en-US" sz="1800" dirty="0"/>
              <a:t>(); </a:t>
            </a:r>
            <a:endParaRPr lang="en-US" sz="1800" dirty="0" smtClean="0"/>
          </a:p>
          <a:p>
            <a:pPr marL="0" indent="0">
              <a:buNone/>
            </a:pPr>
            <a:r>
              <a:rPr lang="en-US" sz="1800" dirty="0" smtClean="0"/>
              <a:t>}</a:t>
            </a:r>
          </a:p>
          <a:p>
            <a:pPr marL="0" indent="0">
              <a:buNone/>
            </a:pPr>
            <a:endParaRPr lang="en-US" sz="1800" dirty="0"/>
          </a:p>
          <a:p>
            <a:pPr marL="0" indent="0">
              <a:buNone/>
            </a:pPr>
            <a:endParaRPr lang="en-US" sz="1800" dirty="0" smtClean="0"/>
          </a:p>
          <a:p>
            <a:pPr marL="0" indent="0">
              <a:buNone/>
            </a:pPr>
            <a:r>
              <a:rPr lang="en-US" sz="1800" b="1" u="sng" dirty="0" smtClean="0"/>
              <a:t>Explanation:</a:t>
            </a:r>
          </a:p>
          <a:p>
            <a:pPr marL="0" indent="0">
              <a:buNone/>
            </a:pPr>
            <a:r>
              <a:rPr lang="en-US" sz="1800" dirty="0" smtClean="0"/>
              <a:t>Save as </a:t>
            </a:r>
            <a:r>
              <a:rPr lang="en-US" sz="1800" dirty="0" err="1" smtClean="0"/>
              <a:t>first.c</a:t>
            </a:r>
            <a:endParaRPr lang="en-US" sz="1800" dirty="0" smtClean="0"/>
          </a:p>
          <a:p>
            <a:pPr marL="0" indent="0">
              <a:buNone/>
            </a:pPr>
            <a:r>
              <a:rPr lang="en-US" sz="1800" dirty="0" smtClean="0"/>
              <a:t>#include&lt;&gt;                                                   -pre processor directive</a:t>
            </a:r>
          </a:p>
          <a:p>
            <a:pPr marL="0" indent="0">
              <a:buNone/>
            </a:pPr>
            <a:r>
              <a:rPr lang="en-US" sz="1800" dirty="0" err="1"/>
              <a:t>s</a:t>
            </a:r>
            <a:r>
              <a:rPr lang="en-US" sz="1800" dirty="0" err="1" smtClean="0"/>
              <a:t>tdio.h</a:t>
            </a:r>
            <a:r>
              <a:rPr lang="en-US" sz="1800" dirty="0" smtClean="0"/>
              <a:t> and </a:t>
            </a:r>
            <a:r>
              <a:rPr lang="en-US" sz="1800" dirty="0" err="1" smtClean="0"/>
              <a:t>conio.h</a:t>
            </a:r>
            <a:r>
              <a:rPr lang="en-US" sz="1800" dirty="0" smtClean="0"/>
              <a:t> are header files .</a:t>
            </a:r>
          </a:p>
          <a:p>
            <a:pPr marL="0" indent="0">
              <a:buNone/>
            </a:pPr>
            <a:r>
              <a:rPr lang="en-US" sz="1800" dirty="0" smtClean="0"/>
              <a:t>Compile-alt+F9                                              Run-  ctrl+F9</a:t>
            </a:r>
            <a:endParaRPr lang="en-US" sz="1800" dirty="0"/>
          </a:p>
        </p:txBody>
      </p:sp>
    </p:spTree>
    <p:extLst>
      <p:ext uri="{BB962C8B-B14F-4D97-AF65-F5344CB8AC3E}">
        <p14:creationId xmlns:p14="http://schemas.microsoft.com/office/powerpoint/2010/main" val="3392170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 of Increment Operator</a:t>
            </a:r>
            <a:br>
              <a:rPr lang="en-US" b="1" dirty="0"/>
            </a:br>
            <a:endParaRPr lang="en-US" dirty="0"/>
          </a:p>
        </p:txBody>
      </p:sp>
      <p:sp>
        <p:nvSpPr>
          <p:cNvPr id="3" name="Content Placeholder 2"/>
          <p:cNvSpPr>
            <a:spLocks noGrp="1"/>
          </p:cNvSpPr>
          <p:nvPr>
            <p:ph idx="1"/>
          </p:nvPr>
        </p:nvSpPr>
        <p:spPr>
          <a:xfrm>
            <a:off x="457200" y="1219200"/>
            <a:ext cx="8229600" cy="5105400"/>
          </a:xfrm>
        </p:spPr>
        <p:txBody>
          <a:bodyPr/>
          <a:lstStyle/>
          <a:p>
            <a:r>
              <a:rPr lang="en-US" sz="1600" dirty="0" smtClean="0"/>
              <a:t>pre-increment</a:t>
            </a:r>
            <a:endParaRPr lang="en-US" sz="1600" dirty="0"/>
          </a:p>
          <a:p>
            <a:r>
              <a:rPr lang="en-US" sz="1600" dirty="0"/>
              <a:t>post-increment</a:t>
            </a:r>
          </a:p>
          <a:p>
            <a:pPr marL="0" indent="0">
              <a:buNone/>
            </a:pPr>
            <a:r>
              <a:rPr lang="en-US" sz="1600" b="1" dirty="0"/>
              <a:t>pre-increment (++ variable)</a:t>
            </a:r>
          </a:p>
          <a:p>
            <a:r>
              <a:rPr lang="en-US" sz="1600" dirty="0"/>
              <a:t>In pre-increment first increment the value of variable and then used inside the expression (initialize into another variable).</a:t>
            </a:r>
          </a:p>
          <a:p>
            <a:pPr marL="0" indent="0">
              <a:buNone/>
            </a:pPr>
            <a:r>
              <a:rPr lang="en-US" sz="1600" b="1" dirty="0"/>
              <a:t>post-increment (variable ++)</a:t>
            </a:r>
          </a:p>
          <a:p>
            <a:r>
              <a:rPr lang="en-US" sz="1600" dirty="0"/>
              <a:t>In post-increment first value of variable is used in the expression (initialize into another variable) and then increment the value of variable.</a:t>
            </a:r>
          </a:p>
          <a:p>
            <a:pPr marL="0" indent="0">
              <a:buNone/>
            </a:pPr>
            <a:endParaRPr lang="en-US" dirty="0"/>
          </a:p>
        </p:txBody>
      </p:sp>
      <p:sp>
        <p:nvSpPr>
          <p:cNvPr id="4" name="TextBox 3"/>
          <p:cNvSpPr txBox="1"/>
          <p:nvPr/>
        </p:nvSpPr>
        <p:spPr>
          <a:xfrm>
            <a:off x="838200" y="3886200"/>
            <a:ext cx="2133600" cy="2554545"/>
          </a:xfrm>
          <a:prstGeom prst="rect">
            <a:avLst/>
          </a:prstGeom>
          <a:noFill/>
        </p:spPr>
        <p:txBody>
          <a:bodyPr wrap="square" rtlCol="0">
            <a:spAutoFit/>
          </a:bodyPr>
          <a:lstStyle/>
          <a:p>
            <a:r>
              <a:rPr lang="en-US" sz="1600" dirty="0"/>
              <a:t>#include&lt;</a:t>
            </a:r>
            <a:r>
              <a:rPr lang="en-US" sz="1600" dirty="0" err="1"/>
              <a:t>stdio.h</a:t>
            </a:r>
            <a:r>
              <a:rPr lang="en-US" sz="1600" dirty="0" smtClean="0"/>
              <a:t>&gt;</a:t>
            </a:r>
          </a:p>
          <a:p>
            <a:r>
              <a:rPr lang="en-US" sz="1600" dirty="0" smtClean="0"/>
              <a:t> </a:t>
            </a:r>
            <a:r>
              <a:rPr lang="en-US" sz="1600" dirty="0"/>
              <a:t>#include&lt;</a:t>
            </a:r>
            <a:r>
              <a:rPr lang="en-US" sz="1600" dirty="0" err="1"/>
              <a:t>conio.h</a:t>
            </a:r>
            <a:r>
              <a:rPr lang="en-US" sz="1600" dirty="0"/>
              <a:t>&gt; </a:t>
            </a:r>
            <a:endParaRPr lang="en-US" sz="1600" dirty="0" smtClean="0"/>
          </a:p>
          <a:p>
            <a:r>
              <a:rPr lang="en-US" sz="1600" b="1" dirty="0" smtClean="0"/>
              <a:t>void</a:t>
            </a:r>
            <a:r>
              <a:rPr lang="en-US" sz="1600" dirty="0" smtClean="0"/>
              <a:t> </a:t>
            </a:r>
            <a:r>
              <a:rPr lang="en-US" sz="1600" dirty="0"/>
              <a:t>main</a:t>
            </a:r>
            <a:r>
              <a:rPr lang="en-US" sz="1600" dirty="0" smtClean="0"/>
              <a:t>()</a:t>
            </a:r>
          </a:p>
          <a:p>
            <a:r>
              <a:rPr lang="en-US" sz="1600" dirty="0" smtClean="0"/>
              <a:t> </a:t>
            </a:r>
            <a:r>
              <a:rPr lang="en-US" sz="1600" dirty="0"/>
              <a:t>{ </a:t>
            </a:r>
            <a:r>
              <a:rPr lang="en-US" sz="1600" b="1" dirty="0" err="1"/>
              <a:t>int</a:t>
            </a:r>
            <a:r>
              <a:rPr lang="en-US" sz="1600" dirty="0"/>
              <a:t> </a:t>
            </a:r>
            <a:r>
              <a:rPr lang="en-US" sz="1600" dirty="0" err="1"/>
              <a:t>x,i</a:t>
            </a:r>
            <a:r>
              <a:rPr lang="en-US" sz="1600" dirty="0"/>
              <a:t>; </a:t>
            </a:r>
            <a:endParaRPr lang="en-US" sz="1600" dirty="0" smtClean="0"/>
          </a:p>
          <a:p>
            <a:r>
              <a:rPr lang="en-US" sz="1600" dirty="0" smtClean="0"/>
              <a:t>i=10</a:t>
            </a:r>
            <a:r>
              <a:rPr lang="en-US" sz="1600" dirty="0"/>
              <a:t>; </a:t>
            </a:r>
            <a:endParaRPr lang="en-US" sz="1600" dirty="0" smtClean="0"/>
          </a:p>
          <a:p>
            <a:r>
              <a:rPr lang="en-US" sz="1600" dirty="0" smtClean="0"/>
              <a:t>x</a:t>
            </a:r>
            <a:r>
              <a:rPr lang="en-US" sz="1600" dirty="0"/>
              <a:t>=++i</a:t>
            </a:r>
            <a:r>
              <a:rPr lang="en-US" sz="1600" dirty="0" smtClean="0"/>
              <a:t>;</a:t>
            </a:r>
          </a:p>
          <a:p>
            <a:r>
              <a:rPr lang="en-US" sz="1600" dirty="0" smtClean="0"/>
              <a:t> </a:t>
            </a:r>
            <a:r>
              <a:rPr lang="en-US" sz="1600" dirty="0" err="1"/>
              <a:t>printf</a:t>
            </a:r>
            <a:r>
              <a:rPr lang="en-US" sz="1600" dirty="0"/>
              <a:t>("x: %</a:t>
            </a:r>
            <a:r>
              <a:rPr lang="en-US" sz="1600" dirty="0" err="1"/>
              <a:t>d",x</a:t>
            </a:r>
            <a:r>
              <a:rPr lang="en-US" sz="1600" dirty="0" smtClean="0"/>
              <a:t>);</a:t>
            </a:r>
          </a:p>
          <a:p>
            <a:r>
              <a:rPr lang="en-US" sz="1600" dirty="0" smtClean="0"/>
              <a:t> </a:t>
            </a:r>
            <a:r>
              <a:rPr lang="en-US" sz="1600" dirty="0" err="1"/>
              <a:t>printf</a:t>
            </a:r>
            <a:r>
              <a:rPr lang="en-US" sz="1600" dirty="0"/>
              <a:t>("i: %</a:t>
            </a:r>
            <a:r>
              <a:rPr lang="en-US" sz="1600" dirty="0" err="1"/>
              <a:t>d",i</a:t>
            </a:r>
            <a:r>
              <a:rPr lang="en-US" sz="1600" dirty="0" smtClean="0"/>
              <a:t>);</a:t>
            </a:r>
          </a:p>
          <a:p>
            <a:r>
              <a:rPr lang="en-US" sz="1600" dirty="0" smtClean="0"/>
              <a:t> </a:t>
            </a:r>
            <a:r>
              <a:rPr lang="en-US" sz="1600" dirty="0" err="1"/>
              <a:t>getch</a:t>
            </a:r>
            <a:r>
              <a:rPr lang="en-US" sz="1600" dirty="0"/>
              <a:t>(); </a:t>
            </a:r>
            <a:endParaRPr lang="en-US" sz="1600" dirty="0" smtClean="0"/>
          </a:p>
          <a:p>
            <a:r>
              <a:rPr lang="en-US" sz="1600" dirty="0" smtClean="0"/>
              <a:t>}</a:t>
            </a:r>
            <a:endParaRPr lang="en-US" sz="1600" dirty="0"/>
          </a:p>
        </p:txBody>
      </p:sp>
      <p:sp>
        <p:nvSpPr>
          <p:cNvPr id="5" name="TextBox 4"/>
          <p:cNvSpPr txBox="1"/>
          <p:nvPr/>
        </p:nvSpPr>
        <p:spPr>
          <a:xfrm>
            <a:off x="3886200" y="3868615"/>
            <a:ext cx="2209800" cy="2554545"/>
          </a:xfrm>
          <a:prstGeom prst="rect">
            <a:avLst/>
          </a:prstGeom>
          <a:noFill/>
        </p:spPr>
        <p:txBody>
          <a:bodyPr wrap="square" rtlCol="0">
            <a:spAutoFit/>
          </a:bodyPr>
          <a:lstStyle/>
          <a:p>
            <a:r>
              <a:rPr lang="en-US" sz="1600" dirty="0"/>
              <a:t>#include&lt;</a:t>
            </a:r>
            <a:r>
              <a:rPr lang="en-US" sz="1600" dirty="0" err="1"/>
              <a:t>stdio.h</a:t>
            </a:r>
            <a:r>
              <a:rPr lang="en-US" sz="1600" dirty="0" smtClean="0"/>
              <a:t>&gt;</a:t>
            </a:r>
          </a:p>
          <a:p>
            <a:r>
              <a:rPr lang="en-US" sz="1600" dirty="0" smtClean="0"/>
              <a:t> </a:t>
            </a:r>
            <a:r>
              <a:rPr lang="en-US" sz="1600" dirty="0"/>
              <a:t>#include&lt;</a:t>
            </a:r>
            <a:r>
              <a:rPr lang="en-US" sz="1600" dirty="0" err="1"/>
              <a:t>conio.h</a:t>
            </a:r>
            <a:r>
              <a:rPr lang="en-US" sz="1600" dirty="0"/>
              <a:t>&gt; </a:t>
            </a:r>
            <a:endParaRPr lang="en-US" sz="1600" dirty="0" smtClean="0"/>
          </a:p>
          <a:p>
            <a:r>
              <a:rPr lang="en-US" sz="1600" b="1" dirty="0" smtClean="0"/>
              <a:t>void</a:t>
            </a:r>
            <a:r>
              <a:rPr lang="en-US" sz="1600" dirty="0" smtClean="0"/>
              <a:t> </a:t>
            </a:r>
            <a:r>
              <a:rPr lang="en-US" sz="1600" dirty="0"/>
              <a:t>main</a:t>
            </a:r>
            <a:r>
              <a:rPr lang="en-US" sz="1600" dirty="0" smtClean="0"/>
              <a:t>()</a:t>
            </a:r>
          </a:p>
          <a:p>
            <a:r>
              <a:rPr lang="en-US" sz="1600" dirty="0" smtClean="0"/>
              <a:t> </a:t>
            </a:r>
            <a:r>
              <a:rPr lang="en-US" sz="1600" dirty="0"/>
              <a:t>{ </a:t>
            </a:r>
            <a:r>
              <a:rPr lang="en-US" sz="1600" b="1" dirty="0" err="1"/>
              <a:t>int</a:t>
            </a:r>
            <a:r>
              <a:rPr lang="en-US" sz="1600" dirty="0"/>
              <a:t> </a:t>
            </a:r>
            <a:r>
              <a:rPr lang="en-US" sz="1600" dirty="0" err="1"/>
              <a:t>x,i</a:t>
            </a:r>
            <a:r>
              <a:rPr lang="en-US" sz="1600" dirty="0"/>
              <a:t>; </a:t>
            </a:r>
            <a:endParaRPr lang="en-US" sz="1600" dirty="0" smtClean="0"/>
          </a:p>
          <a:p>
            <a:r>
              <a:rPr lang="en-US" sz="1600" dirty="0" smtClean="0"/>
              <a:t>i=10</a:t>
            </a:r>
            <a:r>
              <a:rPr lang="en-US" sz="1600" dirty="0"/>
              <a:t>; </a:t>
            </a:r>
            <a:endParaRPr lang="en-US" sz="1600" dirty="0" smtClean="0"/>
          </a:p>
          <a:p>
            <a:r>
              <a:rPr lang="en-US" sz="1600" dirty="0" smtClean="0"/>
              <a:t>x=i++;</a:t>
            </a:r>
          </a:p>
          <a:p>
            <a:r>
              <a:rPr lang="en-US" sz="1600" dirty="0" smtClean="0"/>
              <a:t> </a:t>
            </a:r>
            <a:r>
              <a:rPr lang="en-US" sz="1600" dirty="0" err="1"/>
              <a:t>printf</a:t>
            </a:r>
            <a:r>
              <a:rPr lang="en-US" sz="1600" dirty="0"/>
              <a:t>("x: %</a:t>
            </a:r>
            <a:r>
              <a:rPr lang="en-US" sz="1600" dirty="0" err="1"/>
              <a:t>d",x</a:t>
            </a:r>
            <a:r>
              <a:rPr lang="en-US" sz="1600" dirty="0" smtClean="0"/>
              <a:t>);</a:t>
            </a:r>
          </a:p>
          <a:p>
            <a:r>
              <a:rPr lang="en-US" sz="1600" dirty="0" smtClean="0"/>
              <a:t> </a:t>
            </a:r>
            <a:r>
              <a:rPr lang="en-US" sz="1600" dirty="0" err="1"/>
              <a:t>printf</a:t>
            </a:r>
            <a:r>
              <a:rPr lang="en-US" sz="1600" dirty="0"/>
              <a:t>("i: %</a:t>
            </a:r>
            <a:r>
              <a:rPr lang="en-US" sz="1600" dirty="0" err="1"/>
              <a:t>d",i</a:t>
            </a:r>
            <a:r>
              <a:rPr lang="en-US" sz="1600" dirty="0" smtClean="0"/>
              <a:t>);</a:t>
            </a:r>
          </a:p>
          <a:p>
            <a:r>
              <a:rPr lang="en-US" sz="1600" dirty="0" smtClean="0"/>
              <a:t> </a:t>
            </a:r>
            <a:r>
              <a:rPr lang="en-US" sz="1600" dirty="0" err="1"/>
              <a:t>getch</a:t>
            </a:r>
            <a:r>
              <a:rPr lang="en-US" sz="1600" dirty="0"/>
              <a:t>(); </a:t>
            </a:r>
            <a:endParaRPr lang="en-US" sz="1600" dirty="0" smtClean="0"/>
          </a:p>
          <a:p>
            <a:r>
              <a:rPr lang="en-US" sz="1600" dirty="0" smtClean="0"/>
              <a:t>}</a:t>
            </a:r>
            <a:endParaRPr lang="en-US" sz="1600" dirty="0"/>
          </a:p>
        </p:txBody>
      </p:sp>
    </p:spTree>
    <p:extLst>
      <p:ext uri="{BB962C8B-B14F-4D97-AF65-F5344CB8AC3E}">
        <p14:creationId xmlns:p14="http://schemas.microsoft.com/office/powerpoint/2010/main" val="44105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974</Words>
  <Application>Microsoft Office PowerPoint</Application>
  <PresentationFormat>On-screen Show (4:3)</PresentationFormat>
  <Paragraphs>274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 PROGRAMMING BASICS</vt:lpstr>
      <vt:lpstr>Basic terminology</vt:lpstr>
      <vt:lpstr>Operators in C</vt:lpstr>
      <vt:lpstr>PowerPoint Presentation</vt:lpstr>
      <vt:lpstr>PowerPoint Presentation</vt:lpstr>
      <vt:lpstr>PowerPoint Presentation</vt:lpstr>
      <vt:lpstr>PowerPoint Presentation</vt:lpstr>
      <vt:lpstr>First C program</vt:lpstr>
      <vt:lpstr>Type of Increment Operator </vt:lpstr>
      <vt:lpstr>Ternary Operator in C </vt:lpstr>
      <vt:lpstr>PowerPoint Presentation</vt:lpstr>
      <vt:lpstr> </vt:lpstr>
      <vt:lpstr>Variable in C Language </vt:lpstr>
      <vt:lpstr>Keywords in C </vt:lpstr>
      <vt:lpstr>Types of Constant in C </vt:lpstr>
      <vt:lpstr>Difference between Local variable and Global variable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BASICS</dc:title>
  <dc:creator>Hussain</dc:creator>
  <cp:lastModifiedBy>dell</cp:lastModifiedBy>
  <cp:revision>13</cp:revision>
  <dcterms:created xsi:type="dcterms:W3CDTF">2006-08-16T00:00:00Z</dcterms:created>
  <dcterms:modified xsi:type="dcterms:W3CDTF">2018-09-09T17:10:39Z</dcterms:modified>
</cp:coreProperties>
</file>