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4795D9-E9A6-4559-9BE2-F7BBBF733DA7}" type="datetimeFigureOut">
              <a:rPr lang="en-US" smtClean="0"/>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2A63A-4644-4D6F-AA3C-C436E35476DE}" type="slidenum">
              <a:rPr lang="en-US" smtClean="0"/>
              <a:t>‹#›</a:t>
            </a:fld>
            <a:endParaRPr lang="en-US"/>
          </a:p>
        </p:txBody>
      </p:sp>
    </p:spTree>
    <p:extLst>
      <p:ext uri="{BB962C8B-B14F-4D97-AF65-F5344CB8AC3E}">
        <p14:creationId xmlns:p14="http://schemas.microsoft.com/office/powerpoint/2010/main" val="2935039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4795D9-E9A6-4559-9BE2-F7BBBF733DA7}" type="datetimeFigureOut">
              <a:rPr lang="en-US" smtClean="0"/>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2A63A-4644-4D6F-AA3C-C436E35476DE}" type="slidenum">
              <a:rPr lang="en-US" smtClean="0"/>
              <a:t>‹#›</a:t>
            </a:fld>
            <a:endParaRPr lang="en-US"/>
          </a:p>
        </p:txBody>
      </p:sp>
    </p:spTree>
    <p:extLst>
      <p:ext uri="{BB962C8B-B14F-4D97-AF65-F5344CB8AC3E}">
        <p14:creationId xmlns:p14="http://schemas.microsoft.com/office/powerpoint/2010/main" val="1756333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4795D9-E9A6-4559-9BE2-F7BBBF733DA7}" type="datetimeFigureOut">
              <a:rPr lang="en-US" smtClean="0"/>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2A63A-4644-4D6F-AA3C-C436E35476DE}" type="slidenum">
              <a:rPr lang="en-US" smtClean="0"/>
              <a:t>‹#›</a:t>
            </a:fld>
            <a:endParaRPr lang="en-US"/>
          </a:p>
        </p:txBody>
      </p:sp>
    </p:spTree>
    <p:extLst>
      <p:ext uri="{BB962C8B-B14F-4D97-AF65-F5344CB8AC3E}">
        <p14:creationId xmlns:p14="http://schemas.microsoft.com/office/powerpoint/2010/main" val="3898445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4795D9-E9A6-4559-9BE2-F7BBBF733DA7}" type="datetimeFigureOut">
              <a:rPr lang="en-US" smtClean="0"/>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2A63A-4644-4D6F-AA3C-C436E35476DE}" type="slidenum">
              <a:rPr lang="en-US" smtClean="0"/>
              <a:t>‹#›</a:t>
            </a:fld>
            <a:endParaRPr lang="en-US"/>
          </a:p>
        </p:txBody>
      </p:sp>
    </p:spTree>
    <p:extLst>
      <p:ext uri="{BB962C8B-B14F-4D97-AF65-F5344CB8AC3E}">
        <p14:creationId xmlns:p14="http://schemas.microsoft.com/office/powerpoint/2010/main" val="3302611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4795D9-E9A6-4559-9BE2-F7BBBF733DA7}" type="datetimeFigureOut">
              <a:rPr lang="en-US" smtClean="0"/>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2A63A-4644-4D6F-AA3C-C436E35476DE}" type="slidenum">
              <a:rPr lang="en-US" smtClean="0"/>
              <a:t>‹#›</a:t>
            </a:fld>
            <a:endParaRPr lang="en-US"/>
          </a:p>
        </p:txBody>
      </p:sp>
    </p:spTree>
    <p:extLst>
      <p:ext uri="{BB962C8B-B14F-4D97-AF65-F5344CB8AC3E}">
        <p14:creationId xmlns:p14="http://schemas.microsoft.com/office/powerpoint/2010/main" val="2776149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4795D9-E9A6-4559-9BE2-F7BBBF733DA7}" type="datetimeFigureOut">
              <a:rPr lang="en-US" smtClean="0"/>
              <a:t>9/20/2021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2A63A-4644-4D6F-AA3C-C436E35476DE}" type="slidenum">
              <a:rPr lang="en-US" smtClean="0"/>
              <a:t>‹#›</a:t>
            </a:fld>
            <a:endParaRPr lang="en-US"/>
          </a:p>
        </p:txBody>
      </p:sp>
    </p:spTree>
    <p:extLst>
      <p:ext uri="{BB962C8B-B14F-4D97-AF65-F5344CB8AC3E}">
        <p14:creationId xmlns:p14="http://schemas.microsoft.com/office/powerpoint/2010/main" val="3372687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4795D9-E9A6-4559-9BE2-F7BBBF733DA7}" type="datetimeFigureOut">
              <a:rPr lang="en-US" smtClean="0"/>
              <a:t>9/20/2021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02A63A-4644-4D6F-AA3C-C436E35476DE}" type="slidenum">
              <a:rPr lang="en-US" smtClean="0"/>
              <a:t>‹#›</a:t>
            </a:fld>
            <a:endParaRPr lang="en-US"/>
          </a:p>
        </p:txBody>
      </p:sp>
    </p:spTree>
    <p:extLst>
      <p:ext uri="{BB962C8B-B14F-4D97-AF65-F5344CB8AC3E}">
        <p14:creationId xmlns:p14="http://schemas.microsoft.com/office/powerpoint/2010/main" val="401880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4795D9-E9A6-4559-9BE2-F7BBBF733DA7}" type="datetimeFigureOut">
              <a:rPr lang="en-US" smtClean="0"/>
              <a:t>9/20/2021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02A63A-4644-4D6F-AA3C-C436E35476DE}" type="slidenum">
              <a:rPr lang="en-US" smtClean="0"/>
              <a:t>‹#›</a:t>
            </a:fld>
            <a:endParaRPr lang="en-US"/>
          </a:p>
        </p:txBody>
      </p:sp>
    </p:spTree>
    <p:extLst>
      <p:ext uri="{BB962C8B-B14F-4D97-AF65-F5344CB8AC3E}">
        <p14:creationId xmlns:p14="http://schemas.microsoft.com/office/powerpoint/2010/main" val="1143517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4795D9-E9A6-4559-9BE2-F7BBBF733DA7}" type="datetimeFigureOut">
              <a:rPr lang="en-US" smtClean="0"/>
              <a:t>9/20/2021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02A63A-4644-4D6F-AA3C-C436E35476DE}" type="slidenum">
              <a:rPr lang="en-US" smtClean="0"/>
              <a:t>‹#›</a:t>
            </a:fld>
            <a:endParaRPr lang="en-US"/>
          </a:p>
        </p:txBody>
      </p:sp>
    </p:spTree>
    <p:extLst>
      <p:ext uri="{BB962C8B-B14F-4D97-AF65-F5344CB8AC3E}">
        <p14:creationId xmlns:p14="http://schemas.microsoft.com/office/powerpoint/2010/main" val="3401908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4795D9-E9A6-4559-9BE2-F7BBBF733DA7}" type="datetimeFigureOut">
              <a:rPr lang="en-US" smtClean="0"/>
              <a:t>9/20/2021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2A63A-4644-4D6F-AA3C-C436E35476DE}" type="slidenum">
              <a:rPr lang="en-US" smtClean="0"/>
              <a:t>‹#›</a:t>
            </a:fld>
            <a:endParaRPr lang="en-US"/>
          </a:p>
        </p:txBody>
      </p:sp>
    </p:spTree>
    <p:extLst>
      <p:ext uri="{BB962C8B-B14F-4D97-AF65-F5344CB8AC3E}">
        <p14:creationId xmlns:p14="http://schemas.microsoft.com/office/powerpoint/2010/main" val="273768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4795D9-E9A6-4559-9BE2-F7BBBF733DA7}" type="datetimeFigureOut">
              <a:rPr lang="en-US" smtClean="0"/>
              <a:t>9/20/2021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2A63A-4644-4D6F-AA3C-C436E35476DE}" type="slidenum">
              <a:rPr lang="en-US" smtClean="0"/>
              <a:t>‹#›</a:t>
            </a:fld>
            <a:endParaRPr lang="en-US"/>
          </a:p>
        </p:txBody>
      </p:sp>
    </p:spTree>
    <p:extLst>
      <p:ext uri="{BB962C8B-B14F-4D97-AF65-F5344CB8AC3E}">
        <p14:creationId xmlns:p14="http://schemas.microsoft.com/office/powerpoint/2010/main" val="2855987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4795D9-E9A6-4559-9BE2-F7BBBF733DA7}" type="datetimeFigureOut">
              <a:rPr lang="en-US" smtClean="0"/>
              <a:t>9/20/2021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02A63A-4644-4D6F-AA3C-C436E35476DE}" type="slidenum">
              <a:rPr lang="en-US" smtClean="0"/>
              <a:t>‹#›</a:t>
            </a:fld>
            <a:endParaRPr lang="en-US"/>
          </a:p>
        </p:txBody>
      </p:sp>
    </p:spTree>
    <p:extLst>
      <p:ext uri="{BB962C8B-B14F-4D97-AF65-F5344CB8AC3E}">
        <p14:creationId xmlns:p14="http://schemas.microsoft.com/office/powerpoint/2010/main" val="4100077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smtClean="0"/>
              <a:t>Jenkins?</a:t>
            </a:r>
            <a:endParaRPr lang="en-US" dirty="0"/>
          </a:p>
        </p:txBody>
      </p:sp>
      <p:sp>
        <p:nvSpPr>
          <p:cNvPr id="3" name="Content Placeholder 2"/>
          <p:cNvSpPr>
            <a:spLocks noGrp="1"/>
          </p:cNvSpPr>
          <p:nvPr>
            <p:ph idx="1"/>
          </p:nvPr>
        </p:nvSpPr>
        <p:spPr/>
        <p:txBody>
          <a:bodyPr>
            <a:normAutofit lnSpcReduction="10000"/>
          </a:bodyPr>
          <a:lstStyle/>
          <a:p>
            <a:r>
              <a:rPr lang="en-US" dirty="0"/>
              <a:t>Jenkins is an open source automation tool written in Java programming language that allows continuous integration</a:t>
            </a:r>
            <a:r>
              <a:rPr lang="en-US" dirty="0" smtClean="0"/>
              <a:t>.</a:t>
            </a:r>
          </a:p>
          <a:p>
            <a:r>
              <a:rPr lang="en-US" dirty="0"/>
              <a:t>Jenkins </a:t>
            </a:r>
            <a:r>
              <a:rPr lang="en-US" b="1" dirty="0"/>
              <a:t>builds</a:t>
            </a:r>
            <a:r>
              <a:rPr lang="en-US" dirty="0"/>
              <a:t> and </a:t>
            </a:r>
            <a:r>
              <a:rPr lang="en-US" b="1" dirty="0"/>
              <a:t>tests</a:t>
            </a:r>
            <a:r>
              <a:rPr lang="en-US" dirty="0"/>
              <a:t> our software projects which continuously making it easier for developers to integrate changes to the project, and making it easier for users to obtain a fresh build</a:t>
            </a:r>
            <a:r>
              <a:rPr lang="en-US" dirty="0" smtClean="0"/>
              <a:t>.</a:t>
            </a:r>
          </a:p>
          <a:p>
            <a:r>
              <a:rPr lang="en-US" dirty="0"/>
              <a:t>It also allows us to continuously </a:t>
            </a:r>
            <a:r>
              <a:rPr lang="en-US" b="1" dirty="0"/>
              <a:t>deliver</a:t>
            </a:r>
            <a:r>
              <a:rPr lang="en-US" dirty="0"/>
              <a:t> our software by integrating with a large number of testing and deployment technologies</a:t>
            </a:r>
            <a:r>
              <a:rPr lang="en-US" dirty="0" smtClean="0"/>
              <a:t>.</a:t>
            </a:r>
          </a:p>
          <a:p>
            <a:r>
              <a:rPr lang="en-US" dirty="0"/>
              <a:t>With the help of Jenkins, organizations can speed up the software development process through automation. Jenkins adds development life-cycle processes of all kinds, including build, document, test, package, stage, deploy static analysis and much more.</a:t>
            </a:r>
          </a:p>
        </p:txBody>
      </p:sp>
    </p:spTree>
    <p:extLst>
      <p:ext uri="{BB962C8B-B14F-4D97-AF65-F5344CB8AC3E}">
        <p14:creationId xmlns:p14="http://schemas.microsoft.com/office/powerpoint/2010/main" val="5005886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Jenkins Architecture</a:t>
            </a:r>
            <a:br>
              <a:rPr lang="en-US" b="1" dirty="0"/>
            </a:br>
            <a:endParaRPr lang="en-US" b="1" dirty="0"/>
          </a:p>
        </p:txBody>
      </p:sp>
      <p:pic>
        <p:nvPicPr>
          <p:cNvPr id="4" name="Content Placeholder 3"/>
          <p:cNvPicPr>
            <a:picLocks noGrp="1" noChangeAspect="1"/>
          </p:cNvPicPr>
          <p:nvPr>
            <p:ph idx="1"/>
          </p:nvPr>
        </p:nvPicPr>
        <p:blipFill>
          <a:blip r:embed="rId2"/>
          <a:stretch>
            <a:fillRect/>
          </a:stretch>
        </p:blipFill>
        <p:spPr>
          <a:xfrm>
            <a:off x="2259706" y="1474955"/>
            <a:ext cx="6382018" cy="4520596"/>
          </a:xfrm>
          <a:prstGeom prst="rect">
            <a:avLst/>
          </a:prstGeom>
        </p:spPr>
      </p:pic>
    </p:spTree>
    <p:extLst>
      <p:ext uri="{BB962C8B-B14F-4D97-AF65-F5344CB8AC3E}">
        <p14:creationId xmlns:p14="http://schemas.microsoft.com/office/powerpoint/2010/main" val="14624240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Jenkins Master</a:t>
            </a:r>
            <a:br>
              <a:rPr lang="en-US" dirty="0"/>
            </a:br>
            <a:endParaRPr lang="en-US" dirty="0"/>
          </a:p>
        </p:txBody>
      </p:sp>
      <p:sp>
        <p:nvSpPr>
          <p:cNvPr id="3" name="Content Placeholder 2"/>
          <p:cNvSpPr>
            <a:spLocks noGrp="1"/>
          </p:cNvSpPr>
          <p:nvPr>
            <p:ph idx="1"/>
          </p:nvPr>
        </p:nvSpPr>
        <p:spPr/>
        <p:txBody>
          <a:bodyPr/>
          <a:lstStyle/>
          <a:p>
            <a:r>
              <a:rPr lang="en-US" dirty="0"/>
              <a:t>The main server of Jenkins is the Jenkins Master</a:t>
            </a:r>
            <a:r>
              <a:rPr lang="en-US" dirty="0" smtClean="0"/>
              <a:t>.</a:t>
            </a:r>
          </a:p>
          <a:p>
            <a:r>
              <a:rPr lang="en-US" dirty="0"/>
              <a:t>By default it runs on 8080 port</a:t>
            </a:r>
            <a:r>
              <a:rPr lang="en-US" dirty="0" smtClean="0"/>
              <a:t>.</a:t>
            </a:r>
          </a:p>
          <a:p>
            <a:r>
              <a:rPr lang="en-US" dirty="0"/>
              <a:t>By default one node (slave) is configured and running in Jenkins server. </a:t>
            </a:r>
            <a:endParaRPr lang="en-US" dirty="0" smtClean="0"/>
          </a:p>
          <a:p>
            <a:r>
              <a:rPr lang="en-US" dirty="0" smtClean="0"/>
              <a:t>We </a:t>
            </a:r>
            <a:r>
              <a:rPr lang="en-US" dirty="0"/>
              <a:t>can add more nodes using IP address, user name and password using the </a:t>
            </a:r>
            <a:r>
              <a:rPr lang="en-US" dirty="0" err="1"/>
              <a:t>ssh</a:t>
            </a:r>
            <a:r>
              <a:rPr lang="en-US" dirty="0"/>
              <a:t>, </a:t>
            </a:r>
            <a:r>
              <a:rPr lang="en-US" dirty="0" err="1"/>
              <a:t>jnlp</a:t>
            </a:r>
            <a:r>
              <a:rPr lang="en-US" dirty="0"/>
              <a:t> or </a:t>
            </a:r>
            <a:r>
              <a:rPr lang="en-US" dirty="0" err="1"/>
              <a:t>webstart</a:t>
            </a:r>
            <a:r>
              <a:rPr lang="en-US" dirty="0"/>
              <a:t> methods.</a:t>
            </a:r>
          </a:p>
        </p:txBody>
      </p:sp>
    </p:spTree>
    <p:extLst>
      <p:ext uri="{BB962C8B-B14F-4D97-AF65-F5344CB8AC3E}">
        <p14:creationId xmlns:p14="http://schemas.microsoft.com/office/powerpoint/2010/main" val="3870563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master's job is to handle:</a:t>
            </a:r>
          </a:p>
        </p:txBody>
      </p:sp>
      <p:sp>
        <p:nvSpPr>
          <p:cNvPr id="3" name="Content Placeholder 2"/>
          <p:cNvSpPr>
            <a:spLocks noGrp="1"/>
          </p:cNvSpPr>
          <p:nvPr>
            <p:ph idx="1"/>
          </p:nvPr>
        </p:nvSpPr>
        <p:spPr/>
        <p:txBody>
          <a:bodyPr/>
          <a:lstStyle/>
          <a:p>
            <a:r>
              <a:rPr lang="en-US" dirty="0"/>
              <a:t>Scheduling build jobs.</a:t>
            </a:r>
          </a:p>
          <a:p>
            <a:r>
              <a:rPr lang="en-US" dirty="0"/>
              <a:t>Dispatching builds to the nodes/slaves for the actual execution.</a:t>
            </a:r>
          </a:p>
          <a:p>
            <a:r>
              <a:rPr lang="en-US" dirty="0"/>
              <a:t>Monitor the nodes/slaves (possibly taking them online and offline as required).</a:t>
            </a:r>
          </a:p>
          <a:p>
            <a:r>
              <a:rPr lang="en-US" dirty="0"/>
              <a:t>Recording and presenting the build results.</a:t>
            </a:r>
          </a:p>
          <a:p>
            <a:r>
              <a:rPr lang="en-US" dirty="0"/>
              <a:t>A Master/Server instance of Jenkins can also execute build jobs directly.</a:t>
            </a:r>
          </a:p>
          <a:p>
            <a:endParaRPr lang="en-US" dirty="0"/>
          </a:p>
        </p:txBody>
      </p:sp>
    </p:spTree>
    <p:extLst>
      <p:ext uri="{BB962C8B-B14F-4D97-AF65-F5344CB8AC3E}">
        <p14:creationId xmlns:p14="http://schemas.microsoft.com/office/powerpoint/2010/main" val="1636559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Jenkins Slave</a:t>
            </a:r>
            <a:br>
              <a:rPr lang="en-US" dirty="0"/>
            </a:br>
            <a:endParaRPr lang="en-US" dirty="0"/>
          </a:p>
        </p:txBody>
      </p:sp>
      <p:sp>
        <p:nvSpPr>
          <p:cNvPr id="3" name="Content Placeholder 2"/>
          <p:cNvSpPr>
            <a:spLocks noGrp="1"/>
          </p:cNvSpPr>
          <p:nvPr>
            <p:ph idx="1"/>
          </p:nvPr>
        </p:nvSpPr>
        <p:spPr>
          <a:xfrm>
            <a:off x="645015" y="1027906"/>
            <a:ext cx="10515600" cy="4351338"/>
          </a:xfrm>
        </p:spPr>
        <p:txBody>
          <a:bodyPr/>
          <a:lstStyle/>
          <a:p>
            <a:r>
              <a:rPr lang="en-US" sz="2400" dirty="0"/>
              <a:t>Jenkins slave is used to execute the build jobs dispatched by the master. We can configure a project to always run on a particular slave </a:t>
            </a:r>
            <a:r>
              <a:rPr lang="en-US" sz="2400" dirty="0" smtClean="0"/>
              <a:t>machine</a:t>
            </a:r>
          </a:p>
          <a:p>
            <a:r>
              <a:rPr lang="en-US" sz="2400" dirty="0" smtClean="0"/>
              <a:t>Jenkins </a:t>
            </a:r>
            <a:r>
              <a:rPr lang="en-US" sz="2400" dirty="0"/>
              <a:t>is developed using Java is platform independent thus Jenkins Master/Servers and Slave/nodes can be configured in any servers including Linux, Windows, and Mac</a:t>
            </a:r>
            <a:r>
              <a:rPr lang="en-US" sz="2400" dirty="0" smtClean="0"/>
              <a:t>.</a:t>
            </a:r>
          </a:p>
          <a:p>
            <a:endParaRPr lang="en-US" dirty="0"/>
          </a:p>
        </p:txBody>
      </p:sp>
      <p:pic>
        <p:nvPicPr>
          <p:cNvPr id="4" name="Picture 3"/>
          <p:cNvPicPr>
            <a:picLocks noChangeAspect="1"/>
          </p:cNvPicPr>
          <p:nvPr/>
        </p:nvPicPr>
        <p:blipFill>
          <a:blip r:embed="rId2"/>
          <a:stretch>
            <a:fillRect/>
          </a:stretch>
        </p:blipFill>
        <p:spPr>
          <a:xfrm>
            <a:off x="3739902" y="2632074"/>
            <a:ext cx="6460166" cy="3785171"/>
          </a:xfrm>
          <a:prstGeom prst="rect">
            <a:avLst/>
          </a:prstGeom>
        </p:spPr>
      </p:pic>
    </p:spTree>
    <p:extLst>
      <p:ext uri="{BB962C8B-B14F-4D97-AF65-F5344CB8AC3E}">
        <p14:creationId xmlns:p14="http://schemas.microsoft.com/office/powerpoint/2010/main" val="9939630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Before and After Jenkins</a:t>
            </a: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14515357"/>
              </p:ext>
            </p:extLst>
          </p:nvPr>
        </p:nvGraphicFramePr>
        <p:xfrm>
          <a:off x="1275008" y="1133342"/>
          <a:ext cx="9427336" cy="4700788"/>
        </p:xfrm>
        <a:graphic>
          <a:graphicData uri="http://schemas.openxmlformats.org/drawingml/2006/table">
            <a:tbl>
              <a:tblPr/>
              <a:tblGrid>
                <a:gridCol w="4677503"/>
                <a:gridCol w="4749833"/>
              </a:tblGrid>
              <a:tr h="385442">
                <a:tc>
                  <a:txBody>
                    <a:bodyPr/>
                    <a:lstStyle/>
                    <a:p>
                      <a:pPr algn="just"/>
                      <a:r>
                        <a:rPr lang="en-US" sz="1700" dirty="0">
                          <a:effectLst/>
                        </a:rPr>
                        <a:t>Before Jenkins</a:t>
                      </a:r>
                    </a:p>
                  </a:txBody>
                  <a:tcPr marL="45978" marR="45978" marT="45978" marB="45978" anchor="ctr">
                    <a:lnL>
                      <a:noFill/>
                    </a:lnL>
                    <a:lnR>
                      <a:noFill/>
                    </a:lnR>
                    <a:lnT>
                      <a:noFill/>
                    </a:lnT>
                    <a:lnB>
                      <a:noFill/>
                    </a:lnB>
                    <a:solidFill>
                      <a:srgbClr val="008DD9"/>
                    </a:solidFill>
                  </a:tcPr>
                </a:tc>
                <a:tc>
                  <a:txBody>
                    <a:bodyPr/>
                    <a:lstStyle/>
                    <a:p>
                      <a:pPr algn="just"/>
                      <a:r>
                        <a:rPr lang="en-US" sz="1700">
                          <a:effectLst/>
                        </a:rPr>
                        <a:t>  After Jenkins</a:t>
                      </a:r>
                    </a:p>
                  </a:txBody>
                  <a:tcPr marL="45978" marR="45978" marT="45978" marB="45978" anchor="ctr">
                    <a:lnL>
                      <a:noFill/>
                    </a:lnL>
                    <a:lnR>
                      <a:noFill/>
                    </a:lnR>
                    <a:lnT>
                      <a:noFill/>
                    </a:lnT>
                    <a:lnB>
                      <a:noFill/>
                    </a:lnB>
                    <a:solidFill>
                      <a:srgbClr val="008DD9"/>
                    </a:solidFill>
                  </a:tcPr>
                </a:tc>
              </a:tr>
              <a:tr h="1915283">
                <a:tc>
                  <a:txBody>
                    <a:bodyPr/>
                    <a:lstStyle/>
                    <a:p>
                      <a:pPr algn="just"/>
                      <a:r>
                        <a:rPr lang="en-US" sz="1700" dirty="0">
                          <a:effectLst/>
                        </a:rPr>
                        <a:t>The entire source code was built and then tested</a:t>
                      </a:r>
                      <a:r>
                        <a:rPr lang="en-US" sz="1700" dirty="0" smtClean="0">
                          <a:effectLst/>
                        </a:rPr>
                        <a:t>.</a:t>
                      </a:r>
                      <a:endParaRPr lang="en-US" sz="1700" dirty="0">
                        <a:effectLst/>
                      </a:endParaRPr>
                    </a:p>
                  </a:txBody>
                  <a:tcPr marL="91956" marR="91956" marT="91956" marB="91956" anchor="ctr">
                    <a:lnL>
                      <a:noFill/>
                    </a:lnL>
                    <a:lnR>
                      <a:noFill/>
                    </a:lnR>
                    <a:lnT>
                      <a:noFill/>
                    </a:lnT>
                    <a:lnB>
                      <a:noFill/>
                    </a:lnB>
                  </a:tcPr>
                </a:tc>
                <a:tc>
                  <a:txBody>
                    <a:bodyPr/>
                    <a:lstStyle/>
                    <a:p>
                      <a:pPr algn="just"/>
                      <a:r>
                        <a:rPr lang="en-US" sz="1700" dirty="0">
                          <a:effectLst/>
                        </a:rPr>
                        <a:t>Every commit made in the source code is built and tested. </a:t>
                      </a:r>
                    </a:p>
                  </a:txBody>
                  <a:tcPr marL="91956" marR="91956" marT="91956" marB="91956" anchor="ctr">
                    <a:lnL>
                      <a:noFill/>
                    </a:lnL>
                    <a:lnR>
                      <a:noFill/>
                    </a:lnR>
                    <a:lnT>
                      <a:noFill/>
                    </a:lnT>
                    <a:lnB>
                      <a:noFill/>
                    </a:lnB>
                  </a:tcPr>
                </a:tc>
              </a:tr>
              <a:tr h="1056981">
                <a:tc>
                  <a:txBody>
                    <a:bodyPr/>
                    <a:lstStyle/>
                    <a:p>
                      <a:pPr algn="just"/>
                      <a:r>
                        <a:rPr lang="en-US" sz="1700">
                          <a:effectLst/>
                        </a:rPr>
                        <a:t>Developers have to wait for test results</a:t>
                      </a:r>
                    </a:p>
                  </a:txBody>
                  <a:tcPr marL="91956" marR="91956" marT="91956" marB="91956" anchor="ctr">
                    <a:lnL>
                      <a:noFill/>
                    </a:lnL>
                    <a:lnR>
                      <a:noFill/>
                    </a:lnR>
                    <a:lnT>
                      <a:noFill/>
                    </a:lnT>
                    <a:lnB>
                      <a:noFill/>
                    </a:lnB>
                  </a:tcPr>
                </a:tc>
                <a:tc>
                  <a:txBody>
                    <a:bodyPr/>
                    <a:lstStyle/>
                    <a:p>
                      <a:pPr algn="just"/>
                      <a:r>
                        <a:rPr lang="en-US" sz="1700" dirty="0">
                          <a:effectLst/>
                        </a:rPr>
                        <a:t>Developers know the test result of every commit made in the source code on the run.</a:t>
                      </a:r>
                    </a:p>
                  </a:txBody>
                  <a:tcPr marL="91956" marR="91956" marT="91956" marB="91956" anchor="ctr">
                    <a:lnL>
                      <a:noFill/>
                    </a:lnL>
                    <a:lnR>
                      <a:noFill/>
                    </a:lnR>
                    <a:lnT>
                      <a:noFill/>
                    </a:lnT>
                    <a:lnB>
                      <a:noFill/>
                    </a:lnB>
                  </a:tcPr>
                </a:tc>
              </a:tr>
              <a:tr h="1343082">
                <a:tc>
                  <a:txBody>
                    <a:bodyPr/>
                    <a:lstStyle/>
                    <a:p>
                      <a:pPr algn="just"/>
                      <a:r>
                        <a:rPr lang="en-US" sz="1700">
                          <a:effectLst/>
                        </a:rPr>
                        <a:t>The whole process is manual</a:t>
                      </a:r>
                    </a:p>
                  </a:txBody>
                  <a:tcPr marL="91956" marR="91956" marT="91956" marB="91956" anchor="ctr">
                    <a:lnL>
                      <a:noFill/>
                    </a:lnL>
                    <a:lnR>
                      <a:noFill/>
                    </a:lnR>
                    <a:lnT>
                      <a:noFill/>
                    </a:lnT>
                    <a:lnB>
                      <a:noFill/>
                    </a:lnB>
                  </a:tcPr>
                </a:tc>
                <a:tc>
                  <a:txBody>
                    <a:bodyPr/>
                    <a:lstStyle/>
                    <a:p>
                      <a:pPr algn="just"/>
                      <a:r>
                        <a:rPr lang="en-US" sz="1700" dirty="0">
                          <a:effectLst/>
                        </a:rPr>
                        <a:t>You only need to commit changes to the source code and Jenkins will automate the rest of the process for you.</a:t>
                      </a:r>
                    </a:p>
                  </a:txBody>
                  <a:tcPr marL="91956" marR="91956" marT="91956" marB="91956" anchor="ctr">
                    <a:lnL>
                      <a:noFill/>
                    </a:lnL>
                    <a:lnR>
                      <a:noFill/>
                    </a:lnR>
                    <a:lnT>
                      <a:noFill/>
                    </a:lnT>
                    <a:lnB>
                      <a:noFill/>
                    </a:lnB>
                  </a:tcPr>
                </a:tc>
              </a:tr>
            </a:tbl>
          </a:graphicData>
        </a:graphic>
      </p:graphicFrame>
    </p:spTree>
    <p:extLst>
      <p:ext uri="{BB962C8B-B14F-4D97-AF65-F5344CB8AC3E}">
        <p14:creationId xmlns:p14="http://schemas.microsoft.com/office/powerpoint/2010/main" val="40697661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Jenkins Configuration</a:t>
            </a:r>
            <a:br>
              <a:rPr lang="en-US" dirty="0"/>
            </a:br>
            <a:endParaRPr lang="en-US" dirty="0"/>
          </a:p>
        </p:txBody>
      </p:sp>
      <p:sp>
        <p:nvSpPr>
          <p:cNvPr id="3" name="Content Placeholder 2"/>
          <p:cNvSpPr>
            <a:spLocks noGrp="1"/>
          </p:cNvSpPr>
          <p:nvPr>
            <p:ph idx="1"/>
          </p:nvPr>
        </p:nvSpPr>
        <p:spPr>
          <a:xfrm>
            <a:off x="529107" y="1027906"/>
            <a:ext cx="10515600" cy="4351338"/>
          </a:xfrm>
        </p:spPr>
        <p:txBody>
          <a:bodyPr/>
          <a:lstStyle/>
          <a:p>
            <a:r>
              <a:rPr lang="en-US" dirty="0"/>
              <a:t>To configure the Jenkins, click on the 'Manage Jenkins' menu option from the </a:t>
            </a:r>
            <a:r>
              <a:rPr lang="en-US" dirty="0" smtClean="0"/>
              <a:t>left-hand </a:t>
            </a:r>
            <a:r>
              <a:rPr lang="en-US" dirty="0"/>
              <a:t>side of the Jenkins Dashboard screen</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1545465" y="1907328"/>
            <a:ext cx="8886422" cy="4716568"/>
          </a:xfrm>
          <a:prstGeom prst="rect">
            <a:avLst/>
          </a:prstGeom>
        </p:spPr>
      </p:pic>
    </p:spTree>
    <p:extLst>
      <p:ext uri="{BB962C8B-B14F-4D97-AF65-F5344CB8AC3E}">
        <p14:creationId xmlns:p14="http://schemas.microsoft.com/office/powerpoint/2010/main" val="25127262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 the Manage Jenkins page, you will see the following options</a:t>
            </a:r>
            <a:r>
              <a:rPr lang="en-US" dirty="0" smtClean="0"/>
              <a:t>:</a:t>
            </a:r>
            <a:endParaRPr lang="en-US" dirty="0"/>
          </a:p>
        </p:txBody>
      </p:sp>
      <p:pic>
        <p:nvPicPr>
          <p:cNvPr id="4" name="Content Placeholder 3"/>
          <p:cNvPicPr>
            <a:picLocks noGrp="1" noChangeAspect="1"/>
          </p:cNvPicPr>
          <p:nvPr>
            <p:ph idx="1"/>
          </p:nvPr>
        </p:nvPicPr>
        <p:blipFill>
          <a:blip r:embed="rId2"/>
          <a:stretch>
            <a:fillRect/>
          </a:stretch>
        </p:blipFill>
        <p:spPr>
          <a:xfrm>
            <a:off x="1829873" y="1690688"/>
            <a:ext cx="8841864" cy="4669610"/>
          </a:xfrm>
          <a:prstGeom prst="rect">
            <a:avLst/>
          </a:prstGeom>
        </p:spPr>
      </p:pic>
      <p:sp>
        <p:nvSpPr>
          <p:cNvPr id="5" name="Rectangle 4"/>
          <p:cNvSpPr/>
          <p:nvPr/>
        </p:nvSpPr>
        <p:spPr>
          <a:xfrm>
            <a:off x="1147810" y="6037132"/>
            <a:ext cx="6096000" cy="646331"/>
          </a:xfrm>
          <a:prstGeom prst="rect">
            <a:avLst/>
          </a:prstGeom>
        </p:spPr>
        <p:txBody>
          <a:bodyPr>
            <a:spAutoFit/>
          </a:bodyPr>
          <a:lstStyle/>
          <a:p>
            <a:r>
              <a:rPr lang="en-US" dirty="0"/>
              <a:t>Configure System</a:t>
            </a:r>
            <a:br>
              <a:rPr lang="en-US" dirty="0"/>
            </a:br>
            <a:r>
              <a:rPr lang="en-US" dirty="0"/>
              <a:t>Click on the 'Configure System</a:t>
            </a:r>
          </a:p>
        </p:txBody>
      </p:sp>
    </p:spTree>
    <p:extLst>
      <p:ext uri="{BB962C8B-B14F-4D97-AF65-F5344CB8AC3E}">
        <p14:creationId xmlns:p14="http://schemas.microsoft.com/office/powerpoint/2010/main" val="4970611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sz="3600" dirty="0" smtClean="0"/>
              <a:t>Click </a:t>
            </a:r>
            <a:r>
              <a:rPr lang="en-US" sz="3600" dirty="0"/>
              <a:t>on the 'Configure System</a:t>
            </a:r>
            <a:r>
              <a:rPr lang="en-US" sz="3600" dirty="0" smtClean="0"/>
              <a:t>'. It will show the following options</a:t>
            </a:r>
            <a:r>
              <a:rPr lang="en-US" dirty="0"/>
              <a:t/>
            </a:r>
            <a:br>
              <a:rPr lang="en-US" dirty="0"/>
            </a:br>
            <a:r>
              <a:rPr lang="en-US" dirty="0"/>
              <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2297889" y="1001381"/>
            <a:ext cx="8352939" cy="4495201"/>
          </a:xfrm>
          <a:prstGeom prst="rect">
            <a:avLst/>
          </a:prstGeom>
        </p:spPr>
      </p:pic>
      <p:sp>
        <p:nvSpPr>
          <p:cNvPr id="5" name="Rectangle 4"/>
          <p:cNvSpPr/>
          <p:nvPr/>
        </p:nvSpPr>
        <p:spPr>
          <a:xfrm>
            <a:off x="345668" y="5496582"/>
            <a:ext cx="11008132" cy="923330"/>
          </a:xfrm>
          <a:prstGeom prst="rect">
            <a:avLst/>
          </a:prstGeom>
        </p:spPr>
        <p:txBody>
          <a:bodyPr wrap="square">
            <a:spAutoFit/>
          </a:bodyPr>
          <a:lstStyle/>
          <a:p>
            <a:r>
              <a:rPr lang="en-US" dirty="0">
                <a:solidFill>
                  <a:srgbClr val="333333"/>
                </a:solidFill>
                <a:latin typeface="inter-regular"/>
              </a:rPr>
              <a:t>The configure system page is a critical configuration part. This screen represents a variety of sections, each correlating to a different configuration area from generic Jenkins settings, global environment variables, and most installed plugins are configured on this page.</a:t>
            </a:r>
            <a:endParaRPr lang="en-US" dirty="0"/>
          </a:p>
        </p:txBody>
      </p:sp>
    </p:spTree>
    <p:extLst>
      <p:ext uri="{BB962C8B-B14F-4D97-AF65-F5344CB8AC3E}">
        <p14:creationId xmlns:p14="http://schemas.microsoft.com/office/powerpoint/2010/main" val="15327245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 directory</a:t>
            </a:r>
            <a:br>
              <a:rPr lang="en-US" dirty="0"/>
            </a:br>
            <a:endParaRPr lang="en-US" dirty="0"/>
          </a:p>
        </p:txBody>
      </p:sp>
      <p:sp>
        <p:nvSpPr>
          <p:cNvPr id="3" name="Content Placeholder 2"/>
          <p:cNvSpPr>
            <a:spLocks noGrp="1"/>
          </p:cNvSpPr>
          <p:nvPr>
            <p:ph idx="1"/>
          </p:nvPr>
        </p:nvSpPr>
        <p:spPr>
          <a:xfrm>
            <a:off x="696532" y="1027906"/>
            <a:ext cx="10515600" cy="4351338"/>
          </a:xfrm>
        </p:spPr>
        <p:txBody>
          <a:bodyPr/>
          <a:lstStyle/>
          <a:p>
            <a:r>
              <a:rPr lang="en-US" sz="2000" dirty="0"/>
              <a:t>Jenkins requires some disk space to perform builds and keep archives. You can check this location from the configuration screen of Jenkins.</a:t>
            </a:r>
          </a:p>
          <a:p>
            <a:r>
              <a:rPr lang="en-US" sz="2000" dirty="0"/>
              <a:t>By default, this is set to ~/.</a:t>
            </a:r>
            <a:r>
              <a:rPr lang="en-US" sz="2000" dirty="0" err="1"/>
              <a:t>jenkins</a:t>
            </a:r>
            <a:r>
              <a:rPr lang="en-US" sz="2000" dirty="0"/>
              <a:t>, and this location will be initially stored within your user profile (such as C:\Users\Nikita\.jenkins) location</a:t>
            </a:r>
            <a:r>
              <a:rPr lang="en-US" sz="2000" dirty="0" smtClean="0"/>
              <a:t>.</a:t>
            </a:r>
          </a:p>
          <a:p>
            <a:endParaRPr lang="en-US" dirty="0"/>
          </a:p>
          <a:p>
            <a:endParaRPr lang="en-US" dirty="0"/>
          </a:p>
        </p:txBody>
      </p:sp>
      <p:pic>
        <p:nvPicPr>
          <p:cNvPr id="4" name="Picture 3"/>
          <p:cNvPicPr>
            <a:picLocks noChangeAspect="1"/>
          </p:cNvPicPr>
          <p:nvPr/>
        </p:nvPicPr>
        <p:blipFill>
          <a:blip r:embed="rId2"/>
          <a:stretch>
            <a:fillRect/>
          </a:stretch>
        </p:blipFill>
        <p:spPr>
          <a:xfrm>
            <a:off x="1622737" y="2443621"/>
            <a:ext cx="8509367" cy="3821275"/>
          </a:xfrm>
          <a:prstGeom prst="rect">
            <a:avLst/>
          </a:prstGeom>
        </p:spPr>
      </p:pic>
    </p:spTree>
    <p:extLst>
      <p:ext uri="{BB962C8B-B14F-4D97-AF65-F5344CB8AC3E}">
        <p14:creationId xmlns:p14="http://schemas.microsoft.com/office/powerpoint/2010/main" val="12934086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35581"/>
            <a:ext cx="10515600" cy="1325563"/>
          </a:xfrm>
        </p:spPr>
        <p:txBody>
          <a:bodyPr>
            <a:noAutofit/>
          </a:bodyPr>
          <a:lstStyle/>
          <a:p>
            <a:r>
              <a:rPr lang="en-US" sz="3600" dirty="0"/>
              <a:t>You can change this location to a different location to store all relevant builds and archives. We can do this in the following ways:</a:t>
            </a:r>
            <a:br>
              <a:rPr lang="en-US" sz="3600" dirty="0"/>
            </a:br>
            <a:endParaRPr lang="en-US" sz="3600" dirty="0"/>
          </a:p>
        </p:txBody>
      </p:sp>
      <p:sp>
        <p:nvSpPr>
          <p:cNvPr id="3" name="Content Placeholder 2"/>
          <p:cNvSpPr>
            <a:spLocks noGrp="1"/>
          </p:cNvSpPr>
          <p:nvPr>
            <p:ph idx="1"/>
          </p:nvPr>
        </p:nvSpPr>
        <p:spPr>
          <a:xfrm>
            <a:off x="838200" y="2134718"/>
            <a:ext cx="10515600" cy="4351338"/>
          </a:xfrm>
        </p:spPr>
        <p:txBody>
          <a:bodyPr/>
          <a:lstStyle/>
          <a:p>
            <a:r>
              <a:rPr lang="en-US" dirty="0" smtClean="0"/>
              <a:t>Set </a:t>
            </a:r>
            <a:r>
              <a:rPr lang="en-US" dirty="0"/>
              <a:t>environment variable of JENKINS_HOME to the new home directory before launching the servlet container.</a:t>
            </a:r>
          </a:p>
          <a:p>
            <a:r>
              <a:rPr lang="en-US" dirty="0"/>
              <a:t>Set system property of JENKINS_HOME to the servlet container.</a:t>
            </a:r>
          </a:p>
          <a:p>
            <a:r>
              <a:rPr lang="en-US" dirty="0"/>
              <a:t>Set JNDI (Java Naming and Directory Interface) environment entry JENKINS_HOME to the new directory.</a:t>
            </a:r>
          </a:p>
          <a:p>
            <a:endParaRPr lang="en-US" dirty="0"/>
          </a:p>
        </p:txBody>
      </p:sp>
    </p:spTree>
    <p:extLst>
      <p:ext uri="{BB962C8B-B14F-4D97-AF65-F5344CB8AC3E}">
        <p14:creationId xmlns:p14="http://schemas.microsoft.com/office/powerpoint/2010/main" val="35813517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 example</a:t>
            </a:r>
            <a:endParaRPr lang="en-US" dirty="0"/>
          </a:p>
        </p:txBody>
      </p:sp>
      <p:sp>
        <p:nvSpPr>
          <p:cNvPr id="3" name="Content Placeholder 2"/>
          <p:cNvSpPr>
            <a:spLocks noGrp="1"/>
          </p:cNvSpPr>
          <p:nvPr>
            <p:ph idx="1"/>
          </p:nvPr>
        </p:nvSpPr>
        <p:spPr/>
        <p:txBody>
          <a:bodyPr/>
          <a:lstStyle/>
          <a:p>
            <a:r>
              <a:rPr lang="en-US" dirty="0"/>
              <a:t>If any organization is developing a project, then </a:t>
            </a:r>
            <a:r>
              <a:rPr lang="en-US" b="1" dirty="0"/>
              <a:t>Jenkins</a:t>
            </a:r>
            <a:r>
              <a:rPr lang="en-US" dirty="0"/>
              <a:t> will continuously test your project builds and show you the errors in early stages of your development.</a:t>
            </a:r>
          </a:p>
          <a:p>
            <a:r>
              <a:rPr lang="en-US" dirty="0"/>
              <a:t>Possible steps executed by Jenkins are for example</a:t>
            </a:r>
            <a:r>
              <a:rPr lang="en-US" dirty="0" smtClean="0"/>
              <a:t>:</a:t>
            </a:r>
          </a:p>
          <a:p>
            <a:pPr lvl="1"/>
            <a:r>
              <a:rPr lang="en-US" dirty="0" smtClean="0"/>
              <a:t>Execute </a:t>
            </a:r>
            <a:r>
              <a:rPr lang="en-US" dirty="0"/>
              <a:t>a shell script</a:t>
            </a:r>
          </a:p>
          <a:p>
            <a:pPr lvl="1"/>
            <a:r>
              <a:rPr lang="en-US" dirty="0"/>
              <a:t>Archive a build result</a:t>
            </a:r>
          </a:p>
          <a:p>
            <a:pPr lvl="1"/>
            <a:r>
              <a:rPr lang="en-US" dirty="0"/>
              <a:t>Running software tests</a:t>
            </a:r>
          </a:p>
          <a:p>
            <a:endParaRPr lang="en-US" dirty="0"/>
          </a:p>
          <a:p>
            <a:endParaRPr lang="en-US" dirty="0"/>
          </a:p>
        </p:txBody>
      </p:sp>
    </p:spTree>
    <p:extLst>
      <p:ext uri="{BB962C8B-B14F-4D97-AF65-F5344CB8AC3E}">
        <p14:creationId xmlns:p14="http://schemas.microsoft.com/office/powerpoint/2010/main" val="14041136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o </a:t>
            </a:r>
            <a:r>
              <a:rPr lang="en-US" dirty="0"/>
              <a:t>set the JENKINS_HOME environment variable.</a:t>
            </a:r>
          </a:p>
        </p:txBody>
      </p:sp>
      <p:sp>
        <p:nvSpPr>
          <p:cNvPr id="3" name="Content Placeholder 2"/>
          <p:cNvSpPr>
            <a:spLocks noGrp="1"/>
          </p:cNvSpPr>
          <p:nvPr>
            <p:ph idx="1"/>
          </p:nvPr>
        </p:nvSpPr>
        <p:spPr/>
        <p:txBody>
          <a:bodyPr/>
          <a:lstStyle/>
          <a:p>
            <a:r>
              <a:rPr lang="en-US" dirty="0"/>
              <a:t>First, create a new folder in any directory. And copy all the contents from the ~/.</a:t>
            </a:r>
            <a:r>
              <a:rPr lang="en-US" dirty="0" err="1"/>
              <a:t>jenkins</a:t>
            </a:r>
            <a:r>
              <a:rPr lang="en-US" dirty="0"/>
              <a:t> to a new folder.</a:t>
            </a:r>
          </a:p>
          <a:p>
            <a:r>
              <a:rPr lang="en-US" dirty="0"/>
              <a:t>Set the JENKINS_HOME environment variable to the newly created folder, which is also pointing to the base directory location where Java is installed on your machine.</a:t>
            </a:r>
          </a:p>
          <a:p>
            <a:r>
              <a:rPr lang="en-US" dirty="0"/>
              <a:t>Now, in the Jenkins dashboard, click on the Manage Jenkins from the left-hand side menu, and then click on the Configure System from the right-hand side.</a:t>
            </a:r>
          </a:p>
          <a:p>
            <a:endParaRPr lang="en-US" dirty="0"/>
          </a:p>
        </p:txBody>
      </p:sp>
    </p:spTree>
    <p:extLst>
      <p:ext uri="{BB962C8B-B14F-4D97-AF65-F5344CB8AC3E}">
        <p14:creationId xmlns:p14="http://schemas.microsoft.com/office/powerpoint/2010/main" val="26310877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Jenkins URL</a:t>
            </a:r>
            <a:br>
              <a:rPr lang="en-US" dirty="0"/>
            </a:br>
            <a:endParaRPr lang="en-US" dirty="0"/>
          </a:p>
        </p:txBody>
      </p:sp>
      <p:sp>
        <p:nvSpPr>
          <p:cNvPr id="3" name="Content Placeholder 2"/>
          <p:cNvSpPr>
            <a:spLocks noGrp="1"/>
          </p:cNvSpPr>
          <p:nvPr>
            <p:ph idx="1"/>
          </p:nvPr>
        </p:nvSpPr>
        <p:spPr>
          <a:xfrm>
            <a:off x="683654" y="1027906"/>
            <a:ext cx="10515600" cy="4351338"/>
          </a:xfrm>
        </p:spPr>
        <p:txBody>
          <a:bodyPr>
            <a:normAutofit/>
          </a:bodyPr>
          <a:lstStyle/>
          <a:p>
            <a:r>
              <a:rPr lang="en-US" sz="2000" dirty="0"/>
              <a:t>By default, the Jenkins URL is set to the localhost. If you have a DNS (domain name setup) for your machine, set this to the domain name else overwrite localhost with the IP of machine. </a:t>
            </a:r>
            <a:endParaRPr lang="en-US" sz="2000" dirty="0" smtClean="0"/>
          </a:p>
          <a:p>
            <a:r>
              <a:rPr lang="en-US" sz="2000" dirty="0" smtClean="0"/>
              <a:t>This </a:t>
            </a:r>
            <a:r>
              <a:rPr lang="en-US" sz="2000" dirty="0"/>
              <a:t>will help in setting up slaves (nodes) and while sending out links using the email as you can directly access the Jenkins URL using the environment variable JENKINS_URL which can be accessed as </a:t>
            </a:r>
            <a:r>
              <a:rPr lang="en-US" sz="1800" dirty="0"/>
              <a:t>${JENKINS_URL}.</a:t>
            </a:r>
          </a:p>
        </p:txBody>
      </p:sp>
      <p:pic>
        <p:nvPicPr>
          <p:cNvPr id="4" name="Picture 3"/>
          <p:cNvPicPr>
            <a:picLocks noChangeAspect="1"/>
          </p:cNvPicPr>
          <p:nvPr/>
        </p:nvPicPr>
        <p:blipFill>
          <a:blip r:embed="rId2"/>
          <a:stretch>
            <a:fillRect/>
          </a:stretch>
        </p:blipFill>
        <p:spPr>
          <a:xfrm>
            <a:off x="1867437" y="2625913"/>
            <a:ext cx="7572778" cy="4007262"/>
          </a:xfrm>
          <a:prstGeom prst="rect">
            <a:avLst/>
          </a:prstGeom>
        </p:spPr>
      </p:pic>
    </p:spTree>
    <p:extLst>
      <p:ext uri="{BB962C8B-B14F-4D97-AF65-F5344CB8AC3E}">
        <p14:creationId xmlns:p14="http://schemas.microsoft.com/office/powerpoint/2010/main" val="14415589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Email Notification</a:t>
            </a:r>
            <a:br>
              <a:rPr lang="en-US" dirty="0"/>
            </a:br>
            <a:endParaRPr lang="en-US" dirty="0"/>
          </a:p>
        </p:txBody>
      </p:sp>
      <p:sp>
        <p:nvSpPr>
          <p:cNvPr id="3" name="Content Placeholder 2"/>
          <p:cNvSpPr>
            <a:spLocks noGrp="1"/>
          </p:cNvSpPr>
          <p:nvPr>
            <p:ph idx="1"/>
          </p:nvPr>
        </p:nvSpPr>
        <p:spPr>
          <a:xfrm>
            <a:off x="683654" y="1155924"/>
            <a:ext cx="10515600" cy="4351338"/>
          </a:xfrm>
        </p:spPr>
        <p:txBody>
          <a:bodyPr/>
          <a:lstStyle/>
          <a:p>
            <a:r>
              <a:rPr lang="en-US" dirty="0"/>
              <a:t>In the Email Notification section, you can configure the SMTP settings for sending out emails. This needs for Jenkins to connect to the SMTP mail server and send out emails to the recipient list.</a:t>
            </a:r>
          </a:p>
        </p:txBody>
      </p:sp>
      <p:pic>
        <p:nvPicPr>
          <p:cNvPr id="4" name="Picture 3"/>
          <p:cNvPicPr>
            <a:picLocks noChangeAspect="1"/>
          </p:cNvPicPr>
          <p:nvPr/>
        </p:nvPicPr>
        <p:blipFill>
          <a:blip r:embed="rId2"/>
          <a:stretch>
            <a:fillRect/>
          </a:stretch>
        </p:blipFill>
        <p:spPr>
          <a:xfrm>
            <a:off x="2176530" y="2481487"/>
            <a:ext cx="6568225" cy="3653848"/>
          </a:xfrm>
          <a:prstGeom prst="rect">
            <a:avLst/>
          </a:prstGeom>
        </p:spPr>
      </p:pic>
    </p:spTree>
    <p:extLst>
      <p:ext uri="{BB962C8B-B14F-4D97-AF65-F5344CB8AC3E}">
        <p14:creationId xmlns:p14="http://schemas.microsoft.com/office/powerpoint/2010/main" val="23511308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Jenkins - Management</a:t>
            </a:r>
            <a:br>
              <a:rPr lang="en-US" dirty="0"/>
            </a:br>
            <a:endParaRPr lang="en-US" dirty="0"/>
          </a:p>
        </p:txBody>
      </p:sp>
      <p:sp>
        <p:nvSpPr>
          <p:cNvPr id="3" name="Content Placeholder 2"/>
          <p:cNvSpPr>
            <a:spLocks noGrp="1"/>
          </p:cNvSpPr>
          <p:nvPr>
            <p:ph idx="1"/>
          </p:nvPr>
        </p:nvSpPr>
        <p:spPr>
          <a:xfrm>
            <a:off x="838200" y="1155924"/>
            <a:ext cx="10515600" cy="4351338"/>
          </a:xfrm>
        </p:spPr>
        <p:txBody>
          <a:bodyPr/>
          <a:lstStyle/>
          <a:p>
            <a:r>
              <a:rPr lang="en-US" dirty="0"/>
              <a:t>To manage Jenkins, click on the "Manage Jenkins" option from the left hand of the Jenkins Dashboard page.</a:t>
            </a:r>
          </a:p>
        </p:txBody>
      </p:sp>
      <p:pic>
        <p:nvPicPr>
          <p:cNvPr id="4" name="Picture 3"/>
          <p:cNvPicPr>
            <a:picLocks noChangeAspect="1"/>
          </p:cNvPicPr>
          <p:nvPr/>
        </p:nvPicPr>
        <p:blipFill>
          <a:blip r:embed="rId2"/>
          <a:stretch>
            <a:fillRect/>
          </a:stretch>
        </p:blipFill>
        <p:spPr>
          <a:xfrm>
            <a:off x="1674254" y="2109310"/>
            <a:ext cx="8178085" cy="4323555"/>
          </a:xfrm>
          <a:prstGeom prst="rect">
            <a:avLst/>
          </a:prstGeom>
        </p:spPr>
      </p:pic>
    </p:spTree>
    <p:extLst>
      <p:ext uri="{BB962C8B-B14F-4D97-AF65-F5344CB8AC3E}">
        <p14:creationId xmlns:p14="http://schemas.microsoft.com/office/powerpoint/2010/main" val="38362459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When you click on the Manage Jenkins, you will get the various options to manage the Jenkins:</a:t>
            </a:r>
          </a:p>
        </p:txBody>
      </p:sp>
      <p:sp>
        <p:nvSpPr>
          <p:cNvPr id="5" name="Content Placeholder 4"/>
          <p:cNvSpPr>
            <a:spLocks noGrp="1"/>
          </p:cNvSpPr>
          <p:nvPr>
            <p:ph idx="1"/>
          </p:nvPr>
        </p:nvSpPr>
        <p:spPr/>
        <p:txBody>
          <a:bodyPr>
            <a:normAutofit fontScale="55000" lnSpcReduction="20000"/>
          </a:bodyPr>
          <a:lstStyle/>
          <a:p>
            <a:r>
              <a:rPr lang="en-US" dirty="0"/>
              <a:t>Configure System</a:t>
            </a:r>
          </a:p>
          <a:p>
            <a:r>
              <a:rPr lang="en-US" dirty="0"/>
              <a:t>Configure Global Security</a:t>
            </a:r>
          </a:p>
          <a:p>
            <a:r>
              <a:rPr lang="en-US" dirty="0"/>
              <a:t>Configure Credentials</a:t>
            </a:r>
          </a:p>
          <a:p>
            <a:r>
              <a:rPr lang="en-US" dirty="0"/>
              <a:t>Global Tool Configuration</a:t>
            </a:r>
          </a:p>
          <a:p>
            <a:r>
              <a:rPr lang="en-US" dirty="0"/>
              <a:t>Reload Configuration from Disk</a:t>
            </a:r>
          </a:p>
          <a:p>
            <a:r>
              <a:rPr lang="en-US" dirty="0"/>
              <a:t>Manage Plugins</a:t>
            </a:r>
          </a:p>
          <a:p>
            <a:r>
              <a:rPr lang="en-US" dirty="0"/>
              <a:t>System Information</a:t>
            </a:r>
          </a:p>
          <a:p>
            <a:r>
              <a:rPr lang="en-US" dirty="0"/>
              <a:t>System Log</a:t>
            </a:r>
          </a:p>
          <a:p>
            <a:r>
              <a:rPr lang="en-US" dirty="0"/>
              <a:t>Load Statistics</a:t>
            </a:r>
          </a:p>
          <a:p>
            <a:r>
              <a:rPr lang="en-US" dirty="0"/>
              <a:t>Jenkins CLI</a:t>
            </a:r>
          </a:p>
          <a:p>
            <a:r>
              <a:rPr lang="en-US" dirty="0"/>
              <a:t>Script Console</a:t>
            </a:r>
          </a:p>
          <a:p>
            <a:r>
              <a:rPr lang="en-US" dirty="0"/>
              <a:t>Manage Nodes</a:t>
            </a:r>
          </a:p>
          <a:p>
            <a:r>
              <a:rPr lang="en-US" dirty="0"/>
              <a:t>About Jenkins</a:t>
            </a:r>
          </a:p>
          <a:p>
            <a:r>
              <a:rPr lang="en-US" dirty="0"/>
              <a:t>Manage Old Data and</a:t>
            </a:r>
          </a:p>
          <a:p>
            <a:r>
              <a:rPr lang="en-US" dirty="0"/>
              <a:t>Prepare for Shutdown</a:t>
            </a:r>
          </a:p>
          <a:p>
            <a:endParaRPr lang="en-US" dirty="0"/>
          </a:p>
        </p:txBody>
      </p:sp>
    </p:spTree>
    <p:extLst>
      <p:ext uri="{BB962C8B-B14F-4D97-AF65-F5344CB8AC3E}">
        <p14:creationId xmlns:p14="http://schemas.microsoft.com/office/powerpoint/2010/main" val="3105283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System</a:t>
            </a:r>
            <a:br>
              <a:rPr lang="en-US" dirty="0"/>
            </a:br>
            <a:endParaRPr lang="en-US" dirty="0"/>
          </a:p>
        </p:txBody>
      </p:sp>
      <p:sp>
        <p:nvSpPr>
          <p:cNvPr id="3" name="Content Placeholder 2"/>
          <p:cNvSpPr>
            <a:spLocks noGrp="1"/>
          </p:cNvSpPr>
          <p:nvPr>
            <p:ph idx="1"/>
          </p:nvPr>
        </p:nvSpPr>
        <p:spPr>
          <a:xfrm>
            <a:off x="670775" y="1027906"/>
            <a:ext cx="10515600" cy="4351338"/>
          </a:xfrm>
        </p:spPr>
        <p:txBody>
          <a:bodyPr>
            <a:normAutofit/>
          </a:bodyPr>
          <a:lstStyle/>
          <a:p>
            <a:r>
              <a:rPr lang="en-US" sz="2400" dirty="0"/>
              <a:t>In this, we can manage paths to the various tools to use in builds, such as the versions of Ant and Maven, as well as security options, email servers, and other system-wide configuration details. Jenkins will add the required configuration fields dynamically when new plugins are installed.</a:t>
            </a:r>
          </a:p>
        </p:txBody>
      </p:sp>
      <p:pic>
        <p:nvPicPr>
          <p:cNvPr id="4" name="Picture 3"/>
          <p:cNvPicPr>
            <a:picLocks noChangeAspect="1"/>
          </p:cNvPicPr>
          <p:nvPr/>
        </p:nvPicPr>
        <p:blipFill>
          <a:blip r:embed="rId2"/>
          <a:stretch>
            <a:fillRect/>
          </a:stretch>
        </p:blipFill>
        <p:spPr>
          <a:xfrm>
            <a:off x="1532586" y="2494366"/>
            <a:ext cx="7572778" cy="4011440"/>
          </a:xfrm>
          <a:prstGeom prst="rect">
            <a:avLst/>
          </a:prstGeom>
        </p:spPr>
      </p:pic>
    </p:spTree>
    <p:extLst>
      <p:ext uri="{BB962C8B-B14F-4D97-AF65-F5344CB8AC3E}">
        <p14:creationId xmlns:p14="http://schemas.microsoft.com/office/powerpoint/2010/main" val="1121757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Global Security</a:t>
            </a:r>
            <a:br>
              <a:rPr lang="en-US" dirty="0"/>
            </a:br>
            <a:endParaRPr lang="en-US" dirty="0"/>
          </a:p>
        </p:txBody>
      </p:sp>
      <p:sp>
        <p:nvSpPr>
          <p:cNvPr id="3" name="Content Placeholder 2"/>
          <p:cNvSpPr>
            <a:spLocks noGrp="1"/>
          </p:cNvSpPr>
          <p:nvPr>
            <p:ph idx="1"/>
          </p:nvPr>
        </p:nvSpPr>
        <p:spPr>
          <a:xfrm>
            <a:off x="838200" y="1181681"/>
            <a:ext cx="10515600" cy="4351338"/>
          </a:xfrm>
        </p:spPr>
        <p:txBody>
          <a:bodyPr/>
          <a:lstStyle/>
          <a:p>
            <a:r>
              <a:rPr lang="en-US" sz="2000" dirty="0"/>
              <a:t>Configure Global Security option provides the ability to set up users and their relevant permissions on the Jenkins instance. By default, you will not want everyone to be able to define builds or other administrative tasks in Jenkins. So Jenkins provides the ability to have a security configuration in place.</a:t>
            </a:r>
          </a:p>
          <a:p>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1931831" y="2346547"/>
            <a:ext cx="8139448" cy="4311616"/>
          </a:xfrm>
          <a:prstGeom prst="rect">
            <a:avLst/>
          </a:prstGeom>
        </p:spPr>
      </p:pic>
    </p:spTree>
    <p:extLst>
      <p:ext uri="{BB962C8B-B14F-4D97-AF65-F5344CB8AC3E}">
        <p14:creationId xmlns:p14="http://schemas.microsoft.com/office/powerpoint/2010/main" val="42604557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Reload Configuration from Disk</a:t>
            </a:r>
            <a:br>
              <a:rPr lang="en-US" dirty="0"/>
            </a:br>
            <a:endParaRPr lang="en-US" dirty="0"/>
          </a:p>
        </p:txBody>
      </p:sp>
      <p:sp>
        <p:nvSpPr>
          <p:cNvPr id="3" name="Content Placeholder 2"/>
          <p:cNvSpPr>
            <a:spLocks noGrp="1"/>
          </p:cNvSpPr>
          <p:nvPr>
            <p:ph idx="1"/>
          </p:nvPr>
        </p:nvSpPr>
        <p:spPr>
          <a:xfrm>
            <a:off x="838199" y="1027906"/>
            <a:ext cx="10649755" cy="4986528"/>
          </a:xfrm>
        </p:spPr>
        <p:txBody>
          <a:bodyPr>
            <a:normAutofit lnSpcReduction="10000"/>
          </a:bodyPr>
          <a:lstStyle/>
          <a:p>
            <a:r>
              <a:rPr lang="en-US" sz="2400" dirty="0"/>
              <a:t>Jenkins stores all its system and job configuration details as XML files and all XML files are stored in the Jenkins home directory. Jenkins also stores all of the build histories</a:t>
            </a:r>
            <a:r>
              <a:rPr lang="en-US" sz="2400" dirty="0" smtClean="0"/>
              <a:t>.</a:t>
            </a:r>
          </a:p>
          <a:p>
            <a:r>
              <a:rPr lang="en-US" sz="3600" dirty="0"/>
              <a:t>Manage Plugin</a:t>
            </a:r>
          </a:p>
          <a:p>
            <a:r>
              <a:rPr lang="en-US" sz="2400" dirty="0"/>
              <a:t>Here you can install a wide or different variety of third-party plugins from different Source code management tools such as </a:t>
            </a:r>
            <a:r>
              <a:rPr lang="en-US" sz="2400" dirty="0" err="1"/>
              <a:t>Git</a:t>
            </a:r>
            <a:r>
              <a:rPr lang="en-US" sz="2400" dirty="0"/>
              <a:t>, </a:t>
            </a:r>
            <a:r>
              <a:rPr lang="en-US" sz="2400" dirty="0" err="1"/>
              <a:t>ClearCase</a:t>
            </a:r>
            <a:r>
              <a:rPr lang="en-US" sz="2400" dirty="0"/>
              <a:t> or Mercurial, to code quality and code coverage metrics reporting. We can download, install, update, or remove the plugins from the Manage Plugins screen</a:t>
            </a:r>
            <a:r>
              <a:rPr lang="en-US" sz="2400" dirty="0" smtClean="0"/>
              <a:t>.</a:t>
            </a:r>
          </a:p>
          <a:p>
            <a:r>
              <a:rPr lang="en-US" sz="3500" dirty="0"/>
              <a:t>System </a:t>
            </a:r>
            <a:r>
              <a:rPr lang="en-US" sz="3500" dirty="0" smtClean="0"/>
              <a:t>Information</a:t>
            </a:r>
          </a:p>
          <a:p>
            <a:r>
              <a:rPr lang="en-US" dirty="0"/>
              <a:t>This option displays a list of all the current Java system properties and system environment variables. Here you can check what version of Java is currently running in, what user it is running under, and so forth.</a:t>
            </a:r>
          </a:p>
          <a:p>
            <a:endParaRPr lang="en-US" sz="2400" dirty="0"/>
          </a:p>
        </p:txBody>
      </p:sp>
    </p:spTree>
    <p:extLst>
      <p:ext uri="{BB962C8B-B14F-4D97-AF65-F5344CB8AC3E}">
        <p14:creationId xmlns:p14="http://schemas.microsoft.com/office/powerpoint/2010/main" val="15727211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380" y="365124"/>
            <a:ext cx="10515600" cy="1325563"/>
          </a:xfrm>
        </p:spPr>
        <p:txBody>
          <a:bodyPr>
            <a:normAutofit/>
          </a:bodyPr>
          <a:lstStyle/>
          <a:p>
            <a:r>
              <a:rPr lang="en-US" sz="3200" dirty="0"/>
              <a:t>System Log</a:t>
            </a:r>
            <a:br>
              <a:rPr lang="en-US" sz="3200" dirty="0"/>
            </a:br>
            <a:endParaRPr lang="en-US" sz="3200" dirty="0"/>
          </a:p>
        </p:txBody>
      </p:sp>
      <p:sp>
        <p:nvSpPr>
          <p:cNvPr id="3" name="Content Placeholder 2"/>
          <p:cNvSpPr>
            <a:spLocks noGrp="1"/>
          </p:cNvSpPr>
          <p:nvPr>
            <p:ph idx="1"/>
          </p:nvPr>
        </p:nvSpPr>
        <p:spPr>
          <a:xfrm>
            <a:off x="438954" y="1027905"/>
            <a:ext cx="10683026" cy="5501683"/>
          </a:xfrm>
        </p:spPr>
        <p:txBody>
          <a:bodyPr>
            <a:normAutofit fontScale="62500" lnSpcReduction="20000"/>
          </a:bodyPr>
          <a:lstStyle/>
          <a:p>
            <a:r>
              <a:rPr lang="en-US" sz="2400" dirty="0"/>
              <a:t>The System Log option is used to view the Jenkins log files in real time. As well as, the main use of this option is for troubleshooting</a:t>
            </a:r>
            <a:r>
              <a:rPr lang="en-US" sz="2400" dirty="0" smtClean="0"/>
              <a:t>.</a:t>
            </a:r>
          </a:p>
          <a:p>
            <a:r>
              <a:rPr lang="en-US" sz="3400" dirty="0"/>
              <a:t>Jenkins </a:t>
            </a:r>
            <a:r>
              <a:rPr lang="en-US" sz="3400" dirty="0" smtClean="0"/>
              <a:t>CLI ( Command Line Interface)</a:t>
            </a:r>
          </a:p>
          <a:p>
            <a:r>
              <a:rPr lang="en-US" sz="2400" dirty="0"/>
              <a:t>Using this option, you can access various features in Jenkins through a command-line. To run the Jenkins through cli, first you have to download the Jenkins-cli.jar file and run it on your command prompt as follows:</a:t>
            </a:r>
          </a:p>
          <a:p>
            <a:r>
              <a:rPr lang="en-US" sz="2400" dirty="0"/>
              <a:t>java -jar jenkins-cli.jar -s </a:t>
            </a:r>
            <a:r>
              <a:rPr lang="en-US" sz="2400" i="1" dirty="0"/>
              <a:t>http://localhost:8080/jenkins/</a:t>
            </a:r>
            <a:endParaRPr lang="en-US" sz="2400" dirty="0"/>
          </a:p>
          <a:p>
            <a:r>
              <a:rPr lang="en-US" sz="3400" dirty="0"/>
              <a:t>Script Console</a:t>
            </a:r>
          </a:p>
          <a:p>
            <a:r>
              <a:rPr lang="en-US" dirty="0"/>
              <a:t>This option allows you to run Groovy scripts on the server. This option is very useful for advanced troubleshooting since it requires a strong knowledge of the internal Jenkins architecture</a:t>
            </a:r>
            <a:r>
              <a:rPr lang="en-US" dirty="0" smtClean="0"/>
              <a:t>.</a:t>
            </a:r>
          </a:p>
          <a:p>
            <a:r>
              <a:rPr lang="en-US" sz="3400" dirty="0"/>
              <a:t>Manage </a:t>
            </a:r>
            <a:r>
              <a:rPr lang="en-US" sz="3400" dirty="0" smtClean="0"/>
              <a:t>nodes</a:t>
            </a:r>
          </a:p>
          <a:p>
            <a:r>
              <a:rPr lang="en-US" sz="2900" dirty="0"/>
              <a:t>Jenkins can handle parallel and distributed builds. In this page, you can configure how many builds you want. Jenkins runs concurrently, and, if you are using distributed builds, set up builds nodes. A build node (slave) is another machine that Jenkins can use to execute its builds</a:t>
            </a:r>
            <a:r>
              <a:rPr lang="en-US" sz="2900" dirty="0" smtClean="0"/>
              <a:t>.</a:t>
            </a:r>
          </a:p>
          <a:p>
            <a:r>
              <a:rPr lang="en-US" sz="3400" dirty="0"/>
              <a:t>About Jenkins</a:t>
            </a:r>
          </a:p>
          <a:p>
            <a:r>
              <a:rPr lang="en-US" sz="2400" dirty="0"/>
              <a:t>This option will show the version and license information of the Jenkins you are running. As well as it displays the list of all third party libraries.</a:t>
            </a:r>
          </a:p>
          <a:p>
            <a:r>
              <a:rPr lang="en-US" sz="3400" dirty="0"/>
              <a:t>Prepare for Shutdown</a:t>
            </a:r>
          </a:p>
          <a:p>
            <a:r>
              <a:rPr lang="en-US" sz="2000" dirty="0"/>
              <a:t>To shut down Jenkins cleanly, you can use the Prepare for Shutdown link, which prevents any new builds from being started. </a:t>
            </a:r>
            <a:r>
              <a:rPr lang="en-US" sz="2600" dirty="0"/>
              <a:t/>
            </a:r>
            <a:br>
              <a:rPr lang="en-US" sz="2600" dirty="0"/>
            </a:br>
            <a:endParaRPr lang="en-US" sz="3400" dirty="0"/>
          </a:p>
          <a:p>
            <a:endParaRPr lang="en-US" dirty="0"/>
          </a:p>
          <a:p>
            <a:endParaRPr lang="en-US" dirty="0"/>
          </a:p>
          <a:p>
            <a:endParaRPr lang="en-US" dirty="0" smtClean="0"/>
          </a:p>
          <a:p>
            <a:endParaRPr lang="en-US" dirty="0"/>
          </a:p>
        </p:txBody>
      </p:sp>
    </p:spTree>
    <p:extLst>
      <p:ext uri="{BB962C8B-B14F-4D97-AF65-F5344CB8AC3E}">
        <p14:creationId xmlns:p14="http://schemas.microsoft.com/office/powerpoint/2010/main" val="41269812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a Job in Jenkins</a:t>
            </a:r>
            <a:br>
              <a:rPr lang="en-US" dirty="0"/>
            </a:br>
            <a:endParaRPr lang="en-US" dirty="0"/>
          </a:p>
        </p:txBody>
      </p:sp>
      <p:sp>
        <p:nvSpPr>
          <p:cNvPr id="3" name="Content Placeholder 2"/>
          <p:cNvSpPr>
            <a:spLocks noGrp="1"/>
          </p:cNvSpPr>
          <p:nvPr>
            <p:ph idx="1"/>
          </p:nvPr>
        </p:nvSpPr>
        <p:spPr/>
        <p:txBody>
          <a:bodyPr/>
          <a:lstStyle/>
          <a:p>
            <a:r>
              <a:rPr lang="en-US" dirty="0" smtClean="0"/>
              <a:t>Two types of Scheduling a jobs in Jenkins – </a:t>
            </a:r>
            <a:r>
              <a:rPr lang="en-US" dirty="0" err="1" smtClean="0"/>
              <a:t>PollSCM</a:t>
            </a:r>
            <a:r>
              <a:rPr lang="en-US" dirty="0" smtClean="0"/>
              <a:t> and Build Periodically</a:t>
            </a:r>
          </a:p>
          <a:p>
            <a:r>
              <a:rPr lang="en-US" b="1" dirty="0"/>
              <a:t>The steps for schedule jobs in Jenkins:</a:t>
            </a:r>
          </a:p>
          <a:p>
            <a:r>
              <a:rPr lang="en-US" dirty="0" smtClean="0"/>
              <a:t>click </a:t>
            </a:r>
            <a:r>
              <a:rPr lang="en-US" dirty="0"/>
              <a:t>on "Configure" of the job requirement.</a:t>
            </a:r>
          </a:p>
          <a:p>
            <a:r>
              <a:rPr lang="en-US" dirty="0"/>
              <a:t>scroll down to "Build Triggers" - subtitle.</a:t>
            </a:r>
          </a:p>
          <a:p>
            <a:r>
              <a:rPr lang="en-US" dirty="0"/>
              <a:t>Click on the </a:t>
            </a:r>
            <a:r>
              <a:rPr lang="en-US" dirty="0" err="1"/>
              <a:t>checkBox</a:t>
            </a:r>
            <a:r>
              <a:rPr lang="en-US" dirty="0"/>
              <a:t> of Build </a:t>
            </a:r>
            <a:r>
              <a:rPr lang="en-US" dirty="0" smtClean="0"/>
              <a:t>periodically or </a:t>
            </a:r>
            <a:r>
              <a:rPr lang="en-US" dirty="0" err="1" smtClean="0"/>
              <a:t>PollSCM</a:t>
            </a:r>
            <a:r>
              <a:rPr lang="en-US" dirty="0" smtClean="0"/>
              <a:t>.</a:t>
            </a:r>
          </a:p>
          <a:p>
            <a:endParaRPr lang="en-US" dirty="0"/>
          </a:p>
        </p:txBody>
      </p:sp>
    </p:spTree>
    <p:extLst>
      <p:ext uri="{BB962C8B-B14F-4D97-AF65-F5344CB8AC3E}">
        <p14:creationId xmlns:p14="http://schemas.microsoft.com/office/powerpoint/2010/main" val="66805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Work Flow:</a:t>
            </a:r>
            <a:endParaRPr lang="en-US" dirty="0"/>
          </a:p>
        </p:txBody>
      </p:sp>
      <p:pic>
        <p:nvPicPr>
          <p:cNvPr id="4" name="Content Placeholder 3"/>
          <p:cNvPicPr>
            <a:picLocks noGrp="1" noChangeAspect="1"/>
          </p:cNvPicPr>
          <p:nvPr>
            <p:ph idx="1"/>
          </p:nvPr>
        </p:nvPicPr>
        <p:blipFill>
          <a:blip r:embed="rId2"/>
          <a:stretch>
            <a:fillRect/>
          </a:stretch>
        </p:blipFill>
        <p:spPr>
          <a:xfrm>
            <a:off x="3418937" y="1278398"/>
            <a:ext cx="2994741" cy="5129921"/>
          </a:xfrm>
          <a:prstGeom prst="rect">
            <a:avLst/>
          </a:prstGeom>
        </p:spPr>
      </p:pic>
    </p:spTree>
    <p:extLst>
      <p:ext uri="{BB962C8B-B14F-4D97-AF65-F5344CB8AC3E}">
        <p14:creationId xmlns:p14="http://schemas.microsoft.com/office/powerpoint/2010/main" val="21100067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main difference between the two is :</a:t>
            </a:r>
          </a:p>
        </p:txBody>
      </p:sp>
      <p:sp>
        <p:nvSpPr>
          <p:cNvPr id="3" name="Content Placeholder 2"/>
          <p:cNvSpPr>
            <a:spLocks noGrp="1"/>
          </p:cNvSpPr>
          <p:nvPr>
            <p:ph idx="1"/>
          </p:nvPr>
        </p:nvSpPr>
        <p:spPr/>
        <p:txBody>
          <a:bodyPr/>
          <a:lstStyle/>
          <a:p>
            <a:pPr fontAlgn="base"/>
            <a:r>
              <a:rPr lang="en-US" b="1" dirty="0"/>
              <a:t>Poll SCM</a:t>
            </a:r>
            <a:endParaRPr lang="en-US" dirty="0"/>
          </a:p>
          <a:p>
            <a:pPr fontAlgn="base"/>
            <a:r>
              <a:rPr lang="en-US" dirty="0"/>
              <a:t>Periodically polls the SCM to check whether changes were made (commits), and triggers the job if new commits where pushed.</a:t>
            </a:r>
          </a:p>
          <a:p>
            <a:pPr fontAlgn="base"/>
            <a:r>
              <a:rPr lang="en-US" b="1" dirty="0"/>
              <a:t>Build periodically</a:t>
            </a:r>
            <a:endParaRPr lang="en-US" dirty="0"/>
          </a:p>
          <a:p>
            <a:pPr fontAlgn="base"/>
            <a:r>
              <a:rPr lang="en-US" dirty="0"/>
              <a:t>Triggers the job periodically even if nothing is changed.</a:t>
            </a:r>
          </a:p>
          <a:p>
            <a:endParaRPr lang="en-US" dirty="0"/>
          </a:p>
        </p:txBody>
      </p:sp>
    </p:spTree>
    <p:extLst>
      <p:ext uri="{BB962C8B-B14F-4D97-AF65-F5344CB8AC3E}">
        <p14:creationId xmlns:p14="http://schemas.microsoft.com/office/powerpoint/2010/main" val="12172785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Poll SCM</a:t>
            </a:r>
            <a:br>
              <a:rPr lang="en-US" dirty="0"/>
            </a:br>
            <a:endParaRPr lang="en-US" dirty="0"/>
          </a:p>
        </p:txBody>
      </p:sp>
      <p:sp>
        <p:nvSpPr>
          <p:cNvPr id="3" name="Content Placeholder 2"/>
          <p:cNvSpPr>
            <a:spLocks noGrp="1"/>
          </p:cNvSpPr>
          <p:nvPr>
            <p:ph idx="1"/>
          </p:nvPr>
        </p:nvSpPr>
        <p:spPr>
          <a:xfrm>
            <a:off x="632138" y="1027906"/>
            <a:ext cx="10721662" cy="5256984"/>
          </a:xfrm>
        </p:spPr>
        <p:txBody>
          <a:bodyPr>
            <a:normAutofit fontScale="92500" lnSpcReduction="10000"/>
          </a:bodyPr>
          <a:lstStyle/>
          <a:p>
            <a:r>
              <a:rPr lang="en-US" dirty="0"/>
              <a:t>This is a good option when you want to periodically check for new commits to your </a:t>
            </a:r>
            <a:r>
              <a:rPr lang="en-US" dirty="0" smtClean="0"/>
              <a:t>repository</a:t>
            </a:r>
          </a:p>
          <a:p>
            <a:r>
              <a:rPr lang="en-US" dirty="0"/>
              <a:t>when you have lots of commits in short periods of time this option may also save you time and resources</a:t>
            </a:r>
            <a:r>
              <a:rPr lang="en-US" dirty="0" smtClean="0"/>
              <a:t>.</a:t>
            </a:r>
          </a:p>
          <a:p>
            <a:r>
              <a:rPr lang="en-US" dirty="0"/>
              <a:t>To set periodically scheduled Jenkins jobs you should use </a:t>
            </a:r>
            <a:r>
              <a:rPr lang="en-US" b="1" i="1" dirty="0"/>
              <a:t>Configure</a:t>
            </a:r>
            <a:r>
              <a:rPr lang="en-US" dirty="0"/>
              <a:t> - </a:t>
            </a:r>
            <a:r>
              <a:rPr lang="en-US" b="1" i="1" dirty="0"/>
              <a:t>Build Triggers</a:t>
            </a:r>
            <a:r>
              <a:rPr lang="en-US" dirty="0"/>
              <a:t> - </a:t>
            </a:r>
            <a:r>
              <a:rPr lang="en-US" b="1" i="1" dirty="0" smtClean="0"/>
              <a:t>Poll SCM</a:t>
            </a:r>
            <a:r>
              <a:rPr lang="en-US" dirty="0"/>
              <a:t> - </a:t>
            </a:r>
            <a:r>
              <a:rPr lang="en-US" b="1" i="1" dirty="0"/>
              <a:t>Schedule</a:t>
            </a:r>
            <a:endParaRPr lang="en-US" dirty="0" smtClean="0"/>
          </a:p>
          <a:p>
            <a:endParaRPr lang="en-US" dirty="0"/>
          </a:p>
          <a:p>
            <a:endParaRPr lang="en-US" dirty="0" smtClean="0"/>
          </a:p>
          <a:p>
            <a:endParaRPr lang="en-US" dirty="0"/>
          </a:p>
          <a:p>
            <a:endParaRPr lang="en-US" dirty="0" smtClean="0"/>
          </a:p>
          <a:p>
            <a:endParaRPr lang="en-US" dirty="0"/>
          </a:p>
          <a:p>
            <a:r>
              <a:rPr lang="en-US" dirty="0" smtClean="0"/>
              <a:t>Let's </a:t>
            </a:r>
            <a:r>
              <a:rPr lang="en-US" dirty="0"/>
              <a:t>type </a:t>
            </a:r>
            <a:r>
              <a:rPr lang="en-US" i="1" dirty="0"/>
              <a:t>*/5 * * * *</a:t>
            </a:r>
            <a:r>
              <a:rPr lang="en-US" dirty="0"/>
              <a:t> in this box, which means we want to schedule the job to run every 5 </a:t>
            </a:r>
            <a:r>
              <a:rPr lang="en-US" dirty="0" smtClean="0"/>
              <a:t>minutes</a:t>
            </a:r>
          </a:p>
          <a:p>
            <a:endParaRPr lang="en-US" dirty="0"/>
          </a:p>
          <a:p>
            <a:endParaRPr lang="en-US" dirty="0" smtClean="0"/>
          </a:p>
          <a:p>
            <a:endParaRPr lang="en-US" dirty="0"/>
          </a:p>
          <a:p>
            <a:endParaRPr lang="en-US" dirty="0"/>
          </a:p>
        </p:txBody>
      </p:sp>
      <p:pic>
        <p:nvPicPr>
          <p:cNvPr id="4" name="Picture 3"/>
          <p:cNvPicPr>
            <a:picLocks noChangeAspect="1"/>
          </p:cNvPicPr>
          <p:nvPr/>
        </p:nvPicPr>
        <p:blipFill>
          <a:blip r:embed="rId2"/>
          <a:stretch>
            <a:fillRect/>
          </a:stretch>
        </p:blipFill>
        <p:spPr>
          <a:xfrm>
            <a:off x="4856263" y="3161858"/>
            <a:ext cx="4849186" cy="2424593"/>
          </a:xfrm>
          <a:prstGeom prst="rect">
            <a:avLst/>
          </a:prstGeom>
        </p:spPr>
      </p:pic>
    </p:spTree>
    <p:extLst>
      <p:ext uri="{BB962C8B-B14F-4D97-AF65-F5344CB8AC3E}">
        <p14:creationId xmlns:p14="http://schemas.microsoft.com/office/powerpoint/2010/main" val="27524826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Build periodically</a:t>
            </a:r>
            <a:endParaRPr lang="en-US" dirty="0"/>
          </a:p>
        </p:txBody>
      </p:sp>
      <p:sp>
        <p:nvSpPr>
          <p:cNvPr id="3" name="Content Placeholder 2"/>
          <p:cNvSpPr>
            <a:spLocks noGrp="1"/>
          </p:cNvSpPr>
          <p:nvPr>
            <p:ph idx="1"/>
          </p:nvPr>
        </p:nvSpPr>
        <p:spPr>
          <a:xfrm>
            <a:off x="838200" y="1690688"/>
            <a:ext cx="10515600" cy="4798924"/>
          </a:xfrm>
        </p:spPr>
        <p:txBody>
          <a:bodyPr>
            <a:normAutofit fontScale="47500" lnSpcReduction="20000"/>
          </a:bodyPr>
          <a:lstStyle/>
          <a:p>
            <a:r>
              <a:rPr lang="en-US" sz="4400" dirty="0"/>
              <a:t>Under </a:t>
            </a:r>
            <a:r>
              <a:rPr lang="en-US" sz="4400" b="1" i="1" dirty="0"/>
              <a:t>Build Triggers - Build periodically - Schedule</a:t>
            </a:r>
            <a:r>
              <a:rPr lang="en-US" sz="4400" dirty="0"/>
              <a:t> you can create a schedule (or multiple schedules) for Jenkins to build periodically or on a specific date/time</a:t>
            </a:r>
            <a:r>
              <a:rPr lang="en-US" sz="4400" dirty="0" smtClean="0"/>
              <a:t>.</a:t>
            </a:r>
          </a:p>
          <a:p>
            <a:r>
              <a:rPr lang="en-US" sz="4400" dirty="0"/>
              <a:t>To set periodically scheduled Jenkins jobs you should use </a:t>
            </a:r>
            <a:r>
              <a:rPr lang="en-US" sz="4400" b="1" i="1" dirty="0"/>
              <a:t>Configure</a:t>
            </a:r>
            <a:r>
              <a:rPr lang="en-US" sz="4400" dirty="0"/>
              <a:t> - </a:t>
            </a:r>
            <a:r>
              <a:rPr lang="en-US" sz="4400" b="1" i="1" dirty="0"/>
              <a:t>Build Triggers</a:t>
            </a:r>
            <a:r>
              <a:rPr lang="en-US" sz="4400" dirty="0"/>
              <a:t> - </a:t>
            </a:r>
            <a:r>
              <a:rPr lang="en-US" sz="4400" b="1" i="1" dirty="0"/>
              <a:t>Build periodically</a:t>
            </a:r>
            <a:r>
              <a:rPr lang="en-US" sz="4400" dirty="0"/>
              <a:t> - </a:t>
            </a:r>
            <a:r>
              <a:rPr lang="en-US" sz="4400" b="1" i="1" dirty="0" smtClean="0"/>
              <a:t>Schedule</a:t>
            </a:r>
          </a:p>
          <a:p>
            <a:endParaRPr lang="en-US" sz="3300" b="1" i="1" dirty="0"/>
          </a:p>
          <a:p>
            <a:endParaRPr lang="en-US" sz="3300" b="1" i="1" dirty="0" smtClean="0"/>
          </a:p>
          <a:p>
            <a:endParaRPr lang="en-US" sz="3300" b="1" i="1" dirty="0"/>
          </a:p>
          <a:p>
            <a:endParaRPr lang="en-US" sz="3300" dirty="0" smtClean="0"/>
          </a:p>
          <a:p>
            <a:endParaRPr lang="en-US" sz="3300" dirty="0"/>
          </a:p>
          <a:p>
            <a:endParaRPr lang="en-US" sz="3300" dirty="0" smtClean="0"/>
          </a:p>
          <a:p>
            <a:endParaRPr lang="en-US" sz="3300" dirty="0" smtClean="0"/>
          </a:p>
          <a:p>
            <a:endParaRPr lang="en-US" sz="3300" dirty="0"/>
          </a:p>
          <a:p>
            <a:r>
              <a:rPr lang="en-US" sz="4400" dirty="0" smtClean="0"/>
              <a:t>Let's </a:t>
            </a:r>
            <a:r>
              <a:rPr lang="en-US" sz="4400" dirty="0"/>
              <a:t>type </a:t>
            </a:r>
            <a:r>
              <a:rPr lang="en-US" sz="4400" dirty="0" smtClean="0"/>
              <a:t>H 9 * * *</a:t>
            </a:r>
            <a:r>
              <a:rPr lang="en-US" sz="4400" dirty="0"/>
              <a:t> in this box, which means we want to schedule the job to run every </a:t>
            </a:r>
            <a:r>
              <a:rPr lang="en-US" sz="4400" dirty="0" smtClean="0"/>
              <a:t>9 hours</a:t>
            </a:r>
            <a:endParaRPr lang="en-US" sz="4400" dirty="0"/>
          </a:p>
          <a:p>
            <a:endParaRPr lang="en-US" sz="3200" dirty="0"/>
          </a:p>
          <a:p>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3943350" y="2806633"/>
            <a:ext cx="4305300" cy="2066925"/>
          </a:xfrm>
          <a:prstGeom prst="rect">
            <a:avLst/>
          </a:prstGeom>
        </p:spPr>
      </p:pic>
    </p:spTree>
    <p:extLst>
      <p:ext uri="{BB962C8B-B14F-4D97-AF65-F5344CB8AC3E}">
        <p14:creationId xmlns:p14="http://schemas.microsoft.com/office/powerpoint/2010/main" val="21307663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Jenkins schedule format</a:t>
            </a:r>
            <a:br>
              <a:rPr lang="en-US" dirty="0"/>
            </a:br>
            <a:endParaRPr lang="en-US" dirty="0"/>
          </a:p>
        </p:txBody>
      </p:sp>
      <p:sp>
        <p:nvSpPr>
          <p:cNvPr id="3" name="Content Placeholder 2"/>
          <p:cNvSpPr>
            <a:spLocks noGrp="1"/>
          </p:cNvSpPr>
          <p:nvPr>
            <p:ph idx="1"/>
          </p:nvPr>
        </p:nvSpPr>
        <p:spPr>
          <a:xfrm>
            <a:off x="838200" y="1503653"/>
            <a:ext cx="10515600" cy="4351338"/>
          </a:xfrm>
        </p:spPr>
        <p:txBody>
          <a:bodyPr>
            <a:normAutofit fontScale="92500" lnSpcReduction="20000"/>
          </a:bodyPr>
          <a:lstStyle/>
          <a:p>
            <a:r>
              <a:rPr lang="en-US" dirty="0"/>
              <a:t>Jenkins schedule format is nothing but a </a:t>
            </a:r>
            <a:r>
              <a:rPr lang="en-US" dirty="0" err="1"/>
              <a:t>cron</a:t>
            </a:r>
            <a:r>
              <a:rPr lang="en-US" dirty="0"/>
              <a:t> schedule expression. It contains 5 </a:t>
            </a:r>
            <a:r>
              <a:rPr lang="en-US" dirty="0" smtClean="0"/>
              <a:t>fields</a:t>
            </a:r>
          </a:p>
          <a:p>
            <a:pPr marL="0" indent="0">
              <a:buNone/>
            </a:pPr>
            <a:r>
              <a:rPr lang="en-US" dirty="0" smtClean="0"/>
              <a:t> ┌───────────── </a:t>
            </a:r>
            <a:r>
              <a:rPr lang="en-US" dirty="0"/>
              <a:t>minute (0 - 59)</a:t>
            </a:r>
          </a:p>
          <a:p>
            <a:pPr marL="0" indent="0">
              <a:buNone/>
            </a:pPr>
            <a:r>
              <a:rPr lang="en-US" dirty="0"/>
              <a:t> │ ┌───────────── hour (0 - 23)</a:t>
            </a:r>
          </a:p>
          <a:p>
            <a:pPr marL="0" indent="0">
              <a:buNone/>
            </a:pPr>
            <a:r>
              <a:rPr lang="en-US" dirty="0"/>
              <a:t> │ │ ┌───────────── day of month (1 - 31)</a:t>
            </a:r>
          </a:p>
          <a:p>
            <a:pPr marL="0" indent="0">
              <a:buNone/>
            </a:pPr>
            <a:r>
              <a:rPr lang="en-US" dirty="0"/>
              <a:t> │ │ │ ┌───────────── month (1 - 12)</a:t>
            </a:r>
          </a:p>
          <a:p>
            <a:pPr marL="0" indent="0">
              <a:buNone/>
            </a:pPr>
            <a:r>
              <a:rPr lang="en-US" dirty="0"/>
              <a:t> │ │ │ │ ┌───────────── day of week (0 - 6) (Sunday to Saturday;</a:t>
            </a:r>
          </a:p>
          <a:p>
            <a:pPr marL="0" indent="0">
              <a:buNone/>
            </a:pPr>
            <a:r>
              <a:rPr lang="en-US" dirty="0"/>
              <a:t> │ │ │ │ │                                       7 is also Sunday on some systems)</a:t>
            </a:r>
          </a:p>
          <a:p>
            <a:pPr marL="0" indent="0">
              <a:buNone/>
            </a:pPr>
            <a:r>
              <a:rPr lang="en-US" dirty="0"/>
              <a:t> │ │ │ │ │</a:t>
            </a:r>
          </a:p>
          <a:p>
            <a:pPr marL="0" indent="0">
              <a:buNone/>
            </a:pPr>
            <a:r>
              <a:rPr lang="en-US" dirty="0"/>
              <a:t> │ │ │ │ │</a:t>
            </a:r>
          </a:p>
          <a:p>
            <a:pPr marL="0" indent="0">
              <a:buNone/>
            </a:pPr>
            <a:r>
              <a:rPr lang="en-US" dirty="0"/>
              <a:t> * * * * *  schedule command to execute</a:t>
            </a:r>
          </a:p>
        </p:txBody>
      </p:sp>
    </p:spTree>
    <p:extLst>
      <p:ext uri="{BB962C8B-B14F-4D97-AF65-F5344CB8AC3E}">
        <p14:creationId xmlns:p14="http://schemas.microsoft.com/office/powerpoint/2010/main" val="38799512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Jenkins build periodically - examples</a:t>
            </a:r>
            <a:br>
              <a:rPr lang="en-US" dirty="0"/>
            </a:br>
            <a:endParaRPr lang="en-US" dirty="0"/>
          </a:p>
        </p:txBody>
      </p:sp>
      <p:sp>
        <p:nvSpPr>
          <p:cNvPr id="3" name="Content Placeholder 2"/>
          <p:cNvSpPr>
            <a:spLocks noGrp="1"/>
          </p:cNvSpPr>
          <p:nvPr>
            <p:ph idx="1"/>
          </p:nvPr>
        </p:nvSpPr>
        <p:spPr>
          <a:xfrm>
            <a:off x="838200" y="1107583"/>
            <a:ext cx="10515600" cy="4644377"/>
          </a:xfrm>
        </p:spPr>
        <p:txBody>
          <a:bodyPr>
            <a:noAutofit/>
          </a:bodyPr>
          <a:lstStyle/>
          <a:p>
            <a:r>
              <a:rPr lang="en-US" sz="1800" dirty="0"/>
              <a:t>Build every hour:</a:t>
            </a:r>
          </a:p>
          <a:p>
            <a:pPr marL="0" indent="0">
              <a:buNone/>
            </a:pPr>
            <a:r>
              <a:rPr lang="en-US" sz="1800" dirty="0" smtClean="0"/>
              <a:t>	H </a:t>
            </a:r>
            <a:r>
              <a:rPr lang="en-US" sz="1800" dirty="0"/>
              <a:t>* * * *</a:t>
            </a:r>
          </a:p>
          <a:p>
            <a:r>
              <a:rPr lang="en-US" sz="1800" dirty="0" smtClean="0"/>
              <a:t>Build </a:t>
            </a:r>
            <a:r>
              <a:rPr lang="en-US" sz="1800" dirty="0"/>
              <a:t>every 20 minutes:</a:t>
            </a:r>
          </a:p>
          <a:p>
            <a:pPr marL="0" indent="0">
              <a:buNone/>
            </a:pPr>
            <a:r>
              <a:rPr lang="en-US" sz="1800" dirty="0" smtClean="0"/>
              <a:t>	H/20 </a:t>
            </a:r>
            <a:r>
              <a:rPr lang="en-US" sz="1800" dirty="0"/>
              <a:t>* * * *</a:t>
            </a:r>
          </a:p>
          <a:p>
            <a:r>
              <a:rPr lang="en-US" sz="1800" dirty="0" smtClean="0"/>
              <a:t>Build </a:t>
            </a:r>
            <a:r>
              <a:rPr lang="en-US" sz="1800" dirty="0"/>
              <a:t>every 20 minutes 5am to 11pm:</a:t>
            </a:r>
          </a:p>
          <a:p>
            <a:pPr marL="0" indent="0">
              <a:buNone/>
            </a:pPr>
            <a:r>
              <a:rPr lang="en-US" sz="1800" dirty="0" smtClean="0"/>
              <a:t>	H/20 </a:t>
            </a:r>
            <a:r>
              <a:rPr lang="en-US" sz="1800" dirty="0"/>
              <a:t>5-23 * * *</a:t>
            </a:r>
          </a:p>
          <a:p>
            <a:r>
              <a:rPr lang="en-US" sz="1800" dirty="0" smtClean="0"/>
              <a:t>Build </a:t>
            </a:r>
            <a:r>
              <a:rPr lang="en-US" sz="1800" dirty="0"/>
              <a:t>every 20 minutes, work time/days (8am-6pm, MON-FRI) only:</a:t>
            </a:r>
          </a:p>
          <a:p>
            <a:pPr marL="0" indent="0">
              <a:buNone/>
            </a:pPr>
            <a:r>
              <a:rPr lang="en-US" sz="1800" dirty="0" smtClean="0"/>
              <a:t>	H/20 </a:t>
            </a:r>
            <a:r>
              <a:rPr lang="en-US" sz="1800" dirty="0"/>
              <a:t>8-18 * * 1-5</a:t>
            </a:r>
          </a:p>
          <a:p>
            <a:r>
              <a:rPr lang="en-US" sz="1800" dirty="0" smtClean="0"/>
              <a:t>Build </a:t>
            </a:r>
            <a:r>
              <a:rPr lang="en-US" sz="1800" dirty="0"/>
              <a:t>every hour MON-WED and FRI only:</a:t>
            </a:r>
          </a:p>
          <a:p>
            <a:pPr marL="0" indent="0">
              <a:buNone/>
            </a:pPr>
            <a:r>
              <a:rPr lang="en-US" sz="1800" dirty="0" smtClean="0"/>
              <a:t>	H </a:t>
            </a:r>
            <a:r>
              <a:rPr lang="en-US" sz="1800" dirty="0"/>
              <a:t>* * * 1-3,5</a:t>
            </a:r>
          </a:p>
          <a:p>
            <a:r>
              <a:rPr lang="en-US" sz="1800" dirty="0" smtClean="0"/>
              <a:t>Build </a:t>
            </a:r>
            <a:r>
              <a:rPr lang="en-US" sz="1800" dirty="0"/>
              <a:t>every hour, weekends in April and December:</a:t>
            </a:r>
          </a:p>
          <a:p>
            <a:pPr marL="0" indent="0">
              <a:buNone/>
            </a:pPr>
            <a:r>
              <a:rPr lang="en-US" sz="1800" dirty="0" smtClean="0"/>
              <a:t>	H </a:t>
            </a:r>
            <a:r>
              <a:rPr lang="en-US" sz="1800" dirty="0"/>
              <a:t>* * 4,12 *</a:t>
            </a:r>
          </a:p>
          <a:p>
            <a:r>
              <a:rPr lang="en-US" sz="1800" dirty="0" smtClean="0"/>
              <a:t>Build </a:t>
            </a:r>
            <a:r>
              <a:rPr lang="en-US" sz="1800" dirty="0"/>
              <a:t>at 8.30am on July 4:</a:t>
            </a:r>
          </a:p>
          <a:p>
            <a:pPr marL="0" indent="0">
              <a:buNone/>
            </a:pPr>
            <a:r>
              <a:rPr lang="en-US" sz="1800" dirty="0" smtClean="0"/>
              <a:t>	30 </a:t>
            </a:r>
            <a:r>
              <a:rPr lang="en-US" sz="1800" dirty="0"/>
              <a:t>8 4 7 *</a:t>
            </a:r>
          </a:p>
        </p:txBody>
      </p:sp>
    </p:spTree>
    <p:extLst>
      <p:ext uri="{BB962C8B-B14F-4D97-AF65-F5344CB8AC3E}">
        <p14:creationId xmlns:p14="http://schemas.microsoft.com/office/powerpoint/2010/main" val="36537715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Maven Build </a:t>
            </a:r>
            <a:r>
              <a:rPr lang="en-US" dirty="0" smtClean="0"/>
              <a:t>Scripts (Setup)</a:t>
            </a:r>
            <a:r>
              <a:rPr lang="en-US" dirty="0"/>
              <a:t/>
            </a:r>
            <a:br>
              <a:rPr lang="en-US" dirty="0"/>
            </a:br>
            <a:endParaRPr lang="en-US" dirty="0"/>
          </a:p>
        </p:txBody>
      </p:sp>
      <p:sp>
        <p:nvSpPr>
          <p:cNvPr id="3" name="Content Placeholder 2"/>
          <p:cNvSpPr>
            <a:spLocks noGrp="1"/>
          </p:cNvSpPr>
          <p:nvPr>
            <p:ph idx="1"/>
          </p:nvPr>
        </p:nvSpPr>
        <p:spPr/>
        <p:txBody>
          <a:bodyPr/>
          <a:lstStyle/>
          <a:p>
            <a:r>
              <a:rPr lang="en-US" b="1" dirty="0"/>
              <a:t>Maven</a:t>
            </a:r>
            <a:r>
              <a:rPr lang="en-US" dirty="0"/>
              <a:t> is a powerful project management and comprehension tool that provides complete build life cycle framework to assist developers</a:t>
            </a:r>
            <a:r>
              <a:rPr lang="en-US" dirty="0" smtClean="0"/>
              <a:t>.</a:t>
            </a:r>
          </a:p>
          <a:p>
            <a:r>
              <a:rPr lang="en-US" dirty="0"/>
              <a:t>It is based on the concept of a POM (Project Object Model) that includes project information and configuration </a:t>
            </a:r>
            <a:r>
              <a:rPr lang="en-US" dirty="0" smtClean="0"/>
              <a:t>information</a:t>
            </a:r>
          </a:p>
          <a:p>
            <a:r>
              <a:rPr lang="en-US" dirty="0"/>
              <a:t>Maven is build automation tool used basically for Java projects, though it can also be used to build and manage projects written in C#, Scala, Ruby, and other languages. </a:t>
            </a:r>
          </a:p>
        </p:txBody>
      </p:sp>
    </p:spTree>
    <p:extLst>
      <p:ext uri="{BB962C8B-B14F-4D97-AF65-F5344CB8AC3E}">
        <p14:creationId xmlns:p14="http://schemas.microsoft.com/office/powerpoint/2010/main" val="7923438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setup Jenkins for a Maven project</a:t>
            </a:r>
            <a:br>
              <a:rPr lang="en-US" dirty="0"/>
            </a:br>
            <a:endParaRPr lang="en-US" dirty="0"/>
          </a:p>
        </p:txBody>
      </p:sp>
      <p:sp>
        <p:nvSpPr>
          <p:cNvPr id="3" name="Content Placeholder 2"/>
          <p:cNvSpPr>
            <a:spLocks noGrp="1"/>
          </p:cNvSpPr>
          <p:nvPr>
            <p:ph idx="1"/>
          </p:nvPr>
        </p:nvSpPr>
        <p:spPr/>
        <p:txBody>
          <a:bodyPr/>
          <a:lstStyle/>
          <a:p>
            <a:r>
              <a:rPr lang="en-US" dirty="0"/>
              <a:t>Step 1 – Starting Jenkins</a:t>
            </a:r>
          </a:p>
          <a:p>
            <a:r>
              <a:rPr lang="en-US" dirty="0"/>
              <a:t>Step 2 – Creating and configuring user on Jenkin</a:t>
            </a:r>
          </a:p>
          <a:p>
            <a:r>
              <a:rPr lang="en-US" dirty="0"/>
              <a:t>Step 3 – Configuring System</a:t>
            </a:r>
          </a:p>
          <a:p>
            <a:r>
              <a:rPr lang="en-US" dirty="0"/>
              <a:t>Step 4 – Adding Plugins</a:t>
            </a:r>
          </a:p>
          <a:p>
            <a:r>
              <a:rPr lang="en-US" dirty="0"/>
              <a:t>Step 5 – Creating jobs</a:t>
            </a:r>
          </a:p>
          <a:p>
            <a:r>
              <a:rPr lang="en-US" dirty="0"/>
              <a:t>Step 6 – Build the jobs</a:t>
            </a:r>
          </a:p>
          <a:p>
            <a:endParaRPr lang="en-US" dirty="0"/>
          </a:p>
        </p:txBody>
      </p:sp>
    </p:spTree>
    <p:extLst>
      <p:ext uri="{BB962C8B-B14F-4D97-AF65-F5344CB8AC3E}">
        <p14:creationId xmlns:p14="http://schemas.microsoft.com/office/powerpoint/2010/main" val="5759933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 Starting Jenkins</a:t>
            </a:r>
            <a:br>
              <a:rPr lang="en-US" dirty="0"/>
            </a:br>
            <a:endParaRPr lang="en-US" dirty="0"/>
          </a:p>
        </p:txBody>
      </p:sp>
      <p:sp>
        <p:nvSpPr>
          <p:cNvPr id="3" name="Content Placeholder 2"/>
          <p:cNvSpPr>
            <a:spLocks noGrp="1"/>
          </p:cNvSpPr>
          <p:nvPr>
            <p:ph idx="1"/>
          </p:nvPr>
        </p:nvSpPr>
        <p:spPr>
          <a:xfrm>
            <a:off x="838200" y="1249251"/>
            <a:ext cx="10515600" cy="4927712"/>
          </a:xfrm>
        </p:spPr>
        <p:txBody>
          <a:bodyPr>
            <a:normAutofit lnSpcReduction="10000"/>
          </a:bodyPr>
          <a:lstStyle/>
          <a:p>
            <a:pPr marL="0" indent="0">
              <a:buNone/>
            </a:pPr>
            <a:r>
              <a:rPr lang="en-US" dirty="0"/>
              <a:t>a) Download Jenkins Zip file and extract </a:t>
            </a:r>
            <a:r>
              <a:rPr lang="en-US" dirty="0" smtClean="0"/>
              <a:t>it</a:t>
            </a:r>
          </a:p>
          <a:p>
            <a:pPr marL="0" indent="0">
              <a:buNone/>
            </a:pPr>
            <a:r>
              <a:rPr lang="en-US" dirty="0"/>
              <a:t>b) In </a:t>
            </a:r>
            <a:r>
              <a:rPr lang="en-US" dirty="0" err="1"/>
              <a:t>cmd</a:t>
            </a:r>
            <a:r>
              <a:rPr lang="en-US" dirty="0"/>
              <a:t> go to the path you have extracted Jenkins (</a:t>
            </a:r>
            <a:r>
              <a:rPr lang="en-US" dirty="0" err="1"/>
              <a:t>eg.C</a:t>
            </a:r>
            <a:r>
              <a:rPr lang="en-US" dirty="0"/>
              <a:t>:\Program Files (x86)\Jenkins</a:t>
            </a:r>
            <a:r>
              <a:rPr lang="en-US" dirty="0" smtClean="0"/>
              <a:t>)</a:t>
            </a:r>
          </a:p>
          <a:p>
            <a:pPr marL="0" indent="0">
              <a:buNone/>
            </a:pPr>
            <a:endParaRPr lang="en-US" dirty="0" smtClean="0"/>
          </a:p>
          <a:p>
            <a:pPr marL="0" indent="0" fontAlgn="base">
              <a:buNone/>
            </a:pPr>
            <a:endParaRPr lang="en-US" dirty="0" smtClean="0"/>
          </a:p>
          <a:p>
            <a:pPr marL="0" indent="0" fontAlgn="base">
              <a:buNone/>
            </a:pPr>
            <a:endParaRPr lang="en-US" dirty="0" smtClean="0"/>
          </a:p>
          <a:p>
            <a:pPr marL="0" indent="0" fontAlgn="base">
              <a:buNone/>
            </a:pPr>
            <a:endParaRPr lang="en-US" dirty="0"/>
          </a:p>
          <a:p>
            <a:pPr marL="0" indent="0" fontAlgn="base">
              <a:buNone/>
            </a:pPr>
            <a:r>
              <a:rPr lang="en-US" dirty="0" smtClean="0"/>
              <a:t>c</a:t>
            </a:r>
            <a:r>
              <a:rPr lang="en-US" dirty="0"/>
              <a:t>) To start the Jenkins, run the command jenkins.exe start</a:t>
            </a:r>
            <a:br>
              <a:rPr lang="en-US" dirty="0"/>
            </a:br>
            <a:r>
              <a:rPr lang="en-US" dirty="0"/>
              <a:t>-To restart the Jenkins: Jenkins.exe  restart</a:t>
            </a:r>
            <a:br>
              <a:rPr lang="en-US" dirty="0"/>
            </a:br>
            <a:r>
              <a:rPr lang="en-US" dirty="0"/>
              <a:t>-To stop the Jenkins: Jenkins.exe  stop</a:t>
            </a:r>
          </a:p>
          <a:p>
            <a:pPr marL="0" indent="0" fontAlgn="base">
              <a:buNone/>
            </a:pPr>
            <a:r>
              <a:rPr lang="en-US" dirty="0"/>
              <a:t>d) By default, it will open up on 8080 port as  localhost:8080</a:t>
            </a:r>
          </a:p>
          <a:p>
            <a:endParaRPr lang="en-US" dirty="0"/>
          </a:p>
        </p:txBody>
      </p:sp>
      <p:pic>
        <p:nvPicPr>
          <p:cNvPr id="4" name="Picture 3"/>
          <p:cNvPicPr>
            <a:picLocks noChangeAspect="1"/>
          </p:cNvPicPr>
          <p:nvPr/>
        </p:nvPicPr>
        <p:blipFill>
          <a:blip r:embed="rId2"/>
          <a:stretch>
            <a:fillRect/>
          </a:stretch>
        </p:blipFill>
        <p:spPr>
          <a:xfrm>
            <a:off x="2724753" y="2574814"/>
            <a:ext cx="5686425" cy="1733550"/>
          </a:xfrm>
          <a:prstGeom prst="rect">
            <a:avLst/>
          </a:prstGeom>
        </p:spPr>
      </p:pic>
    </p:spTree>
    <p:extLst>
      <p:ext uri="{BB962C8B-B14F-4D97-AF65-F5344CB8AC3E}">
        <p14:creationId xmlns:p14="http://schemas.microsoft.com/office/powerpoint/2010/main" val="18804067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2 – Creating and configuring user on Jenkins</a:t>
            </a:r>
            <a:br>
              <a:rPr lang="en-US" dirty="0"/>
            </a:br>
            <a:endParaRPr lang="en-US" dirty="0"/>
          </a:p>
        </p:txBody>
      </p:sp>
      <p:sp>
        <p:nvSpPr>
          <p:cNvPr id="3" name="Content Placeholder 2"/>
          <p:cNvSpPr>
            <a:spLocks noGrp="1"/>
          </p:cNvSpPr>
          <p:nvPr>
            <p:ph idx="1"/>
          </p:nvPr>
        </p:nvSpPr>
        <p:spPr>
          <a:xfrm>
            <a:off x="838200" y="1825625"/>
            <a:ext cx="10515600" cy="4351338"/>
          </a:xfrm>
        </p:spPr>
        <p:txBody>
          <a:bodyPr/>
          <a:lstStyle/>
          <a:p>
            <a:pPr marL="0" indent="0">
              <a:buNone/>
            </a:pPr>
            <a:r>
              <a:rPr lang="en-US" dirty="0"/>
              <a:t>a</a:t>
            </a:r>
            <a:r>
              <a:rPr lang="en-US" sz="2400" dirty="0"/>
              <a:t>) To create a user go to Manage Jenkins-&gt;Manage Users-&gt;Create User-&gt;Provide the required </a:t>
            </a:r>
            <a:r>
              <a:rPr lang="en-US" sz="2400" dirty="0" smtClean="0"/>
              <a:t>information</a:t>
            </a:r>
          </a:p>
          <a:p>
            <a:pPr marL="0" indent="0">
              <a:buNone/>
            </a:pPr>
            <a:r>
              <a:rPr lang="en-US" sz="2400" dirty="0"/>
              <a:t>b) Go to Manage Jenkins-&gt;Configure Global Security</a:t>
            </a:r>
            <a:br>
              <a:rPr lang="en-US" sz="2400" dirty="0"/>
            </a:br>
            <a:r>
              <a:rPr lang="en-US" sz="2400" dirty="0"/>
              <a:t>-Check Enable security</a:t>
            </a:r>
            <a:br>
              <a:rPr lang="en-US" sz="2400" dirty="0"/>
            </a:br>
            <a:r>
              <a:rPr lang="en-US" sz="2400" dirty="0"/>
              <a:t>-In Security Realm, select Jenkins own user database and check Allow users to sign up</a:t>
            </a:r>
            <a:br>
              <a:rPr lang="en-US" sz="2400" dirty="0"/>
            </a:br>
            <a:r>
              <a:rPr lang="en-US" sz="2400" dirty="0"/>
              <a:t>-In authorization, there are multiple options select as per requirement</a:t>
            </a:r>
            <a:br>
              <a:rPr lang="en-US" sz="2400" dirty="0"/>
            </a:br>
            <a:r>
              <a:rPr lang="en-US" sz="2400" dirty="0"/>
              <a:t>-Save once done</a:t>
            </a:r>
          </a:p>
        </p:txBody>
      </p:sp>
    </p:spTree>
    <p:extLst>
      <p:ext uri="{BB962C8B-B14F-4D97-AF65-F5344CB8AC3E}">
        <p14:creationId xmlns:p14="http://schemas.microsoft.com/office/powerpoint/2010/main" val="25716435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 Configuring System</a:t>
            </a:r>
            <a:br>
              <a:rPr lang="en-US" dirty="0"/>
            </a:br>
            <a:endParaRPr lang="en-US" dirty="0"/>
          </a:p>
        </p:txBody>
      </p:sp>
      <p:sp>
        <p:nvSpPr>
          <p:cNvPr id="3" name="Content Placeholder 2"/>
          <p:cNvSpPr>
            <a:spLocks noGrp="1"/>
          </p:cNvSpPr>
          <p:nvPr>
            <p:ph idx="1"/>
          </p:nvPr>
        </p:nvSpPr>
        <p:spPr>
          <a:xfrm>
            <a:off x="838200" y="1571223"/>
            <a:ext cx="10515600" cy="4605740"/>
          </a:xfrm>
        </p:spPr>
        <p:txBody>
          <a:bodyPr>
            <a:normAutofit fontScale="92500" lnSpcReduction="10000"/>
          </a:bodyPr>
          <a:lstStyle/>
          <a:p>
            <a:pPr marL="0" indent="0" fontAlgn="base">
              <a:buNone/>
            </a:pPr>
            <a:r>
              <a:rPr lang="en-US" dirty="0"/>
              <a:t>a) Go to Manage Jenkins-&gt;Configure System</a:t>
            </a:r>
          </a:p>
          <a:p>
            <a:pPr marL="0" indent="0" fontAlgn="base">
              <a:buNone/>
            </a:pPr>
            <a:r>
              <a:rPr lang="en-US" dirty="0"/>
              <a:t>b) Configure JDK</a:t>
            </a:r>
            <a:br>
              <a:rPr lang="en-US" dirty="0"/>
            </a:br>
            <a:r>
              <a:rPr lang="en-US" dirty="0" smtClean="0"/>
              <a:t>	-</a:t>
            </a:r>
            <a:r>
              <a:rPr lang="en-US" dirty="0"/>
              <a:t>Give the JDK name</a:t>
            </a:r>
            <a:br>
              <a:rPr lang="en-US" dirty="0"/>
            </a:br>
            <a:r>
              <a:rPr lang="en-US" dirty="0" smtClean="0"/>
              <a:t>	-</a:t>
            </a:r>
            <a:r>
              <a:rPr lang="en-US" dirty="0"/>
              <a:t>JAVA_HOME : C:\Program Files\Java\jdk1.7.0_45</a:t>
            </a:r>
          </a:p>
          <a:p>
            <a:pPr marL="0" indent="0" fontAlgn="base">
              <a:buNone/>
            </a:pPr>
            <a:r>
              <a:rPr lang="en-US" dirty="0"/>
              <a:t>c) Maven configuration</a:t>
            </a:r>
            <a:br>
              <a:rPr lang="en-US" dirty="0"/>
            </a:br>
            <a:r>
              <a:rPr lang="en-US" dirty="0" smtClean="0"/>
              <a:t>	-</a:t>
            </a:r>
            <a:r>
              <a:rPr lang="en-US" dirty="0"/>
              <a:t>Give a maven name</a:t>
            </a:r>
            <a:br>
              <a:rPr lang="en-US" dirty="0"/>
            </a:br>
            <a:r>
              <a:rPr lang="en-US" dirty="0" smtClean="0"/>
              <a:t>	-</a:t>
            </a:r>
            <a:r>
              <a:rPr lang="en-US" dirty="0"/>
              <a:t>MAVEN_HOME : C:\</a:t>
            </a:r>
            <a:r>
              <a:rPr lang="en-US" dirty="0" smtClean="0"/>
              <a:t>apache-maven-3.2.5\apache-maven-3.2.5-	bin\apache-maven-3.2.5</a:t>
            </a:r>
            <a:endParaRPr lang="en-US" dirty="0"/>
          </a:p>
          <a:p>
            <a:pPr marL="0" indent="0" fontAlgn="base">
              <a:buNone/>
            </a:pPr>
            <a:r>
              <a:rPr lang="en-US" dirty="0"/>
              <a:t>d) Global </a:t>
            </a:r>
            <a:r>
              <a:rPr lang="en-US" dirty="0" err="1"/>
              <a:t>Maven_OPTS</a:t>
            </a:r>
            <a:r>
              <a:rPr lang="en-US" dirty="0"/>
              <a:t/>
            </a:r>
            <a:br>
              <a:rPr lang="en-US" dirty="0"/>
            </a:br>
            <a:r>
              <a:rPr lang="en-US" dirty="0" smtClean="0"/>
              <a:t>	–</a:t>
            </a:r>
            <a:r>
              <a:rPr lang="en-US" dirty="0"/>
              <a:t>Xmx512m</a:t>
            </a:r>
            <a:br>
              <a:rPr lang="en-US" dirty="0"/>
            </a:br>
            <a:r>
              <a:rPr lang="en-US" dirty="0" smtClean="0"/>
              <a:t>	–</a:t>
            </a:r>
            <a:r>
              <a:rPr lang="en-US" dirty="0" err="1"/>
              <a:t>XX:MaxPermSize</a:t>
            </a:r>
            <a:r>
              <a:rPr lang="en-US" dirty="0"/>
              <a:t>=128m</a:t>
            </a:r>
          </a:p>
          <a:p>
            <a:pPr marL="0" indent="0" fontAlgn="base">
              <a:buNone/>
            </a:pPr>
            <a:r>
              <a:rPr lang="en-US" dirty="0"/>
              <a:t>e) Save once done</a:t>
            </a:r>
          </a:p>
          <a:p>
            <a:endParaRPr lang="en-US" dirty="0"/>
          </a:p>
        </p:txBody>
      </p:sp>
    </p:spTree>
    <p:extLst>
      <p:ext uri="{BB962C8B-B14F-4D97-AF65-F5344CB8AC3E}">
        <p14:creationId xmlns:p14="http://schemas.microsoft.com/office/powerpoint/2010/main" val="28376068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Continuous Integration?</a:t>
            </a:r>
            <a:br>
              <a:rPr lang="en-US" dirty="0"/>
            </a:br>
            <a:endParaRPr lang="en-US" dirty="0"/>
          </a:p>
        </p:txBody>
      </p:sp>
      <p:sp>
        <p:nvSpPr>
          <p:cNvPr id="3" name="Content Placeholder 2"/>
          <p:cNvSpPr>
            <a:spLocks noGrp="1"/>
          </p:cNvSpPr>
          <p:nvPr>
            <p:ph idx="1"/>
          </p:nvPr>
        </p:nvSpPr>
        <p:spPr/>
        <p:txBody>
          <a:bodyPr/>
          <a:lstStyle/>
          <a:p>
            <a:r>
              <a:rPr lang="en-US" dirty="0"/>
              <a:t>Continuous Integration </a:t>
            </a:r>
            <a:r>
              <a:rPr lang="en-US" i="1" dirty="0"/>
              <a:t>(CI)</a:t>
            </a:r>
            <a:r>
              <a:rPr lang="en-US" dirty="0"/>
              <a:t> is a development practice in which the developers are needs to commit changes to the source code in a shared repository at regular intervals. </a:t>
            </a:r>
            <a:endParaRPr lang="en-US" dirty="0" smtClean="0"/>
          </a:p>
          <a:p>
            <a:r>
              <a:rPr lang="en-US" dirty="0" smtClean="0"/>
              <a:t>Every </a:t>
            </a:r>
            <a:r>
              <a:rPr lang="en-US" dirty="0"/>
              <a:t>commit made in the repository is then built. This allows the development teams to detect the problems early.</a:t>
            </a:r>
          </a:p>
        </p:txBody>
      </p:sp>
    </p:spTree>
    <p:extLst>
      <p:ext uri="{BB962C8B-B14F-4D97-AF65-F5344CB8AC3E}">
        <p14:creationId xmlns:p14="http://schemas.microsoft.com/office/powerpoint/2010/main" val="27805973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descr="jenkins maven project configura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4255" y="326388"/>
            <a:ext cx="8345508" cy="6198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98618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 – Adding Plugins</a:t>
            </a:r>
            <a:br>
              <a:rPr lang="en-US" dirty="0"/>
            </a:br>
            <a:endParaRPr lang="en-US" dirty="0"/>
          </a:p>
        </p:txBody>
      </p:sp>
      <p:sp>
        <p:nvSpPr>
          <p:cNvPr id="3" name="Content Placeholder 2"/>
          <p:cNvSpPr>
            <a:spLocks noGrp="1"/>
          </p:cNvSpPr>
          <p:nvPr>
            <p:ph idx="1"/>
          </p:nvPr>
        </p:nvSpPr>
        <p:spPr>
          <a:xfrm>
            <a:off x="838200" y="1146220"/>
            <a:ext cx="10515600" cy="5030743"/>
          </a:xfrm>
        </p:spPr>
        <p:txBody>
          <a:bodyPr>
            <a:normAutofit/>
          </a:bodyPr>
          <a:lstStyle/>
          <a:p>
            <a:pPr marL="0" indent="0" fontAlgn="base">
              <a:buNone/>
            </a:pPr>
            <a:r>
              <a:rPr lang="en-US" dirty="0"/>
              <a:t>a) Go to Manage Jenkins-&gt;Add Plugins</a:t>
            </a:r>
          </a:p>
          <a:p>
            <a:pPr marL="0" indent="0" fontAlgn="base">
              <a:buNone/>
            </a:pPr>
            <a:r>
              <a:rPr lang="en-US" dirty="0"/>
              <a:t>b) Install the plugins which are required, </a:t>
            </a:r>
            <a:r>
              <a:rPr lang="en-US" dirty="0" err="1"/>
              <a:t>Eg</a:t>
            </a:r>
            <a:r>
              <a:rPr lang="en-US" dirty="0"/>
              <a:t>. GIT client plugin: which Shared library plugin for other </a:t>
            </a:r>
            <a:r>
              <a:rPr lang="en-US" dirty="0" err="1"/>
              <a:t>Git</a:t>
            </a:r>
            <a:r>
              <a:rPr lang="en-US" dirty="0"/>
              <a:t> related Jenkins plugins,  GIT plugin: This plugin integrates GIT with Jenkins etc.</a:t>
            </a:r>
          </a:p>
          <a:p>
            <a:pPr marL="0" indent="0">
              <a:buNone/>
            </a:pPr>
            <a:r>
              <a:rPr lang="en-US" sz="3600" dirty="0"/>
              <a:t>Step 5 – Creating jobs</a:t>
            </a:r>
          </a:p>
          <a:p>
            <a:pPr marL="0" indent="0" fontAlgn="base">
              <a:buNone/>
            </a:pPr>
            <a:r>
              <a:rPr lang="en-US" dirty="0"/>
              <a:t>a) Go to New Items-&gt;Give a project name in “Item name” field-&gt;select Maven project-&gt;click OK</a:t>
            </a:r>
          </a:p>
          <a:p>
            <a:pPr marL="0" indent="0" fontAlgn="base">
              <a:buNone/>
            </a:pPr>
            <a:r>
              <a:rPr lang="en-US" dirty="0"/>
              <a:t>b) Now configure the job</a:t>
            </a:r>
            <a:br>
              <a:rPr lang="en-US" dirty="0"/>
            </a:br>
            <a:r>
              <a:rPr lang="en-US" dirty="0" smtClean="0"/>
              <a:t>	-Provide </a:t>
            </a:r>
            <a:r>
              <a:rPr lang="en-US" dirty="0"/>
              <a:t>the description</a:t>
            </a:r>
            <a:br>
              <a:rPr lang="en-US" dirty="0"/>
            </a:br>
            <a:r>
              <a:rPr lang="en-US" dirty="0" smtClean="0"/>
              <a:t>	-</a:t>
            </a:r>
            <a:r>
              <a:rPr lang="en-US" dirty="0"/>
              <a:t>In Source Code Management, there are options for CVS project, </a:t>
            </a:r>
            <a:r>
              <a:rPr lang="en-US" dirty="0" smtClean="0"/>
              <a:t>	</a:t>
            </a:r>
            <a:r>
              <a:rPr lang="en-US" dirty="0" err="1" smtClean="0"/>
              <a:t>Git</a:t>
            </a:r>
            <a:r>
              <a:rPr lang="en-US" dirty="0" smtClean="0"/>
              <a:t> </a:t>
            </a:r>
            <a:r>
              <a:rPr lang="en-US" dirty="0" err="1"/>
              <a:t>etc</a:t>
            </a:r>
            <a:r>
              <a:rPr lang="en-US" dirty="0"/>
              <a:t>,  select the one which is required</a:t>
            </a:r>
          </a:p>
          <a:p>
            <a:endParaRPr lang="en-US" dirty="0"/>
          </a:p>
        </p:txBody>
      </p:sp>
    </p:spTree>
    <p:extLst>
      <p:ext uri="{BB962C8B-B14F-4D97-AF65-F5344CB8AC3E}">
        <p14:creationId xmlns:p14="http://schemas.microsoft.com/office/powerpoint/2010/main" val="5739022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5 – Creating jobs</a:t>
            </a:r>
            <a:br>
              <a:rPr lang="en-US" dirty="0"/>
            </a:br>
            <a:endParaRPr lang="en-US" dirty="0"/>
          </a:p>
        </p:txBody>
      </p:sp>
      <p:sp>
        <p:nvSpPr>
          <p:cNvPr id="3" name="Content Placeholder 2"/>
          <p:cNvSpPr>
            <a:spLocks noGrp="1"/>
          </p:cNvSpPr>
          <p:nvPr>
            <p:ph idx="1"/>
          </p:nvPr>
        </p:nvSpPr>
        <p:spPr>
          <a:xfrm>
            <a:off x="838200" y="1146220"/>
            <a:ext cx="10515600" cy="5030743"/>
          </a:xfrm>
        </p:spPr>
        <p:txBody>
          <a:bodyPr>
            <a:normAutofit/>
          </a:bodyPr>
          <a:lstStyle/>
          <a:p>
            <a:pPr marL="0" indent="0">
              <a:buNone/>
            </a:pPr>
            <a:r>
              <a:rPr lang="en-US" dirty="0" smtClean="0"/>
              <a:t>	– </a:t>
            </a:r>
            <a:r>
              <a:rPr lang="en-US" dirty="0"/>
              <a:t>In Build Triggers, there are multiple options like “Build when a </a:t>
            </a:r>
            <a:r>
              <a:rPr lang="en-US" dirty="0" smtClean="0"/>
              <a:t>	change </a:t>
            </a:r>
            <a:r>
              <a:rPr lang="en-US" dirty="0"/>
              <a:t>is </a:t>
            </a:r>
            <a:r>
              <a:rPr lang="en-US" dirty="0" smtClean="0"/>
              <a:t> 	pushed </a:t>
            </a:r>
            <a:r>
              <a:rPr lang="en-US" dirty="0"/>
              <a:t>to GitHub”, “Poll SCM”, “Build whenever a </a:t>
            </a:r>
            <a:r>
              <a:rPr lang="en-US" dirty="0" smtClean="0"/>
              <a:t>	SNAPSHOT </a:t>
            </a:r>
            <a:r>
              <a:rPr lang="en-US" dirty="0"/>
              <a:t>dependency </a:t>
            </a:r>
            <a:r>
              <a:rPr lang="en-US" dirty="0" smtClean="0"/>
              <a:t>	is </a:t>
            </a:r>
            <a:r>
              <a:rPr lang="en-US" dirty="0"/>
              <a:t>built” </a:t>
            </a:r>
            <a:r>
              <a:rPr lang="en-US" dirty="0" err="1"/>
              <a:t>etc</a:t>
            </a:r>
            <a:r>
              <a:rPr lang="en-US" dirty="0"/>
              <a:t>, select the required one</a:t>
            </a:r>
            <a:br>
              <a:rPr lang="en-US" dirty="0"/>
            </a:br>
            <a:r>
              <a:rPr lang="en-US" dirty="0" smtClean="0"/>
              <a:t>	– Give </a:t>
            </a:r>
            <a:r>
              <a:rPr lang="en-US" dirty="0"/>
              <a:t>the path of your pom.xml file in Build Root POM</a:t>
            </a:r>
            <a:br>
              <a:rPr lang="en-US" dirty="0"/>
            </a:br>
            <a:r>
              <a:rPr lang="en-US" dirty="0" smtClean="0"/>
              <a:t>	– </a:t>
            </a:r>
            <a:r>
              <a:rPr lang="en-US" dirty="0"/>
              <a:t>Give “Goals and options“  take a use case where the </a:t>
            </a:r>
            <a:r>
              <a:rPr lang="en-US" dirty="0" smtClean="0"/>
              <a:t>requirement </a:t>
            </a:r>
            <a:r>
              <a:rPr lang="en-US" dirty="0"/>
              <a:t>is </a:t>
            </a:r>
            <a:r>
              <a:rPr lang="en-US" dirty="0" smtClean="0"/>
              <a:t>to 	install </a:t>
            </a:r>
            <a:r>
              <a:rPr lang="en-US" dirty="0"/>
              <a:t>the code then give ”clean install</a:t>
            </a:r>
            <a:r>
              <a:rPr lang="en-US" dirty="0" smtClean="0"/>
              <a:t>”</a:t>
            </a:r>
          </a:p>
          <a:p>
            <a:pPr marL="0" indent="0" fontAlgn="base">
              <a:buNone/>
            </a:pPr>
            <a:r>
              <a:rPr lang="en-US" dirty="0"/>
              <a:t>c) Configure the job </a:t>
            </a:r>
            <a:r>
              <a:rPr lang="en-US" dirty="0" smtClean="0"/>
              <a:t>and </a:t>
            </a:r>
            <a:r>
              <a:rPr lang="en-US" dirty="0"/>
              <a:t>don’t forget to </a:t>
            </a:r>
            <a:r>
              <a:rPr lang="en-US" dirty="0" smtClean="0"/>
              <a:t>save</a:t>
            </a:r>
          </a:p>
          <a:p>
            <a:pPr marL="0" indent="0" fontAlgn="base">
              <a:buNone/>
            </a:pPr>
            <a:r>
              <a:rPr lang="en-US" sz="3600" dirty="0"/>
              <a:t>Step 6 – Build the jobs</a:t>
            </a:r>
          </a:p>
          <a:p>
            <a:pPr marL="0" indent="0" fontAlgn="base">
              <a:buNone/>
            </a:pPr>
            <a:r>
              <a:rPr lang="en-US"/>
              <a:t>Now build the job “4502_deploy”, on successful completion “4503_deploy” will trigger automatically and hopefully, jobs will be successful!!!</a:t>
            </a:r>
            <a:endParaRPr lang="en-US" dirty="0"/>
          </a:p>
          <a:p>
            <a:pPr marL="0" indent="0">
              <a:buNone/>
            </a:pPr>
            <a:endParaRPr lang="en-US" dirty="0"/>
          </a:p>
        </p:txBody>
      </p:sp>
    </p:spTree>
    <p:extLst>
      <p:ext uri="{BB962C8B-B14F-4D97-AF65-F5344CB8AC3E}">
        <p14:creationId xmlns:p14="http://schemas.microsoft.com/office/powerpoint/2010/main" val="29597631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Jenkins - Security</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In Jenkins you have the ability to setup users and their relevant permissions on the Jenkins instance. </a:t>
            </a:r>
            <a:endParaRPr lang="en-US" dirty="0" smtClean="0"/>
          </a:p>
          <a:p>
            <a:r>
              <a:rPr lang="en-US" dirty="0" smtClean="0"/>
              <a:t>By </a:t>
            </a:r>
            <a:r>
              <a:rPr lang="en-US" dirty="0"/>
              <a:t>default you will not want everyone to be able to define jobs or other administrative tasks in Jenkins. </a:t>
            </a:r>
            <a:endParaRPr lang="en-US" dirty="0" smtClean="0"/>
          </a:p>
          <a:p>
            <a:r>
              <a:rPr lang="en-US" dirty="0" smtClean="0"/>
              <a:t>So </a:t>
            </a:r>
            <a:r>
              <a:rPr lang="en-US" dirty="0"/>
              <a:t>Jenkins has the ability to have a security configuration in place.</a:t>
            </a:r>
          </a:p>
        </p:txBody>
      </p:sp>
    </p:spTree>
    <p:extLst>
      <p:ext uri="{BB962C8B-B14F-4D97-AF65-F5344CB8AC3E}">
        <p14:creationId xmlns:p14="http://schemas.microsoft.com/office/powerpoint/2010/main" val="40763767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configure Security in Jenkins, follow the steps given </a:t>
            </a:r>
            <a:r>
              <a:rPr lang="en-US" dirty="0" smtClean="0"/>
              <a:t>below…</a:t>
            </a:r>
            <a:endParaRPr lang="en-US" dirty="0"/>
          </a:p>
        </p:txBody>
      </p:sp>
      <p:sp>
        <p:nvSpPr>
          <p:cNvPr id="3" name="Content Placeholder 2"/>
          <p:cNvSpPr>
            <a:spLocks noGrp="1"/>
          </p:cNvSpPr>
          <p:nvPr>
            <p:ph idx="1"/>
          </p:nvPr>
        </p:nvSpPr>
        <p:spPr/>
        <p:txBody>
          <a:bodyPr/>
          <a:lstStyle/>
          <a:p>
            <a:r>
              <a:rPr lang="en-US" b="1" dirty="0"/>
              <a:t>Step 1</a:t>
            </a:r>
            <a:r>
              <a:rPr lang="en-US" dirty="0"/>
              <a:t> − Click on Manage Jenkins and choose the ‘Configure Global Security’ option.</a:t>
            </a:r>
          </a:p>
        </p:txBody>
      </p:sp>
      <p:pic>
        <p:nvPicPr>
          <p:cNvPr id="4" name="Picture 3"/>
          <p:cNvPicPr>
            <a:picLocks noChangeAspect="1"/>
          </p:cNvPicPr>
          <p:nvPr/>
        </p:nvPicPr>
        <p:blipFill>
          <a:blip r:embed="rId2"/>
          <a:stretch>
            <a:fillRect/>
          </a:stretch>
        </p:blipFill>
        <p:spPr>
          <a:xfrm>
            <a:off x="2391647" y="2649157"/>
            <a:ext cx="6765232" cy="3835592"/>
          </a:xfrm>
          <a:prstGeom prst="rect">
            <a:avLst/>
          </a:prstGeom>
        </p:spPr>
      </p:pic>
    </p:spTree>
    <p:extLst>
      <p:ext uri="{BB962C8B-B14F-4D97-AF65-F5344CB8AC3E}">
        <p14:creationId xmlns:p14="http://schemas.microsoft.com/office/powerpoint/2010/main" val="27043320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9883"/>
          </a:xfrm>
        </p:spPr>
        <p:txBody>
          <a:bodyPr>
            <a:normAutofit fontScale="90000"/>
          </a:bodyPr>
          <a:lstStyle/>
          <a:p>
            <a:r>
              <a:rPr lang="en-US" dirty="0"/>
              <a:t>To configure Security in Jenkins, follow the steps given below</a:t>
            </a:r>
          </a:p>
        </p:txBody>
      </p:sp>
      <p:sp>
        <p:nvSpPr>
          <p:cNvPr id="3" name="Content Placeholder 2"/>
          <p:cNvSpPr>
            <a:spLocks noGrp="1"/>
          </p:cNvSpPr>
          <p:nvPr>
            <p:ph idx="1"/>
          </p:nvPr>
        </p:nvSpPr>
        <p:spPr>
          <a:xfrm>
            <a:off x="838200" y="1394473"/>
            <a:ext cx="10515600" cy="4351338"/>
          </a:xfrm>
        </p:spPr>
        <p:txBody>
          <a:bodyPr/>
          <a:lstStyle/>
          <a:p>
            <a:r>
              <a:rPr lang="en-US" b="1" dirty="0"/>
              <a:t>Step 2</a:t>
            </a:r>
            <a:r>
              <a:rPr lang="en-US" dirty="0"/>
              <a:t> − Click on Enable Security </a:t>
            </a:r>
            <a:r>
              <a:rPr lang="en-US" dirty="0" smtClean="0"/>
              <a:t>option</a:t>
            </a:r>
            <a:r>
              <a:rPr lang="en-US" dirty="0"/>
              <a:t> </a:t>
            </a:r>
            <a:r>
              <a:rPr lang="en-US" dirty="0" smtClean="0"/>
              <a:t>and save.</a:t>
            </a:r>
          </a:p>
          <a:p>
            <a:r>
              <a:rPr lang="en-US" b="1" dirty="0"/>
              <a:t>Step 3</a:t>
            </a:r>
            <a:r>
              <a:rPr lang="en-US" dirty="0"/>
              <a:t> − You will be prompted to add your first user. As an example, we are setting up an admin users for the system</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3497284" y="2758674"/>
            <a:ext cx="5414896" cy="3764330"/>
          </a:xfrm>
          <a:prstGeom prst="rect">
            <a:avLst/>
          </a:prstGeom>
        </p:spPr>
      </p:pic>
    </p:spTree>
    <p:extLst>
      <p:ext uri="{BB962C8B-B14F-4D97-AF65-F5344CB8AC3E}">
        <p14:creationId xmlns:p14="http://schemas.microsoft.com/office/powerpoint/2010/main" val="16683146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configure Security in Jenkins, follow the steps given below</a:t>
            </a:r>
          </a:p>
        </p:txBody>
      </p:sp>
      <p:sp>
        <p:nvSpPr>
          <p:cNvPr id="3" name="Content Placeholder 2"/>
          <p:cNvSpPr>
            <a:spLocks noGrp="1"/>
          </p:cNvSpPr>
          <p:nvPr>
            <p:ph idx="1"/>
          </p:nvPr>
        </p:nvSpPr>
        <p:spPr>
          <a:xfrm>
            <a:off x="838200" y="1690688"/>
            <a:ext cx="10515600" cy="4486275"/>
          </a:xfrm>
        </p:spPr>
        <p:txBody>
          <a:bodyPr>
            <a:normAutofit/>
          </a:bodyPr>
          <a:lstStyle/>
          <a:p>
            <a:r>
              <a:rPr lang="en-US" sz="2400" b="1" dirty="0"/>
              <a:t>Step 4</a:t>
            </a:r>
            <a:r>
              <a:rPr lang="en-US" sz="2400" dirty="0"/>
              <a:t> </a:t>
            </a:r>
            <a:r>
              <a:rPr lang="en-US" sz="2400"/>
              <a:t>− </a:t>
            </a:r>
            <a:r>
              <a:rPr lang="en-US" sz="2400" smtClean="0"/>
              <a:t>To </a:t>
            </a:r>
            <a:r>
              <a:rPr lang="en-US" sz="2400" dirty="0"/>
              <a:t>setup your users in the system. Now when you go to Manage Jenkins, and scroll down, you will see a ‘Manage Users’ option. Click this option.</a:t>
            </a:r>
          </a:p>
        </p:txBody>
      </p:sp>
      <p:pic>
        <p:nvPicPr>
          <p:cNvPr id="4" name="Picture 3"/>
          <p:cNvPicPr>
            <a:picLocks noChangeAspect="1"/>
          </p:cNvPicPr>
          <p:nvPr/>
        </p:nvPicPr>
        <p:blipFill>
          <a:blip r:embed="rId2"/>
          <a:stretch>
            <a:fillRect/>
          </a:stretch>
        </p:blipFill>
        <p:spPr>
          <a:xfrm>
            <a:off x="2549010" y="2406440"/>
            <a:ext cx="5873773" cy="4335650"/>
          </a:xfrm>
          <a:prstGeom prst="rect">
            <a:avLst/>
          </a:prstGeom>
        </p:spPr>
      </p:pic>
    </p:spTree>
    <p:extLst>
      <p:ext uri="{BB962C8B-B14F-4D97-AF65-F5344CB8AC3E}">
        <p14:creationId xmlns:p14="http://schemas.microsoft.com/office/powerpoint/2010/main" val="307026801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configure Security in Jenkins, follow the steps given below</a:t>
            </a:r>
          </a:p>
        </p:txBody>
      </p:sp>
      <p:sp>
        <p:nvSpPr>
          <p:cNvPr id="3" name="Content Placeholder 2"/>
          <p:cNvSpPr>
            <a:spLocks noGrp="1"/>
          </p:cNvSpPr>
          <p:nvPr>
            <p:ph idx="1"/>
          </p:nvPr>
        </p:nvSpPr>
        <p:spPr/>
        <p:txBody>
          <a:bodyPr/>
          <a:lstStyle/>
          <a:p>
            <a:r>
              <a:rPr lang="en-US" b="1" dirty="0"/>
              <a:t>Step 5</a:t>
            </a:r>
            <a:r>
              <a:rPr lang="en-US" dirty="0"/>
              <a:t> − Just like you defined your admin user, start creating other users for the system. As an example, we are just creating another user called ‘user’.</a:t>
            </a:r>
          </a:p>
        </p:txBody>
      </p:sp>
      <p:pic>
        <p:nvPicPr>
          <p:cNvPr id="4" name="Picture 3"/>
          <p:cNvPicPr>
            <a:picLocks noChangeAspect="1"/>
          </p:cNvPicPr>
          <p:nvPr/>
        </p:nvPicPr>
        <p:blipFill>
          <a:blip r:embed="rId2"/>
          <a:stretch>
            <a:fillRect/>
          </a:stretch>
        </p:blipFill>
        <p:spPr>
          <a:xfrm>
            <a:off x="3218711" y="2694233"/>
            <a:ext cx="5419725" cy="4019550"/>
          </a:xfrm>
          <a:prstGeom prst="rect">
            <a:avLst/>
          </a:prstGeom>
        </p:spPr>
      </p:pic>
    </p:spTree>
    <p:extLst>
      <p:ext uri="{BB962C8B-B14F-4D97-AF65-F5344CB8AC3E}">
        <p14:creationId xmlns:p14="http://schemas.microsoft.com/office/powerpoint/2010/main" val="1751163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configure Security in Jenkins, follow the steps given below</a:t>
            </a:r>
          </a:p>
        </p:txBody>
      </p:sp>
      <p:sp>
        <p:nvSpPr>
          <p:cNvPr id="3" name="Content Placeholder 2"/>
          <p:cNvSpPr>
            <a:spLocks noGrp="1"/>
          </p:cNvSpPr>
          <p:nvPr>
            <p:ph idx="1"/>
          </p:nvPr>
        </p:nvSpPr>
        <p:spPr/>
        <p:txBody>
          <a:bodyPr>
            <a:normAutofit/>
          </a:bodyPr>
          <a:lstStyle/>
          <a:p>
            <a:r>
              <a:rPr lang="en-US" b="1" dirty="0"/>
              <a:t>Step 6</a:t>
            </a:r>
            <a:r>
              <a:rPr lang="en-US" dirty="0"/>
              <a:t> − </a:t>
            </a:r>
            <a:r>
              <a:rPr lang="en-US" dirty="0" smtClean="0"/>
              <a:t>To </a:t>
            </a:r>
            <a:r>
              <a:rPr lang="en-US" dirty="0"/>
              <a:t>setup your authorizations, </a:t>
            </a:r>
            <a:r>
              <a:rPr lang="en-US" dirty="0" smtClean="0"/>
              <a:t>Go </a:t>
            </a:r>
            <a:r>
              <a:rPr lang="en-US" dirty="0"/>
              <a:t>to Manage Jenkins → Configure Global Security</a:t>
            </a:r>
            <a:r>
              <a:rPr lang="en-US" dirty="0" smtClean="0"/>
              <a:t>.</a:t>
            </a:r>
          </a:p>
          <a:p>
            <a:r>
              <a:rPr lang="en-US" b="1" dirty="0"/>
              <a:t>Authorization Strategies</a:t>
            </a:r>
          </a:p>
          <a:p>
            <a:pPr lvl="1"/>
            <a:r>
              <a:rPr lang="en-US" b="1" dirty="0"/>
              <a:t>Anyone can do anything</a:t>
            </a:r>
            <a:r>
              <a:rPr lang="en-US" dirty="0"/>
              <a:t> is pretty self-explanatory.</a:t>
            </a:r>
          </a:p>
          <a:p>
            <a:pPr lvl="1"/>
            <a:r>
              <a:rPr lang="en-US" b="1" dirty="0"/>
              <a:t>Legacy mode</a:t>
            </a:r>
            <a:r>
              <a:rPr lang="en-US" dirty="0"/>
              <a:t> isn’t much more useful, as it only gives you two levels of access: “admin” which has full control, and everyone else (including anonymous users) has read-only.</a:t>
            </a:r>
          </a:p>
          <a:p>
            <a:pPr lvl="1"/>
            <a:r>
              <a:rPr lang="en-US" b="1" dirty="0"/>
              <a:t>Logged-in users can do anything</a:t>
            </a:r>
            <a:r>
              <a:rPr lang="en-US" dirty="0"/>
              <a:t> is only useful if you’d like everyone to have auditable admin access, and probably isn’t very useful outside of smaller teams.</a:t>
            </a:r>
          </a:p>
          <a:p>
            <a:endParaRPr lang="en-US" dirty="0"/>
          </a:p>
        </p:txBody>
      </p:sp>
    </p:spTree>
    <p:extLst>
      <p:ext uri="{BB962C8B-B14F-4D97-AF65-F5344CB8AC3E}">
        <p14:creationId xmlns:p14="http://schemas.microsoft.com/office/powerpoint/2010/main" val="16799695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Authorization Strategies</a:t>
            </a:r>
            <a:br>
              <a:rPr lang="en-US" b="1" dirty="0"/>
            </a:br>
            <a:endParaRPr lang="en-US" dirty="0"/>
          </a:p>
        </p:txBody>
      </p:sp>
      <p:sp>
        <p:nvSpPr>
          <p:cNvPr id="3" name="Content Placeholder 2"/>
          <p:cNvSpPr>
            <a:spLocks noGrp="1"/>
          </p:cNvSpPr>
          <p:nvPr>
            <p:ph idx="1"/>
          </p:nvPr>
        </p:nvSpPr>
        <p:spPr/>
        <p:txBody>
          <a:bodyPr>
            <a:normAutofit lnSpcReduction="10000"/>
          </a:bodyPr>
          <a:lstStyle/>
          <a:p>
            <a:pPr marL="457200" lvl="1" indent="0">
              <a:buNone/>
            </a:pPr>
            <a:r>
              <a:rPr lang="en-US" b="1" dirty="0"/>
              <a:t>Matrix-based </a:t>
            </a:r>
            <a:r>
              <a:rPr lang="en-US" b="1" dirty="0" smtClean="0"/>
              <a:t>security - </a:t>
            </a:r>
            <a:r>
              <a:rPr lang="en-US" dirty="0"/>
              <a:t>It allows you to grant specific permissions to users and groups</a:t>
            </a:r>
            <a:r>
              <a:rPr lang="en-US" dirty="0" smtClean="0"/>
              <a:t>.</a:t>
            </a:r>
          </a:p>
          <a:p>
            <a:pPr lvl="1"/>
            <a:r>
              <a:rPr lang="en-US" dirty="0"/>
              <a:t>The Matrix-based security plugin enables the operator to configure the following types of permissions:</a:t>
            </a:r>
          </a:p>
          <a:p>
            <a:pPr lvl="1"/>
            <a:r>
              <a:rPr lang="en-US" b="1" dirty="0" smtClean="0"/>
              <a:t>Overall </a:t>
            </a:r>
            <a:r>
              <a:rPr lang="en-US" dirty="0" smtClean="0"/>
              <a:t>- Either </a:t>
            </a:r>
            <a:r>
              <a:rPr lang="en-US" dirty="0"/>
              <a:t>Administer or Read permissions can be set overall.</a:t>
            </a:r>
          </a:p>
          <a:p>
            <a:pPr lvl="1"/>
            <a:r>
              <a:rPr lang="en-US" b="1" dirty="0" smtClean="0"/>
              <a:t>Credentials</a:t>
            </a:r>
            <a:r>
              <a:rPr lang="en-US" dirty="0" smtClean="0"/>
              <a:t> -  Permissions </a:t>
            </a:r>
            <a:r>
              <a:rPr lang="en-US" dirty="0"/>
              <a:t>to create, delete, update, and view authentication credentials, and manage domains</a:t>
            </a:r>
            <a:r>
              <a:rPr lang="en-US" dirty="0" smtClean="0"/>
              <a:t>.</a:t>
            </a:r>
          </a:p>
          <a:p>
            <a:pPr lvl="1"/>
            <a:r>
              <a:rPr lang="en-US" b="1" dirty="0" smtClean="0"/>
              <a:t>Job</a:t>
            </a:r>
            <a:r>
              <a:rPr lang="en-US" dirty="0" smtClean="0"/>
              <a:t> - Permissions </a:t>
            </a:r>
            <a:r>
              <a:rPr lang="en-US" dirty="0"/>
              <a:t>for specific operations on Jenkins jobs, including build creation, configuration, and execution.</a:t>
            </a:r>
          </a:p>
          <a:p>
            <a:pPr lvl="1"/>
            <a:r>
              <a:rPr lang="en-US" b="1" dirty="0" smtClean="0"/>
              <a:t>Run</a:t>
            </a:r>
            <a:r>
              <a:rPr lang="en-US" dirty="0" smtClean="0"/>
              <a:t> - Permissions </a:t>
            </a:r>
            <a:r>
              <a:rPr lang="en-US" dirty="0"/>
              <a:t>to run and rerun jobs.</a:t>
            </a:r>
          </a:p>
          <a:p>
            <a:pPr lvl="1"/>
            <a:r>
              <a:rPr lang="en-US" b="1" dirty="0" smtClean="0"/>
              <a:t>View</a:t>
            </a:r>
            <a:r>
              <a:rPr lang="en-US" dirty="0" smtClean="0"/>
              <a:t> - Permissions </a:t>
            </a:r>
            <a:r>
              <a:rPr lang="en-US" dirty="0"/>
              <a:t>to manage views in the Jenkins UI</a:t>
            </a:r>
            <a:r>
              <a:rPr lang="en-US" dirty="0" smtClean="0"/>
              <a:t>.</a:t>
            </a:r>
          </a:p>
          <a:p>
            <a:pPr lvl="1"/>
            <a:r>
              <a:rPr lang="en-US" b="1" dirty="0" smtClean="0"/>
              <a:t>SCM</a:t>
            </a:r>
            <a:r>
              <a:rPr lang="en-US" dirty="0" smtClean="0"/>
              <a:t> - Permissions </a:t>
            </a:r>
            <a:r>
              <a:rPr lang="en-US" dirty="0"/>
              <a:t>to use SCM tags.</a:t>
            </a:r>
          </a:p>
          <a:p>
            <a:pPr lvl="1"/>
            <a:endParaRPr lang="en-US" dirty="0"/>
          </a:p>
          <a:p>
            <a:pPr lvl="1"/>
            <a:endParaRPr lang="en-US" dirty="0"/>
          </a:p>
        </p:txBody>
      </p:sp>
    </p:spTree>
    <p:extLst>
      <p:ext uri="{BB962C8B-B14F-4D97-AF65-F5344CB8AC3E}">
        <p14:creationId xmlns:p14="http://schemas.microsoft.com/office/powerpoint/2010/main" val="1583145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Integration with Jenkins</a:t>
            </a:r>
            <a:br>
              <a:rPr lang="en-US" dirty="0"/>
            </a:br>
            <a:endParaRPr lang="en-US" dirty="0"/>
          </a:p>
        </p:txBody>
      </p:sp>
      <p:sp>
        <p:nvSpPr>
          <p:cNvPr id="3" name="Content Placeholder 2"/>
          <p:cNvSpPr>
            <a:spLocks noGrp="1"/>
          </p:cNvSpPr>
          <p:nvPr>
            <p:ph idx="1"/>
          </p:nvPr>
        </p:nvSpPr>
        <p:spPr>
          <a:xfrm>
            <a:off x="735169" y="1155924"/>
            <a:ext cx="10515600" cy="4351338"/>
          </a:xfrm>
        </p:spPr>
        <p:txBody>
          <a:bodyPr/>
          <a:lstStyle/>
          <a:p>
            <a:r>
              <a:rPr lang="en-US" dirty="0"/>
              <a:t>flow diagram </a:t>
            </a:r>
            <a:r>
              <a:rPr lang="en-US" dirty="0" smtClean="0"/>
              <a:t>of </a:t>
            </a:r>
            <a:r>
              <a:rPr lang="en-US" dirty="0"/>
              <a:t>Continuous Integration with </a:t>
            </a:r>
            <a:r>
              <a:rPr lang="en-US" dirty="0" smtClean="0"/>
              <a:t>Jenkins</a:t>
            </a:r>
          </a:p>
          <a:p>
            <a:endParaRPr lang="en-US" dirty="0"/>
          </a:p>
        </p:txBody>
      </p:sp>
      <p:pic>
        <p:nvPicPr>
          <p:cNvPr id="4" name="Picture 3"/>
          <p:cNvPicPr>
            <a:picLocks noChangeAspect="1"/>
          </p:cNvPicPr>
          <p:nvPr/>
        </p:nvPicPr>
        <p:blipFill>
          <a:blip r:embed="rId2"/>
          <a:stretch>
            <a:fillRect/>
          </a:stretch>
        </p:blipFill>
        <p:spPr>
          <a:xfrm>
            <a:off x="1119857" y="1690688"/>
            <a:ext cx="9505213" cy="3627143"/>
          </a:xfrm>
          <a:prstGeom prst="rect">
            <a:avLst/>
          </a:prstGeom>
        </p:spPr>
      </p:pic>
    </p:spTree>
    <p:extLst>
      <p:ext uri="{BB962C8B-B14F-4D97-AF65-F5344CB8AC3E}">
        <p14:creationId xmlns:p14="http://schemas.microsoft.com/office/powerpoint/2010/main" val="333347512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configure Security in Jenkins, follow the steps given below</a:t>
            </a:r>
          </a:p>
        </p:txBody>
      </p:sp>
      <p:sp>
        <p:nvSpPr>
          <p:cNvPr id="3" name="Content Placeholder 2"/>
          <p:cNvSpPr>
            <a:spLocks noGrp="1"/>
          </p:cNvSpPr>
          <p:nvPr>
            <p:ph idx="1"/>
          </p:nvPr>
        </p:nvSpPr>
        <p:spPr/>
        <p:txBody>
          <a:bodyPr/>
          <a:lstStyle/>
          <a:p>
            <a:r>
              <a:rPr lang="en-US" b="1" dirty="0"/>
              <a:t>Step 7</a:t>
            </a:r>
            <a:r>
              <a:rPr lang="en-US" dirty="0"/>
              <a:t> − If you don’t see the user in the user group list, enter the user name and add it to the list. Then give the appropriate permissions to the user.</a:t>
            </a:r>
          </a:p>
          <a:p>
            <a:r>
              <a:rPr lang="en-US" dirty="0"/>
              <a:t>Click on the Save button once you have defined the relevant authorizations.</a:t>
            </a:r>
          </a:p>
          <a:p>
            <a:endParaRPr lang="en-US" dirty="0"/>
          </a:p>
        </p:txBody>
      </p:sp>
    </p:spTree>
    <p:extLst>
      <p:ext uri="{BB962C8B-B14F-4D97-AF65-F5344CB8AC3E}">
        <p14:creationId xmlns:p14="http://schemas.microsoft.com/office/powerpoint/2010/main" val="20171541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Jenkins Workspace Management</a:t>
            </a:r>
          </a:p>
        </p:txBody>
      </p:sp>
      <p:sp>
        <p:nvSpPr>
          <p:cNvPr id="3" name="Content Placeholder 2"/>
          <p:cNvSpPr>
            <a:spLocks noGrp="1"/>
          </p:cNvSpPr>
          <p:nvPr>
            <p:ph idx="1"/>
          </p:nvPr>
        </p:nvSpPr>
        <p:spPr/>
        <p:txBody>
          <a:bodyPr/>
          <a:lstStyle/>
          <a:p>
            <a:r>
              <a:rPr lang="en-US" dirty="0"/>
              <a:t>The workspace directory is where Jenkins builds your project: it contains the source code Jenkins checks out, plus any files generated by the build itself. This workspace is reused for each successive build</a:t>
            </a:r>
          </a:p>
        </p:txBody>
      </p:sp>
    </p:spTree>
    <p:extLst>
      <p:ext uri="{BB962C8B-B14F-4D97-AF65-F5344CB8AC3E}">
        <p14:creationId xmlns:p14="http://schemas.microsoft.com/office/powerpoint/2010/main" val="2876833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A</a:t>
            </a:r>
            <a:r>
              <a:rPr lang="en-US" dirty="0" smtClean="0"/>
              <a:t> </a:t>
            </a:r>
            <a:r>
              <a:rPr lang="en-US" dirty="0"/>
              <a:t>developer commits the code to the source code repository. </a:t>
            </a:r>
            <a:r>
              <a:rPr lang="en-US" dirty="0" smtClean="0"/>
              <a:t>The </a:t>
            </a:r>
            <a:r>
              <a:rPr lang="en-US" dirty="0"/>
              <a:t>Jenkins checks the repository at regular intervals for changes</a:t>
            </a:r>
            <a:r>
              <a:rPr lang="en-US" dirty="0" smtClean="0"/>
              <a:t>.</a:t>
            </a:r>
          </a:p>
          <a:p>
            <a:r>
              <a:rPr lang="en-US" dirty="0"/>
              <a:t>T</a:t>
            </a:r>
            <a:r>
              <a:rPr lang="en-US" dirty="0" smtClean="0"/>
              <a:t>he </a:t>
            </a:r>
            <a:r>
              <a:rPr lang="en-US" dirty="0"/>
              <a:t>Jenkins server finds the changes that have occurred in the source code repository. Jenkins will draw those changes and will start preparing a new build.</a:t>
            </a:r>
          </a:p>
          <a:p>
            <a:r>
              <a:rPr lang="en-US" dirty="0" smtClean="0"/>
              <a:t>If </a:t>
            </a:r>
            <a:r>
              <a:rPr lang="en-US" dirty="0"/>
              <a:t>the build fails, then the concerned team will be notified.</a:t>
            </a:r>
          </a:p>
          <a:p>
            <a:r>
              <a:rPr lang="en-US" dirty="0"/>
              <a:t>If built is successful, then Jenkins server deploys the built in the test server.</a:t>
            </a:r>
          </a:p>
          <a:p>
            <a:r>
              <a:rPr lang="en-US" dirty="0"/>
              <a:t>After testing, Jenkins server generates a feedback and then notifies the developers about the build and test results.</a:t>
            </a:r>
          </a:p>
          <a:p>
            <a:r>
              <a:rPr lang="en-US" dirty="0"/>
              <a:t>It will continue to verify the source code repository for changes made in the source code and the whole process keeps on repeating.</a:t>
            </a:r>
          </a:p>
          <a:p>
            <a:endParaRPr lang="en-US" dirty="0"/>
          </a:p>
        </p:txBody>
      </p:sp>
    </p:spTree>
    <p:extLst>
      <p:ext uri="{BB962C8B-B14F-4D97-AF65-F5344CB8AC3E}">
        <p14:creationId xmlns:p14="http://schemas.microsoft.com/office/powerpoint/2010/main" val="142639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Jenkins</a:t>
            </a:r>
            <a:endParaRPr lang="en-US" dirty="0"/>
          </a:p>
        </p:txBody>
      </p:sp>
      <p:sp>
        <p:nvSpPr>
          <p:cNvPr id="3" name="Content Placeholder 2"/>
          <p:cNvSpPr>
            <a:spLocks noGrp="1"/>
          </p:cNvSpPr>
          <p:nvPr>
            <p:ph idx="1"/>
          </p:nvPr>
        </p:nvSpPr>
        <p:spPr/>
        <p:txBody>
          <a:bodyPr>
            <a:normAutofit fontScale="77500" lnSpcReduction="20000"/>
          </a:bodyPr>
          <a:lstStyle/>
          <a:p>
            <a:r>
              <a:rPr lang="en-US" dirty="0"/>
              <a:t>It is an open source tool.</a:t>
            </a:r>
          </a:p>
          <a:p>
            <a:r>
              <a:rPr lang="en-US" dirty="0"/>
              <a:t>It is free of cost.</a:t>
            </a:r>
          </a:p>
          <a:p>
            <a:r>
              <a:rPr lang="en-US" dirty="0"/>
              <a:t>It does not require additional installations or components. Means it is easy to install.</a:t>
            </a:r>
          </a:p>
          <a:p>
            <a:r>
              <a:rPr lang="en-US" dirty="0"/>
              <a:t>Easily configurable.</a:t>
            </a:r>
          </a:p>
          <a:p>
            <a:r>
              <a:rPr lang="en-US" dirty="0"/>
              <a:t>It supports 1000 or more plugins to ease your work. If a plugin does not exist, you can write the script for it and share with community.</a:t>
            </a:r>
          </a:p>
          <a:p>
            <a:r>
              <a:rPr lang="en-US" dirty="0"/>
              <a:t>It is built in java and hence it is portable.</a:t>
            </a:r>
          </a:p>
          <a:p>
            <a:r>
              <a:rPr lang="en-US" dirty="0"/>
              <a:t>It is platform independent. It is available for all platforms and different operating systems. Like OS X, Windows or Linux.</a:t>
            </a:r>
          </a:p>
          <a:p>
            <a:r>
              <a:rPr lang="en-US" dirty="0"/>
              <a:t>Easy support, since it open source and widely used.</a:t>
            </a:r>
          </a:p>
          <a:p>
            <a:r>
              <a:rPr lang="en-US" dirty="0"/>
              <a:t>Jenkins also supports cloud based architecture so that we can deploy Jenkins in cloud based platforms.</a:t>
            </a:r>
          </a:p>
          <a:p>
            <a:endParaRPr lang="en-US" dirty="0"/>
          </a:p>
        </p:txBody>
      </p:sp>
    </p:spTree>
    <p:extLst>
      <p:ext uri="{BB962C8B-B14F-4D97-AF65-F5344CB8AC3E}">
        <p14:creationId xmlns:p14="http://schemas.microsoft.com/office/powerpoint/2010/main" val="35561045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Disadvantages of Jenkins</a:t>
            </a:r>
            <a:endParaRPr lang="en-US" dirty="0"/>
          </a:p>
        </p:txBody>
      </p:sp>
      <p:sp>
        <p:nvSpPr>
          <p:cNvPr id="3" name="Content Placeholder 2"/>
          <p:cNvSpPr>
            <a:spLocks noGrp="1"/>
          </p:cNvSpPr>
          <p:nvPr>
            <p:ph idx="1"/>
          </p:nvPr>
        </p:nvSpPr>
        <p:spPr/>
        <p:txBody>
          <a:bodyPr/>
          <a:lstStyle/>
          <a:p>
            <a:r>
              <a:rPr lang="en-US" dirty="0"/>
              <a:t>Not easy to maintain it because it runs on a server and requires some skills as server administrator to monitor its activity.</a:t>
            </a:r>
          </a:p>
          <a:p>
            <a:r>
              <a:rPr lang="en-US" dirty="0"/>
              <a:t>CI regularly breaks due to some small setting changes. CI will be paused and therefore requires some developer's team attention.</a:t>
            </a:r>
          </a:p>
          <a:p>
            <a:endParaRPr lang="en-US" dirty="0"/>
          </a:p>
        </p:txBody>
      </p:sp>
    </p:spTree>
    <p:extLst>
      <p:ext uri="{BB962C8B-B14F-4D97-AF65-F5344CB8AC3E}">
        <p14:creationId xmlns:p14="http://schemas.microsoft.com/office/powerpoint/2010/main" val="36304724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Jenkins Architecture</a:t>
            </a:r>
            <a:br>
              <a:rPr lang="en-US" b="1" dirty="0"/>
            </a:br>
            <a:endParaRPr lang="en-US" b="1" dirty="0"/>
          </a:p>
        </p:txBody>
      </p:sp>
      <p:sp>
        <p:nvSpPr>
          <p:cNvPr id="3" name="Content Placeholder 2"/>
          <p:cNvSpPr>
            <a:spLocks noGrp="1"/>
          </p:cNvSpPr>
          <p:nvPr>
            <p:ph idx="1"/>
          </p:nvPr>
        </p:nvSpPr>
        <p:spPr/>
        <p:txBody>
          <a:bodyPr/>
          <a:lstStyle/>
          <a:p>
            <a:r>
              <a:rPr lang="en-US" dirty="0"/>
              <a:t>Jenkins follows Master-Slave architecture to manage distributed builds. In this architecture, slave and master communicate through TCP/IP protocol.</a:t>
            </a:r>
          </a:p>
          <a:p>
            <a:r>
              <a:rPr lang="en-US" dirty="0"/>
              <a:t>Jenkins architecture has two components:</a:t>
            </a:r>
          </a:p>
          <a:p>
            <a:r>
              <a:rPr lang="en-US" dirty="0"/>
              <a:t>Jenkins Master/Server</a:t>
            </a:r>
          </a:p>
          <a:p>
            <a:r>
              <a:rPr lang="en-US" dirty="0"/>
              <a:t>Jenkins Slave/Node/Build Server</a:t>
            </a:r>
          </a:p>
          <a:p>
            <a:endParaRPr lang="en-US" dirty="0"/>
          </a:p>
        </p:txBody>
      </p:sp>
    </p:spTree>
    <p:extLst>
      <p:ext uri="{BB962C8B-B14F-4D97-AF65-F5344CB8AC3E}">
        <p14:creationId xmlns:p14="http://schemas.microsoft.com/office/powerpoint/2010/main" val="40785832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1417</TotalTime>
  <Words>2220</Words>
  <Application>Microsoft Office PowerPoint</Application>
  <PresentationFormat>Widescreen</PresentationFormat>
  <Paragraphs>267</Paragraphs>
  <Slides>51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Calibri Light</vt:lpstr>
      <vt:lpstr>inter-regular</vt:lpstr>
      <vt:lpstr>Office Theme</vt:lpstr>
      <vt:lpstr>What is Jenkins?</vt:lpstr>
      <vt:lpstr>For example</vt:lpstr>
      <vt:lpstr>Work Flow:</vt:lpstr>
      <vt:lpstr>What is Continuous Integration? </vt:lpstr>
      <vt:lpstr>Continuous Integration with Jenkins </vt:lpstr>
      <vt:lpstr>PowerPoint Presentation</vt:lpstr>
      <vt:lpstr>Advantages of Jenkins</vt:lpstr>
      <vt:lpstr>Disadvantages of Jenkins</vt:lpstr>
      <vt:lpstr>Jenkins Architecture </vt:lpstr>
      <vt:lpstr>Jenkins Architecture </vt:lpstr>
      <vt:lpstr>Jenkins Master </vt:lpstr>
      <vt:lpstr> master's job is to handle:</vt:lpstr>
      <vt:lpstr>Jenkins Slave </vt:lpstr>
      <vt:lpstr>Before and After Jenkins </vt:lpstr>
      <vt:lpstr>Jenkins Configuration </vt:lpstr>
      <vt:lpstr>On the Manage Jenkins page, you will see the following options:</vt:lpstr>
      <vt:lpstr> Click on the 'Configure System'. It will show the following options  </vt:lpstr>
      <vt:lpstr>Home directory </vt:lpstr>
      <vt:lpstr>You can change this location to a different location to store all relevant builds and archives. We can do this in the following ways: </vt:lpstr>
      <vt:lpstr>To set the JENKINS_HOME environment variable.</vt:lpstr>
      <vt:lpstr>Jenkins URL </vt:lpstr>
      <vt:lpstr>Email Notification </vt:lpstr>
      <vt:lpstr>Jenkins - Management </vt:lpstr>
      <vt:lpstr>When you click on the Manage Jenkins, you will get the various options to manage the Jenkins:</vt:lpstr>
      <vt:lpstr>Configure System </vt:lpstr>
      <vt:lpstr>Configure Global Security </vt:lpstr>
      <vt:lpstr>Reload Configuration from Disk </vt:lpstr>
      <vt:lpstr>System Log </vt:lpstr>
      <vt:lpstr>Scheduling a Job in Jenkins </vt:lpstr>
      <vt:lpstr>The main difference between the two is :</vt:lpstr>
      <vt:lpstr>Poll SCM </vt:lpstr>
      <vt:lpstr>Build periodically</vt:lpstr>
      <vt:lpstr>Jenkins schedule format </vt:lpstr>
      <vt:lpstr>Jenkins build periodically - examples </vt:lpstr>
      <vt:lpstr>Maven Build Scripts (Setup) </vt:lpstr>
      <vt:lpstr>How to setup Jenkins for a Maven project </vt:lpstr>
      <vt:lpstr>Step 1 – Starting Jenkins </vt:lpstr>
      <vt:lpstr>Step 2 – Creating and configuring user on Jenkins </vt:lpstr>
      <vt:lpstr>Step 3 – Configuring System </vt:lpstr>
      <vt:lpstr>PowerPoint Presentation</vt:lpstr>
      <vt:lpstr>Step 4 – Adding Plugins </vt:lpstr>
      <vt:lpstr>Step 5 – Creating jobs </vt:lpstr>
      <vt:lpstr>Jenkins - Security  </vt:lpstr>
      <vt:lpstr>To configure Security in Jenkins, follow the steps given below…</vt:lpstr>
      <vt:lpstr>To configure Security in Jenkins, follow the steps given below</vt:lpstr>
      <vt:lpstr>To configure Security in Jenkins, follow the steps given below</vt:lpstr>
      <vt:lpstr>To configure Security in Jenkins, follow the steps given below</vt:lpstr>
      <vt:lpstr>To configure Security in Jenkins, follow the steps given below</vt:lpstr>
      <vt:lpstr>Authorization Strategies </vt:lpstr>
      <vt:lpstr>To configure Security in Jenkins, follow the steps given below</vt:lpstr>
      <vt:lpstr>Jenkins Workspace Management</vt:lpstr>
    </vt:vector>
  </TitlesOfParts>
  <Company>Microsoft (C)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Jenkins?</dc:title>
  <dc:creator>LFU-ECS</dc:creator>
  <cp:lastModifiedBy>LFU-ECS</cp:lastModifiedBy>
  <cp:revision>36</cp:revision>
  <dcterms:created xsi:type="dcterms:W3CDTF">2021-09-11T21:34:05Z</dcterms:created>
  <dcterms:modified xsi:type="dcterms:W3CDTF">2021-09-20T04:19:08Z</dcterms:modified>
</cp:coreProperties>
</file>