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83" r:id="rId25"/>
    <p:sldId id="284" r:id="rId26"/>
    <p:sldId id="285" r:id="rId27"/>
    <p:sldId id="286" r:id="rId28"/>
    <p:sldId id="287" r:id="rId29"/>
    <p:sldId id="288" r:id="rId30"/>
    <p:sldId id="279" r:id="rId31"/>
    <p:sldId id="280" r:id="rId32"/>
    <p:sldId id="281" r:id="rId33"/>
    <p:sldId id="282" r:id="rId34"/>
    <p:sldId id="289" r:id="rId35"/>
    <p:sldId id="291" r:id="rId36"/>
    <p:sldId id="292" r:id="rId37"/>
    <p:sldId id="293" r:id="rId38"/>
    <p:sldId id="294" r:id="rId39"/>
    <p:sldId id="290"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0D77CB-2A3B-43B0-93CB-4F70DD88B4A3}"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3EE6-95A1-401F-8C59-3CE60E710DDF}" type="slidenum">
              <a:rPr lang="en-US" smtClean="0"/>
              <a:t>‹#›</a:t>
            </a:fld>
            <a:endParaRPr lang="en-US"/>
          </a:p>
        </p:txBody>
      </p:sp>
    </p:spTree>
    <p:extLst>
      <p:ext uri="{BB962C8B-B14F-4D97-AF65-F5344CB8AC3E}">
        <p14:creationId xmlns:p14="http://schemas.microsoft.com/office/powerpoint/2010/main" val="324763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D77CB-2A3B-43B0-93CB-4F70DD88B4A3}"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3EE6-95A1-401F-8C59-3CE60E710DDF}" type="slidenum">
              <a:rPr lang="en-US" smtClean="0"/>
              <a:t>‹#›</a:t>
            </a:fld>
            <a:endParaRPr lang="en-US"/>
          </a:p>
        </p:txBody>
      </p:sp>
    </p:spTree>
    <p:extLst>
      <p:ext uri="{BB962C8B-B14F-4D97-AF65-F5344CB8AC3E}">
        <p14:creationId xmlns:p14="http://schemas.microsoft.com/office/powerpoint/2010/main" val="12897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D77CB-2A3B-43B0-93CB-4F70DD88B4A3}"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3EE6-95A1-401F-8C59-3CE60E710DDF}" type="slidenum">
              <a:rPr lang="en-US" smtClean="0"/>
              <a:t>‹#›</a:t>
            </a:fld>
            <a:endParaRPr lang="en-US"/>
          </a:p>
        </p:txBody>
      </p:sp>
    </p:spTree>
    <p:extLst>
      <p:ext uri="{BB962C8B-B14F-4D97-AF65-F5344CB8AC3E}">
        <p14:creationId xmlns:p14="http://schemas.microsoft.com/office/powerpoint/2010/main" val="116047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D77CB-2A3B-43B0-93CB-4F70DD88B4A3}"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3EE6-95A1-401F-8C59-3CE60E710DDF}" type="slidenum">
              <a:rPr lang="en-US" smtClean="0"/>
              <a:t>‹#›</a:t>
            </a:fld>
            <a:endParaRPr lang="en-US"/>
          </a:p>
        </p:txBody>
      </p:sp>
    </p:spTree>
    <p:extLst>
      <p:ext uri="{BB962C8B-B14F-4D97-AF65-F5344CB8AC3E}">
        <p14:creationId xmlns:p14="http://schemas.microsoft.com/office/powerpoint/2010/main" val="90515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0D77CB-2A3B-43B0-93CB-4F70DD88B4A3}"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3EE6-95A1-401F-8C59-3CE60E710DDF}" type="slidenum">
              <a:rPr lang="en-US" smtClean="0"/>
              <a:t>‹#›</a:t>
            </a:fld>
            <a:endParaRPr lang="en-US"/>
          </a:p>
        </p:txBody>
      </p:sp>
    </p:spTree>
    <p:extLst>
      <p:ext uri="{BB962C8B-B14F-4D97-AF65-F5344CB8AC3E}">
        <p14:creationId xmlns:p14="http://schemas.microsoft.com/office/powerpoint/2010/main" val="234236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0D77CB-2A3B-43B0-93CB-4F70DD88B4A3}"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33EE6-95A1-401F-8C59-3CE60E710DDF}" type="slidenum">
              <a:rPr lang="en-US" smtClean="0"/>
              <a:t>‹#›</a:t>
            </a:fld>
            <a:endParaRPr lang="en-US"/>
          </a:p>
        </p:txBody>
      </p:sp>
    </p:spTree>
    <p:extLst>
      <p:ext uri="{BB962C8B-B14F-4D97-AF65-F5344CB8AC3E}">
        <p14:creationId xmlns:p14="http://schemas.microsoft.com/office/powerpoint/2010/main" val="408577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0D77CB-2A3B-43B0-93CB-4F70DD88B4A3}"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533EE6-95A1-401F-8C59-3CE60E710DDF}" type="slidenum">
              <a:rPr lang="en-US" smtClean="0"/>
              <a:t>‹#›</a:t>
            </a:fld>
            <a:endParaRPr lang="en-US"/>
          </a:p>
        </p:txBody>
      </p:sp>
    </p:spTree>
    <p:extLst>
      <p:ext uri="{BB962C8B-B14F-4D97-AF65-F5344CB8AC3E}">
        <p14:creationId xmlns:p14="http://schemas.microsoft.com/office/powerpoint/2010/main" val="420774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0D77CB-2A3B-43B0-93CB-4F70DD88B4A3}"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533EE6-95A1-401F-8C59-3CE60E710DDF}" type="slidenum">
              <a:rPr lang="en-US" smtClean="0"/>
              <a:t>‹#›</a:t>
            </a:fld>
            <a:endParaRPr lang="en-US"/>
          </a:p>
        </p:txBody>
      </p:sp>
    </p:spTree>
    <p:extLst>
      <p:ext uri="{BB962C8B-B14F-4D97-AF65-F5344CB8AC3E}">
        <p14:creationId xmlns:p14="http://schemas.microsoft.com/office/powerpoint/2010/main" val="203979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D77CB-2A3B-43B0-93CB-4F70DD88B4A3}"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533EE6-95A1-401F-8C59-3CE60E710DDF}" type="slidenum">
              <a:rPr lang="en-US" smtClean="0"/>
              <a:t>‹#›</a:t>
            </a:fld>
            <a:endParaRPr lang="en-US"/>
          </a:p>
        </p:txBody>
      </p:sp>
    </p:spTree>
    <p:extLst>
      <p:ext uri="{BB962C8B-B14F-4D97-AF65-F5344CB8AC3E}">
        <p14:creationId xmlns:p14="http://schemas.microsoft.com/office/powerpoint/2010/main" val="417139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D77CB-2A3B-43B0-93CB-4F70DD88B4A3}"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33EE6-95A1-401F-8C59-3CE60E710DDF}" type="slidenum">
              <a:rPr lang="en-US" smtClean="0"/>
              <a:t>‹#›</a:t>
            </a:fld>
            <a:endParaRPr lang="en-US"/>
          </a:p>
        </p:txBody>
      </p:sp>
    </p:spTree>
    <p:extLst>
      <p:ext uri="{BB962C8B-B14F-4D97-AF65-F5344CB8AC3E}">
        <p14:creationId xmlns:p14="http://schemas.microsoft.com/office/powerpoint/2010/main" val="268007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D77CB-2A3B-43B0-93CB-4F70DD88B4A3}"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33EE6-95A1-401F-8C59-3CE60E710DDF}" type="slidenum">
              <a:rPr lang="en-US" smtClean="0"/>
              <a:t>‹#›</a:t>
            </a:fld>
            <a:endParaRPr lang="en-US"/>
          </a:p>
        </p:txBody>
      </p:sp>
    </p:spTree>
    <p:extLst>
      <p:ext uri="{BB962C8B-B14F-4D97-AF65-F5344CB8AC3E}">
        <p14:creationId xmlns:p14="http://schemas.microsoft.com/office/powerpoint/2010/main" val="19220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D77CB-2A3B-43B0-93CB-4F70DD88B4A3}" type="datetimeFigureOut">
              <a:rPr lang="en-US" smtClean="0"/>
              <a:t>10/12/2021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33EE6-95A1-401F-8C59-3CE60E710DDF}" type="slidenum">
              <a:rPr lang="en-US" smtClean="0"/>
              <a:t>‹#›</a:t>
            </a:fld>
            <a:endParaRPr lang="en-US"/>
          </a:p>
        </p:txBody>
      </p:sp>
    </p:spTree>
    <p:extLst>
      <p:ext uri="{BB962C8B-B14F-4D97-AF65-F5344CB8AC3E}">
        <p14:creationId xmlns:p14="http://schemas.microsoft.com/office/powerpoint/2010/main" val="2314530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earch.maven.org/#browse" TargetMode="External"/><Relationship Id="rId2" Type="http://schemas.openxmlformats.org/officeDocument/2006/relationships/hyperlink" Target="https://repo1.maven.org/maven2/"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ooks.sonatype.com/m2eclipse-book/reference/repository-sect-repo-view.html#fig-repo-view_show-view"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ooks.sonatype.com/m2eclipse-book/reference/repository-sect-repo-view.html#fig-repo-view_browsing-remote-repo"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t>
            </a:r>
            <a:br>
              <a:rPr lang="en-US" dirty="0" smtClean="0"/>
            </a:br>
            <a:r>
              <a:rPr lang="en-US" b="1" dirty="0" smtClean="0"/>
              <a:t>Build tool- Maven</a:t>
            </a:r>
            <a:br>
              <a:rPr lang="en-US" b="1" dirty="0" smtClean="0"/>
            </a:br>
            <a:endParaRPr lang="en-US" b="1" dirty="0"/>
          </a:p>
        </p:txBody>
      </p:sp>
      <p:sp>
        <p:nvSpPr>
          <p:cNvPr id="3" name="Subtitle 2"/>
          <p:cNvSpPr>
            <a:spLocks noGrp="1"/>
          </p:cNvSpPr>
          <p:nvPr>
            <p:ph type="subTitle" idx="1"/>
          </p:nvPr>
        </p:nvSpPr>
        <p:spPr/>
        <p:txBody>
          <a:bodyPr/>
          <a:lstStyle/>
          <a:p>
            <a:r>
              <a:rPr lang="en-US" b="1" dirty="0" smtClean="0"/>
              <a:t>Unit IV</a:t>
            </a:r>
            <a:endParaRPr lang="en-US" b="1" dirty="0"/>
          </a:p>
        </p:txBody>
      </p:sp>
    </p:spTree>
    <p:extLst>
      <p:ext uri="{BB962C8B-B14F-4D97-AF65-F5344CB8AC3E}">
        <p14:creationId xmlns:p14="http://schemas.microsoft.com/office/powerpoint/2010/main" val="116971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4)Verify maven</a:t>
            </a:r>
            <a:br>
              <a:rPr lang="en-US" dirty="0"/>
            </a:br>
            <a:endParaRPr lang="en-US" dirty="0"/>
          </a:p>
        </p:txBody>
      </p:sp>
      <p:sp>
        <p:nvSpPr>
          <p:cNvPr id="3" name="Content Placeholder 2"/>
          <p:cNvSpPr>
            <a:spLocks noGrp="1"/>
          </p:cNvSpPr>
          <p:nvPr>
            <p:ph idx="1"/>
          </p:nvPr>
        </p:nvSpPr>
        <p:spPr/>
        <p:txBody>
          <a:bodyPr/>
          <a:lstStyle/>
          <a:p>
            <a:r>
              <a:rPr lang="en-US" dirty="0"/>
              <a:t>To verify whether maven is installed or not, open the command prompt and write</a:t>
            </a:r>
            <a:r>
              <a:rPr lang="en-US" dirty="0" smtClean="0"/>
              <a:t>:</a:t>
            </a:r>
          </a:p>
          <a:p>
            <a:r>
              <a:rPr lang="en-US" dirty="0" err="1"/>
              <a:t>mvn</a:t>
            </a:r>
            <a:r>
              <a:rPr lang="en-US" dirty="0"/>
              <a:t> −version  </a:t>
            </a:r>
          </a:p>
          <a:p>
            <a:endParaRPr lang="en-US" dirty="0"/>
          </a:p>
        </p:txBody>
      </p:sp>
      <p:pic>
        <p:nvPicPr>
          <p:cNvPr id="4" name="Picture 3"/>
          <p:cNvPicPr>
            <a:picLocks noChangeAspect="1"/>
          </p:cNvPicPr>
          <p:nvPr/>
        </p:nvPicPr>
        <p:blipFill>
          <a:blip r:embed="rId2"/>
          <a:stretch>
            <a:fillRect/>
          </a:stretch>
        </p:blipFill>
        <p:spPr>
          <a:xfrm>
            <a:off x="3295650" y="2984477"/>
            <a:ext cx="6917296" cy="3070432"/>
          </a:xfrm>
          <a:prstGeom prst="rect">
            <a:avLst/>
          </a:prstGeom>
        </p:spPr>
      </p:pic>
    </p:spTree>
    <p:extLst>
      <p:ext uri="{BB962C8B-B14F-4D97-AF65-F5344CB8AC3E}">
        <p14:creationId xmlns:p14="http://schemas.microsoft.com/office/powerpoint/2010/main" val="747448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Repository</a:t>
            </a:r>
            <a:br>
              <a:rPr lang="en-US" dirty="0"/>
            </a:br>
            <a:endParaRPr lang="en-US" dirty="0"/>
          </a:p>
        </p:txBody>
      </p:sp>
      <p:sp>
        <p:nvSpPr>
          <p:cNvPr id="3" name="Content Placeholder 2"/>
          <p:cNvSpPr>
            <a:spLocks noGrp="1"/>
          </p:cNvSpPr>
          <p:nvPr>
            <p:ph idx="1"/>
          </p:nvPr>
        </p:nvSpPr>
        <p:spPr>
          <a:xfrm>
            <a:off x="838200" y="1171977"/>
            <a:ext cx="10515600" cy="5004986"/>
          </a:xfrm>
        </p:spPr>
        <p:txBody>
          <a:bodyPr/>
          <a:lstStyle/>
          <a:p>
            <a:r>
              <a:rPr lang="en-US" dirty="0"/>
              <a:t>A </a:t>
            </a:r>
            <a:r>
              <a:rPr lang="en-US" b="1" dirty="0"/>
              <a:t>maven repository</a:t>
            </a:r>
            <a:r>
              <a:rPr lang="en-US" dirty="0"/>
              <a:t> is a directory of packaged JAR file with pom.xml file</a:t>
            </a:r>
            <a:r>
              <a:rPr lang="en-US" dirty="0" smtClean="0"/>
              <a:t>.</a:t>
            </a:r>
          </a:p>
          <a:p>
            <a:r>
              <a:rPr lang="en-US" dirty="0"/>
              <a:t>There are 3 types of maven repository:</a:t>
            </a:r>
          </a:p>
          <a:p>
            <a:pPr lvl="1"/>
            <a:r>
              <a:rPr lang="en-US" dirty="0"/>
              <a:t>Local Repository</a:t>
            </a:r>
          </a:p>
          <a:p>
            <a:pPr lvl="1"/>
            <a:r>
              <a:rPr lang="en-US" dirty="0"/>
              <a:t>Central Repository</a:t>
            </a:r>
          </a:p>
          <a:p>
            <a:pPr lvl="1"/>
            <a:r>
              <a:rPr lang="en-US" dirty="0"/>
              <a:t>Remote </a:t>
            </a:r>
            <a:r>
              <a:rPr lang="en-US" dirty="0" smtClean="0"/>
              <a:t>Repository</a:t>
            </a:r>
          </a:p>
          <a:p>
            <a:r>
              <a:rPr lang="en-US" dirty="0"/>
              <a:t>Maven searches for dependencies in the </a:t>
            </a:r>
            <a:r>
              <a:rPr lang="en-US" dirty="0" smtClean="0"/>
              <a:t>repositories  </a:t>
            </a:r>
            <a:r>
              <a:rPr lang="en-US" dirty="0"/>
              <a:t>the following order</a:t>
            </a:r>
          </a:p>
          <a:p>
            <a:r>
              <a:rPr lang="en-US" b="1" dirty="0"/>
              <a:t>Local repository</a:t>
            </a:r>
            <a:r>
              <a:rPr lang="en-US" dirty="0"/>
              <a:t> then </a:t>
            </a:r>
            <a:r>
              <a:rPr lang="en-US" b="1" dirty="0"/>
              <a:t>Central repository</a:t>
            </a:r>
            <a:r>
              <a:rPr lang="en-US" dirty="0"/>
              <a:t> then </a:t>
            </a:r>
            <a:r>
              <a:rPr lang="en-US" b="1" dirty="0"/>
              <a:t>Remote repository</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364213" y="5203400"/>
            <a:ext cx="6381750" cy="1190625"/>
          </a:xfrm>
          <a:prstGeom prst="rect">
            <a:avLst/>
          </a:prstGeom>
        </p:spPr>
      </p:pic>
    </p:spTree>
    <p:extLst>
      <p:ext uri="{BB962C8B-B14F-4D97-AF65-F5344CB8AC3E}">
        <p14:creationId xmlns:p14="http://schemas.microsoft.com/office/powerpoint/2010/main" val="1776043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Maven </a:t>
            </a:r>
            <a:r>
              <a:rPr lang="en-US" dirty="0"/>
              <a:t>Local Repository</a:t>
            </a:r>
            <a:br>
              <a:rPr lang="en-US" dirty="0"/>
            </a:br>
            <a:endParaRPr lang="en-US" dirty="0"/>
          </a:p>
        </p:txBody>
      </p:sp>
      <p:sp>
        <p:nvSpPr>
          <p:cNvPr id="3" name="Content Placeholder 2"/>
          <p:cNvSpPr>
            <a:spLocks noGrp="1"/>
          </p:cNvSpPr>
          <p:nvPr>
            <p:ph idx="1"/>
          </p:nvPr>
        </p:nvSpPr>
        <p:spPr/>
        <p:txBody>
          <a:bodyPr/>
          <a:lstStyle/>
          <a:p>
            <a:r>
              <a:rPr lang="en-US" dirty="0"/>
              <a:t>Maven </a:t>
            </a:r>
            <a:r>
              <a:rPr lang="en-US" b="1" dirty="0"/>
              <a:t>local repository</a:t>
            </a:r>
            <a:r>
              <a:rPr lang="en-US" dirty="0"/>
              <a:t> is located in your local system. It is created by the maven when you run any maven command.</a:t>
            </a:r>
          </a:p>
          <a:p>
            <a:r>
              <a:rPr lang="en-US" dirty="0"/>
              <a:t>By default, maven local repository is %USER_HOME%/.m2 directory. For example: </a:t>
            </a:r>
            <a:r>
              <a:rPr lang="en-US" b="1" dirty="0"/>
              <a:t>C:\Users\SSS IT\.m2</a:t>
            </a:r>
            <a:r>
              <a:rPr lang="en-US" dirty="0"/>
              <a:t>.</a:t>
            </a:r>
          </a:p>
          <a:p>
            <a:endParaRPr lang="en-US" dirty="0"/>
          </a:p>
        </p:txBody>
      </p:sp>
      <p:pic>
        <p:nvPicPr>
          <p:cNvPr id="4" name="Picture 3"/>
          <p:cNvPicPr>
            <a:picLocks noChangeAspect="1"/>
          </p:cNvPicPr>
          <p:nvPr/>
        </p:nvPicPr>
        <p:blipFill>
          <a:blip r:embed="rId2"/>
          <a:stretch>
            <a:fillRect/>
          </a:stretch>
        </p:blipFill>
        <p:spPr>
          <a:xfrm>
            <a:off x="3426451" y="3586152"/>
            <a:ext cx="5339098" cy="3055322"/>
          </a:xfrm>
          <a:prstGeom prst="rect">
            <a:avLst/>
          </a:prstGeom>
        </p:spPr>
      </p:pic>
    </p:spTree>
    <p:extLst>
      <p:ext uri="{BB962C8B-B14F-4D97-AF65-F5344CB8AC3E}">
        <p14:creationId xmlns:p14="http://schemas.microsoft.com/office/powerpoint/2010/main" val="1186763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location of Local Repository</a:t>
            </a:r>
            <a:br>
              <a:rPr lang="en-US" dirty="0"/>
            </a:br>
            <a:endParaRPr lang="en-US" dirty="0"/>
          </a:p>
        </p:txBody>
      </p:sp>
      <p:sp>
        <p:nvSpPr>
          <p:cNvPr id="3" name="Content Placeholder 2"/>
          <p:cNvSpPr>
            <a:spLocks noGrp="1"/>
          </p:cNvSpPr>
          <p:nvPr>
            <p:ph idx="1"/>
          </p:nvPr>
        </p:nvSpPr>
        <p:spPr/>
        <p:txBody>
          <a:bodyPr/>
          <a:lstStyle/>
          <a:p>
            <a:r>
              <a:rPr lang="en-US" dirty="0"/>
              <a:t>We can change the location of maven local repository by changing the </a:t>
            </a:r>
            <a:r>
              <a:rPr lang="en-US" b="1" dirty="0"/>
              <a:t>settings.xml</a:t>
            </a:r>
            <a:r>
              <a:rPr lang="en-US" dirty="0"/>
              <a:t> file. It is located in </a:t>
            </a:r>
            <a:r>
              <a:rPr lang="en-US" b="1" dirty="0"/>
              <a:t>MAVEN_HOME/</a:t>
            </a:r>
            <a:r>
              <a:rPr lang="en-US" b="1" dirty="0" err="1"/>
              <a:t>conf</a:t>
            </a:r>
            <a:r>
              <a:rPr lang="en-US" b="1" dirty="0"/>
              <a:t>/settings.xml</a:t>
            </a:r>
            <a:r>
              <a:rPr lang="en-US" dirty="0"/>
              <a:t>, for example: </a:t>
            </a:r>
            <a:r>
              <a:rPr lang="en-US" b="1" dirty="0"/>
              <a:t>E:\apache-maven-3.1.1\conf\settings.xml</a:t>
            </a:r>
            <a:r>
              <a:rPr lang="en-US" dirty="0"/>
              <a:t>.</a:t>
            </a:r>
          </a:p>
          <a:p>
            <a:r>
              <a:rPr lang="en-US" dirty="0"/>
              <a:t>Let's see the default code of settings.xml file.</a:t>
            </a:r>
          </a:p>
          <a:p>
            <a:endParaRPr lang="en-US" dirty="0"/>
          </a:p>
        </p:txBody>
      </p:sp>
    </p:spTree>
    <p:extLst>
      <p:ext uri="{BB962C8B-B14F-4D97-AF65-F5344CB8AC3E}">
        <p14:creationId xmlns:p14="http://schemas.microsoft.com/office/powerpoint/2010/main" val="1964441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t>
            </a:r>
            <a:r>
              <a:rPr lang="en-US" b="1" dirty="0" smtClean="0"/>
              <a:t>settings.xml</a:t>
            </a:r>
            <a:r>
              <a:rPr lang="en-US" b="1" dirty="0"/>
              <a:t/>
            </a:r>
            <a:br>
              <a:rPr lang="en-US" b="1" dirty="0"/>
            </a:br>
            <a:endParaRPr lang="en-US" dirty="0"/>
          </a:p>
        </p:txBody>
      </p:sp>
      <p:sp>
        <p:nvSpPr>
          <p:cNvPr id="3" name="Content Placeholder 2"/>
          <p:cNvSpPr>
            <a:spLocks noGrp="1"/>
          </p:cNvSpPr>
          <p:nvPr>
            <p:ph idx="1"/>
          </p:nvPr>
        </p:nvSpPr>
        <p:spPr>
          <a:xfrm>
            <a:off x="838200" y="1416676"/>
            <a:ext cx="10515600" cy="4760287"/>
          </a:xfrm>
        </p:spPr>
        <p:txBody>
          <a:bodyPr>
            <a:noAutofit/>
          </a:bodyPr>
          <a:lstStyle/>
          <a:p>
            <a:pPr marL="0" indent="0">
              <a:buNone/>
            </a:pPr>
            <a:r>
              <a:rPr lang="en-US" sz="2000" dirty="0" smtClean="0"/>
              <a:t>&lt;</a:t>
            </a:r>
            <a:r>
              <a:rPr lang="en-US" sz="2000" dirty="0"/>
              <a:t>settings </a:t>
            </a:r>
            <a:r>
              <a:rPr lang="en-US" sz="2000" dirty="0" err="1"/>
              <a:t>xmlns</a:t>
            </a:r>
            <a:r>
              <a:rPr lang="en-US" sz="2000" dirty="0"/>
              <a:t>="http://maven.apache.org/SETTINGS/1.0.0"   </a:t>
            </a:r>
          </a:p>
          <a:p>
            <a:pPr marL="0" indent="0">
              <a:buNone/>
            </a:pPr>
            <a:r>
              <a:rPr lang="en-US" sz="2000" dirty="0" smtClean="0"/>
              <a:t>  </a:t>
            </a:r>
            <a:r>
              <a:rPr lang="en-US" sz="2000" dirty="0" err="1"/>
              <a:t>xmlns:xsi</a:t>
            </a:r>
            <a:r>
              <a:rPr lang="en-US" sz="2000" dirty="0"/>
              <a:t>="http://www.w3.org/2001/XMLSchema-instance"   </a:t>
            </a:r>
          </a:p>
          <a:p>
            <a:pPr marL="0" indent="0">
              <a:buNone/>
            </a:pPr>
            <a:r>
              <a:rPr lang="en-US" sz="2000" dirty="0"/>
              <a:t>   </a:t>
            </a:r>
            <a:r>
              <a:rPr lang="en-US" sz="2000" dirty="0" err="1"/>
              <a:t>xsi:schemaLocation</a:t>
            </a:r>
            <a:r>
              <a:rPr lang="en-US" sz="2000" dirty="0"/>
              <a:t>="http://maven.apache.org/SETTINGS/1.0.0 http://maven.apache.org/xsd/settings-1.0.0.xsd"&gt;  </a:t>
            </a:r>
          </a:p>
          <a:p>
            <a:pPr marL="0" indent="0">
              <a:buNone/>
            </a:pPr>
            <a:r>
              <a:rPr lang="en-US" sz="2000" dirty="0"/>
              <a:t>  </a:t>
            </a:r>
            <a:r>
              <a:rPr lang="en-US" sz="2000" dirty="0">
                <a:solidFill>
                  <a:srgbClr val="FF0000"/>
                </a:solidFill>
              </a:rPr>
              <a:t>&lt;!-- </a:t>
            </a:r>
            <a:r>
              <a:rPr lang="en-US" sz="2000" dirty="0" err="1">
                <a:solidFill>
                  <a:srgbClr val="FF0000"/>
                </a:solidFill>
              </a:rPr>
              <a:t>localRepository</a:t>
            </a:r>
            <a:r>
              <a:rPr lang="en-US" sz="2000" dirty="0">
                <a:solidFill>
                  <a:srgbClr val="FF0000"/>
                </a:solidFill>
              </a:rPr>
              <a:t>  </a:t>
            </a:r>
          </a:p>
          <a:p>
            <a:pPr marL="0" indent="0">
              <a:buNone/>
            </a:pPr>
            <a:r>
              <a:rPr lang="en-US" sz="2000" dirty="0">
                <a:solidFill>
                  <a:srgbClr val="FF0000"/>
                </a:solidFill>
              </a:rPr>
              <a:t>   | The path to the local repository maven will use to store artifacts.  </a:t>
            </a:r>
          </a:p>
          <a:p>
            <a:pPr marL="0" indent="0">
              <a:buNone/>
            </a:pPr>
            <a:r>
              <a:rPr lang="en-US" sz="2000" dirty="0">
                <a:solidFill>
                  <a:srgbClr val="FF0000"/>
                </a:solidFill>
              </a:rPr>
              <a:t>   |  </a:t>
            </a:r>
          </a:p>
          <a:p>
            <a:pPr marL="0" indent="0">
              <a:buNone/>
            </a:pPr>
            <a:r>
              <a:rPr lang="en-US" sz="2000" dirty="0">
                <a:solidFill>
                  <a:srgbClr val="FF0000"/>
                </a:solidFill>
              </a:rPr>
              <a:t>   | Default: ${</a:t>
            </a:r>
            <a:r>
              <a:rPr lang="en-US" sz="2000" dirty="0" err="1">
                <a:solidFill>
                  <a:srgbClr val="FF0000"/>
                </a:solidFill>
              </a:rPr>
              <a:t>user.home</a:t>
            </a:r>
            <a:r>
              <a:rPr lang="en-US" sz="2000" dirty="0">
                <a:solidFill>
                  <a:srgbClr val="FF0000"/>
                </a:solidFill>
              </a:rPr>
              <a:t>}/.m2/repository  </a:t>
            </a:r>
          </a:p>
          <a:p>
            <a:pPr marL="0" indent="0">
              <a:buNone/>
            </a:pPr>
            <a:r>
              <a:rPr lang="en-US" sz="2000" dirty="0">
                <a:solidFill>
                  <a:srgbClr val="FF0000"/>
                </a:solidFill>
              </a:rPr>
              <a:t>  &lt;</a:t>
            </a:r>
            <a:r>
              <a:rPr lang="en-US" sz="2000" dirty="0" err="1">
                <a:solidFill>
                  <a:srgbClr val="FF0000"/>
                </a:solidFill>
              </a:rPr>
              <a:t>localRepository</a:t>
            </a:r>
            <a:r>
              <a:rPr lang="en-US" sz="2000" dirty="0">
                <a:solidFill>
                  <a:srgbClr val="FF0000"/>
                </a:solidFill>
              </a:rPr>
              <a:t>&gt;/path/to/local/repo&lt;/</a:t>
            </a:r>
            <a:r>
              <a:rPr lang="en-US" sz="2000" dirty="0" err="1">
                <a:solidFill>
                  <a:srgbClr val="FF0000"/>
                </a:solidFill>
              </a:rPr>
              <a:t>localRepository</a:t>
            </a:r>
            <a:r>
              <a:rPr lang="en-US" sz="2000" dirty="0">
                <a:solidFill>
                  <a:srgbClr val="FF0000"/>
                </a:solidFill>
              </a:rPr>
              <a:t>&gt;  </a:t>
            </a:r>
          </a:p>
          <a:p>
            <a:pPr marL="0" indent="0">
              <a:buNone/>
            </a:pPr>
            <a:r>
              <a:rPr lang="en-US" sz="2000" dirty="0">
                <a:solidFill>
                  <a:srgbClr val="FF0000"/>
                </a:solidFill>
              </a:rPr>
              <a:t>  --&gt;  </a:t>
            </a:r>
          </a:p>
          <a:p>
            <a:pPr marL="0" indent="0">
              <a:buNone/>
            </a:pPr>
            <a:r>
              <a:rPr lang="en-US" sz="2000" dirty="0"/>
              <a:t> </a:t>
            </a:r>
            <a:r>
              <a:rPr lang="en-US" sz="2000" dirty="0" smtClean="0"/>
              <a:t>&lt;/</a:t>
            </a:r>
            <a:r>
              <a:rPr lang="en-US" sz="2000" dirty="0"/>
              <a:t>settings&gt; </a:t>
            </a:r>
          </a:p>
        </p:txBody>
      </p:sp>
    </p:spTree>
    <p:extLst>
      <p:ext uri="{BB962C8B-B14F-4D97-AF65-F5344CB8AC3E}">
        <p14:creationId xmlns:p14="http://schemas.microsoft.com/office/powerpoint/2010/main" val="2920798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t>
            </a:r>
            <a:r>
              <a:rPr lang="en-US" dirty="0"/>
              <a:t>settings.xml</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&lt;</a:t>
            </a:r>
            <a:r>
              <a:rPr lang="en-US" dirty="0"/>
              <a:t>settings </a:t>
            </a:r>
            <a:r>
              <a:rPr lang="en-US" dirty="0" err="1"/>
              <a:t>xmlns</a:t>
            </a:r>
            <a:r>
              <a:rPr lang="en-US" dirty="0"/>
              <a:t>="http://maven.apache.org/SETTINGS/1.0.0"   </a:t>
            </a:r>
          </a:p>
          <a:p>
            <a:pPr marL="0" indent="0">
              <a:buNone/>
            </a:pPr>
            <a:r>
              <a:rPr lang="en-US" dirty="0"/>
              <a:t>   </a:t>
            </a:r>
            <a:r>
              <a:rPr lang="en-US" dirty="0" err="1"/>
              <a:t>xmlns:xsi</a:t>
            </a:r>
            <a:r>
              <a:rPr lang="en-US" dirty="0"/>
              <a:t>="http://www.w3.org/2001/XMLSchema-instance"   </a:t>
            </a:r>
          </a:p>
          <a:p>
            <a:pPr marL="0" indent="0">
              <a:buNone/>
            </a:pPr>
            <a:r>
              <a:rPr lang="en-US" dirty="0"/>
              <a:t>   </a:t>
            </a:r>
            <a:r>
              <a:rPr lang="en-US" dirty="0" err="1"/>
              <a:t>xsi:schemaLocation</a:t>
            </a:r>
            <a:r>
              <a:rPr lang="en-US" dirty="0"/>
              <a:t>="http://maven.apache.org/SETTINGS/1.0.0 http://maven.apache.org/xsd/settings-1.0.0.xsd"&gt;  </a:t>
            </a:r>
          </a:p>
          <a:p>
            <a:pPr marL="0" indent="0">
              <a:buNone/>
            </a:pPr>
            <a:r>
              <a:rPr lang="en-US" dirty="0"/>
              <a:t>   </a:t>
            </a:r>
            <a:r>
              <a:rPr lang="en-US" dirty="0">
                <a:solidFill>
                  <a:srgbClr val="FF0000"/>
                </a:solidFill>
              </a:rPr>
              <a:t>&lt;</a:t>
            </a:r>
            <a:r>
              <a:rPr lang="en-US" dirty="0" err="1">
                <a:solidFill>
                  <a:srgbClr val="FF0000"/>
                </a:solidFill>
              </a:rPr>
              <a:t>localRepository</a:t>
            </a:r>
            <a:r>
              <a:rPr lang="en-US" dirty="0">
                <a:solidFill>
                  <a:srgbClr val="FF0000"/>
                </a:solidFill>
              </a:rPr>
              <a:t>&gt;e:/</a:t>
            </a:r>
            <a:r>
              <a:rPr lang="en-US" dirty="0" err="1">
                <a:solidFill>
                  <a:srgbClr val="FF0000"/>
                </a:solidFill>
              </a:rPr>
              <a:t>mavenlocalrepository</a:t>
            </a:r>
            <a:r>
              <a:rPr lang="en-US" dirty="0">
                <a:solidFill>
                  <a:srgbClr val="FF0000"/>
                </a:solidFill>
              </a:rPr>
              <a:t>&lt;/</a:t>
            </a:r>
            <a:r>
              <a:rPr lang="en-US" dirty="0" err="1">
                <a:solidFill>
                  <a:srgbClr val="FF0000"/>
                </a:solidFill>
              </a:rPr>
              <a:t>localRepository</a:t>
            </a:r>
            <a:r>
              <a:rPr lang="en-US" dirty="0">
                <a:solidFill>
                  <a:srgbClr val="FF0000"/>
                </a:solidFill>
              </a:rPr>
              <a:t>&gt;  </a:t>
            </a:r>
          </a:p>
          <a:p>
            <a:pPr marL="0" indent="0">
              <a:buNone/>
            </a:pPr>
            <a:r>
              <a:rPr lang="en-US" dirty="0"/>
              <a:t>    </a:t>
            </a:r>
          </a:p>
          <a:p>
            <a:pPr marL="0" indent="0">
              <a:buNone/>
            </a:pPr>
            <a:r>
              <a:rPr lang="en-US" dirty="0" smtClean="0"/>
              <a:t>&lt;/</a:t>
            </a:r>
            <a:r>
              <a:rPr lang="en-US" dirty="0"/>
              <a:t>settings&gt; </a:t>
            </a:r>
          </a:p>
        </p:txBody>
      </p:sp>
    </p:spTree>
    <p:extLst>
      <p:ext uri="{BB962C8B-B14F-4D97-AF65-F5344CB8AC3E}">
        <p14:creationId xmlns:p14="http://schemas.microsoft.com/office/powerpoint/2010/main" val="1856954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Maven Central Repository</a:t>
            </a:r>
          </a:p>
        </p:txBody>
      </p:sp>
      <p:sp>
        <p:nvSpPr>
          <p:cNvPr id="3" name="Content Placeholder 2"/>
          <p:cNvSpPr>
            <a:spLocks noGrp="1"/>
          </p:cNvSpPr>
          <p:nvPr>
            <p:ph idx="1"/>
          </p:nvPr>
        </p:nvSpPr>
        <p:spPr/>
        <p:txBody>
          <a:bodyPr/>
          <a:lstStyle/>
          <a:p>
            <a:r>
              <a:rPr lang="en-US" dirty="0"/>
              <a:t>Maven central repository is located on the web. It has been created by the apache maven community itself.</a:t>
            </a:r>
          </a:p>
          <a:p>
            <a:r>
              <a:rPr lang="en-US" dirty="0" smtClean="0"/>
              <a:t>The </a:t>
            </a:r>
            <a:r>
              <a:rPr lang="en-US" dirty="0"/>
              <a:t>path of central repository is: http://repo1.maven.org/maven2/.</a:t>
            </a:r>
          </a:p>
          <a:p>
            <a:r>
              <a:rPr lang="en-US" dirty="0"/>
              <a:t>The central repository contains a lot of common libraries that can be viewed by this </a:t>
            </a:r>
            <a:r>
              <a:rPr lang="en-US" dirty="0" smtClean="0"/>
              <a:t>URL http</a:t>
            </a:r>
            <a:r>
              <a:rPr lang="en-US" dirty="0"/>
              <a:t>://search.maven.org/#browse.</a:t>
            </a:r>
          </a:p>
        </p:txBody>
      </p:sp>
    </p:spTree>
    <p:extLst>
      <p:ext uri="{BB962C8B-B14F-4D97-AF65-F5344CB8AC3E}">
        <p14:creationId xmlns:p14="http://schemas.microsoft.com/office/powerpoint/2010/main" val="3119243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Maven </a:t>
            </a:r>
            <a:r>
              <a:rPr lang="en-US" dirty="0"/>
              <a:t>Remote Repository</a:t>
            </a:r>
            <a:br>
              <a:rPr lang="en-US" dirty="0"/>
            </a:br>
            <a:endParaRPr lang="en-US" dirty="0"/>
          </a:p>
        </p:txBody>
      </p:sp>
      <p:sp>
        <p:nvSpPr>
          <p:cNvPr id="3" name="Content Placeholder 2"/>
          <p:cNvSpPr>
            <a:spLocks noGrp="1"/>
          </p:cNvSpPr>
          <p:nvPr>
            <p:ph idx="1"/>
          </p:nvPr>
        </p:nvSpPr>
        <p:spPr/>
        <p:txBody>
          <a:bodyPr/>
          <a:lstStyle/>
          <a:p>
            <a:r>
              <a:rPr lang="en-US" dirty="0"/>
              <a:t>Maven </a:t>
            </a:r>
            <a:r>
              <a:rPr lang="en-US" b="1" dirty="0"/>
              <a:t>remote repository</a:t>
            </a:r>
            <a:r>
              <a:rPr lang="en-US" dirty="0"/>
              <a:t> is located on the web. Most of libraries can be missing from the central repository such as </a:t>
            </a:r>
            <a:r>
              <a:rPr lang="en-US" dirty="0" err="1"/>
              <a:t>JBoss</a:t>
            </a:r>
            <a:r>
              <a:rPr lang="en-US" dirty="0"/>
              <a:t> library </a:t>
            </a:r>
            <a:r>
              <a:rPr lang="en-US" dirty="0" err="1"/>
              <a:t>etc</a:t>
            </a:r>
            <a:r>
              <a:rPr lang="en-US" dirty="0"/>
              <a:t>, so we need to define remote repository in pom.xml file.</a:t>
            </a:r>
          </a:p>
        </p:txBody>
      </p:sp>
    </p:spTree>
    <p:extLst>
      <p:ext uri="{BB962C8B-B14F-4D97-AF65-F5344CB8AC3E}">
        <p14:creationId xmlns:p14="http://schemas.microsoft.com/office/powerpoint/2010/main" val="616995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Maven Example</a:t>
            </a:r>
            <a:br>
              <a:rPr lang="en-US" dirty="0"/>
            </a:br>
            <a:r>
              <a:rPr lang="en-US" dirty="0"/>
              <a:t/>
            </a:r>
            <a:br>
              <a:rPr lang="en-US" dirty="0"/>
            </a:br>
            <a:endParaRPr lang="en-US" dirty="0"/>
          </a:p>
        </p:txBody>
      </p:sp>
      <p:sp>
        <p:nvSpPr>
          <p:cNvPr id="3" name="Content Placeholder 2"/>
          <p:cNvSpPr>
            <a:spLocks noGrp="1"/>
          </p:cNvSpPr>
          <p:nvPr>
            <p:ph idx="1"/>
          </p:nvPr>
        </p:nvSpPr>
        <p:spPr>
          <a:xfrm>
            <a:off x="838200" y="1387744"/>
            <a:ext cx="10515600" cy="4351338"/>
          </a:xfrm>
        </p:spPr>
        <p:txBody>
          <a:bodyPr>
            <a:normAutofit fontScale="85000" lnSpcReduction="20000"/>
          </a:bodyPr>
          <a:lstStyle/>
          <a:p>
            <a:r>
              <a:rPr lang="en-US" dirty="0"/>
              <a:t>We can create a simple maven example by executing the </a:t>
            </a:r>
            <a:r>
              <a:rPr lang="en-US" b="1" dirty="0" err="1"/>
              <a:t>archetype:generate</a:t>
            </a:r>
            <a:r>
              <a:rPr lang="en-US" dirty="0"/>
              <a:t> command of </a:t>
            </a:r>
            <a:r>
              <a:rPr lang="en-US" b="1" dirty="0" err="1"/>
              <a:t>mvn</a:t>
            </a:r>
            <a:r>
              <a:rPr lang="en-US" b="1" dirty="0"/>
              <a:t> tool</a:t>
            </a:r>
            <a:r>
              <a:rPr lang="en-US" dirty="0" smtClean="0"/>
              <a:t>.</a:t>
            </a:r>
          </a:p>
          <a:p>
            <a:r>
              <a:rPr lang="en-US" dirty="0" smtClean="0"/>
              <a:t>To </a:t>
            </a:r>
            <a:r>
              <a:rPr lang="en-US" dirty="0"/>
              <a:t>create a simple java project using maven, you need to open command prompt and run the </a:t>
            </a:r>
            <a:r>
              <a:rPr lang="en-US" b="1" dirty="0" err="1"/>
              <a:t>archetype:generate</a:t>
            </a:r>
            <a:r>
              <a:rPr lang="en-US" dirty="0"/>
              <a:t> command of </a:t>
            </a:r>
            <a:r>
              <a:rPr lang="en-US" dirty="0" err="1"/>
              <a:t>mvn</a:t>
            </a:r>
            <a:r>
              <a:rPr lang="en-US" dirty="0"/>
              <a:t> tool</a:t>
            </a:r>
            <a:r>
              <a:rPr lang="en-US" dirty="0" smtClean="0"/>
              <a:t>.</a:t>
            </a:r>
          </a:p>
          <a:p>
            <a:r>
              <a:rPr lang="en-US" b="1" dirty="0"/>
              <a:t>Archetype</a:t>
            </a:r>
            <a:r>
              <a:rPr lang="en-US" dirty="0"/>
              <a:t> is a Maven project templating </a:t>
            </a:r>
            <a:r>
              <a:rPr lang="en-US" dirty="0" smtClean="0"/>
              <a:t>toolkit</a:t>
            </a:r>
          </a:p>
          <a:p>
            <a:r>
              <a:rPr lang="en-US" dirty="0"/>
              <a:t>To create a new project based on an Archetype, </a:t>
            </a:r>
            <a:r>
              <a:rPr lang="en-US" dirty="0" smtClean="0"/>
              <a:t> </a:t>
            </a:r>
            <a:r>
              <a:rPr lang="en-US" dirty="0"/>
              <a:t>need to call </a:t>
            </a:r>
            <a:r>
              <a:rPr lang="en-US" dirty="0" err="1"/>
              <a:t>mvn</a:t>
            </a:r>
            <a:r>
              <a:rPr lang="en-US" dirty="0"/>
              <a:t> </a:t>
            </a:r>
            <a:r>
              <a:rPr lang="en-US" dirty="0" err="1" smtClean="0"/>
              <a:t>archetype:generate</a:t>
            </a:r>
            <a:endParaRPr lang="en-US" dirty="0" smtClean="0"/>
          </a:p>
          <a:p>
            <a:r>
              <a:rPr lang="en-US" b="1" dirty="0"/>
              <a:t>Syntax</a:t>
            </a:r>
          </a:p>
          <a:p>
            <a:r>
              <a:rPr lang="en-US" dirty="0"/>
              <a:t>The syntax to generate the project architecture is given below:</a:t>
            </a:r>
          </a:p>
          <a:p>
            <a:pPr marL="0" indent="0">
              <a:buNone/>
            </a:pPr>
            <a:r>
              <a:rPr lang="en-US" dirty="0" err="1" smtClean="0"/>
              <a:t>mvn</a:t>
            </a:r>
            <a:r>
              <a:rPr lang="en-US" dirty="0" smtClean="0"/>
              <a:t> </a:t>
            </a:r>
            <a:r>
              <a:rPr lang="en-US" dirty="0" err="1"/>
              <a:t>archetype:generate</a:t>
            </a:r>
            <a:r>
              <a:rPr lang="en-US" dirty="0"/>
              <a:t> </a:t>
            </a:r>
            <a:r>
              <a:rPr lang="en-US" dirty="0">
                <a:solidFill>
                  <a:srgbClr val="FF0000"/>
                </a:solidFill>
              </a:rPr>
              <a:t>-</a:t>
            </a:r>
            <a:r>
              <a:rPr lang="en-US" dirty="0" err="1">
                <a:solidFill>
                  <a:srgbClr val="FF0000"/>
                </a:solidFill>
              </a:rPr>
              <a:t>DgroupId</a:t>
            </a:r>
            <a:r>
              <a:rPr lang="en-US" dirty="0"/>
              <a:t>=</a:t>
            </a:r>
            <a:r>
              <a:rPr lang="en-US" dirty="0" err="1"/>
              <a:t>groupid</a:t>
            </a:r>
            <a:r>
              <a:rPr lang="en-US" dirty="0"/>
              <a:t> </a:t>
            </a:r>
            <a:r>
              <a:rPr lang="en-US" dirty="0">
                <a:solidFill>
                  <a:srgbClr val="FF0000"/>
                </a:solidFill>
              </a:rPr>
              <a:t>-</a:t>
            </a:r>
            <a:r>
              <a:rPr lang="en-US" dirty="0" err="1">
                <a:solidFill>
                  <a:srgbClr val="FF0000"/>
                </a:solidFill>
              </a:rPr>
              <a:t>DartifactId</a:t>
            </a:r>
            <a:r>
              <a:rPr lang="en-US" dirty="0"/>
              <a:t>=</a:t>
            </a:r>
            <a:r>
              <a:rPr lang="en-US" dirty="0" err="1"/>
              <a:t>artifactid</a:t>
            </a:r>
            <a:r>
              <a:rPr lang="en-US" dirty="0"/>
              <a:t> </a:t>
            </a:r>
            <a:r>
              <a:rPr lang="en-US" dirty="0" smtClean="0">
                <a:solidFill>
                  <a:srgbClr val="FF0000"/>
                </a:solidFill>
              </a:rPr>
              <a:t>-</a:t>
            </a:r>
            <a:r>
              <a:rPr lang="en-US" dirty="0" err="1" smtClean="0">
                <a:solidFill>
                  <a:srgbClr val="FF0000"/>
                </a:solidFill>
              </a:rPr>
              <a:t>DarchetypeArtifactId</a:t>
            </a:r>
            <a:r>
              <a:rPr lang="en-US" dirty="0" smtClean="0"/>
              <a:t>=maven-archetype-</a:t>
            </a:r>
            <a:r>
              <a:rPr lang="en-US" dirty="0" err="1" smtClean="0"/>
              <a:t>quickstart</a:t>
            </a:r>
            <a:r>
              <a:rPr lang="en-US" dirty="0" smtClean="0"/>
              <a:t> </a:t>
            </a:r>
            <a:r>
              <a:rPr lang="en-US" dirty="0" smtClean="0">
                <a:solidFill>
                  <a:srgbClr val="FF0000"/>
                </a:solidFill>
              </a:rPr>
              <a:t>-			 </a:t>
            </a:r>
            <a:r>
              <a:rPr lang="en-US" dirty="0" err="1" smtClean="0">
                <a:solidFill>
                  <a:srgbClr val="FF0000"/>
                </a:solidFill>
              </a:rPr>
              <a:t>DinteractiveMode</a:t>
            </a:r>
            <a:r>
              <a:rPr lang="en-US" dirty="0" smtClean="0"/>
              <a:t>=</a:t>
            </a:r>
            <a:r>
              <a:rPr lang="en-US" dirty="0" err="1" smtClean="0"/>
              <a:t>booleanValue</a:t>
            </a:r>
            <a:r>
              <a:rPr lang="en-US" dirty="0" smtClean="0"/>
              <a:t> </a:t>
            </a:r>
            <a:endParaRPr lang="en-US" dirty="0"/>
          </a:p>
        </p:txBody>
      </p:sp>
    </p:spTree>
    <p:extLst>
      <p:ext uri="{BB962C8B-B14F-4D97-AF65-F5344CB8AC3E}">
        <p14:creationId xmlns:p14="http://schemas.microsoft.com/office/powerpoint/2010/main" val="480785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Example</a:t>
            </a:r>
          </a:p>
        </p:txBody>
      </p:sp>
      <p:sp>
        <p:nvSpPr>
          <p:cNvPr id="3" name="Content Placeholder 2"/>
          <p:cNvSpPr>
            <a:spLocks noGrp="1"/>
          </p:cNvSpPr>
          <p:nvPr>
            <p:ph idx="1"/>
          </p:nvPr>
        </p:nvSpPr>
        <p:spPr/>
        <p:txBody>
          <a:bodyPr/>
          <a:lstStyle/>
          <a:p>
            <a:r>
              <a:rPr lang="en-US" dirty="0" smtClean="0"/>
              <a:t>Example</a:t>
            </a:r>
            <a:endParaRPr lang="en-US" dirty="0"/>
          </a:p>
          <a:p>
            <a:r>
              <a:rPr lang="en-US" dirty="0"/>
              <a:t>The </a:t>
            </a:r>
            <a:r>
              <a:rPr lang="en-US" b="1" dirty="0"/>
              <a:t>example</a:t>
            </a:r>
            <a:r>
              <a:rPr lang="en-US" dirty="0"/>
              <a:t> to generate the project architecture is given below:</a:t>
            </a:r>
          </a:p>
          <a:p>
            <a:r>
              <a:rPr lang="en-US" dirty="0" err="1"/>
              <a:t>mvn</a:t>
            </a:r>
            <a:r>
              <a:rPr lang="en-US" dirty="0"/>
              <a:t> </a:t>
            </a:r>
            <a:r>
              <a:rPr lang="en-US" dirty="0" err="1"/>
              <a:t>archetype:generate</a:t>
            </a:r>
            <a:r>
              <a:rPr lang="en-US" dirty="0"/>
              <a:t> </a:t>
            </a:r>
            <a:r>
              <a:rPr lang="en-US" dirty="0">
                <a:solidFill>
                  <a:srgbClr val="FF0000"/>
                </a:solidFill>
              </a:rPr>
              <a:t>-</a:t>
            </a:r>
            <a:r>
              <a:rPr lang="en-US" dirty="0" err="1">
                <a:solidFill>
                  <a:srgbClr val="FF0000"/>
                </a:solidFill>
              </a:rPr>
              <a:t>DgroupId</a:t>
            </a:r>
            <a:r>
              <a:rPr lang="en-US" dirty="0"/>
              <a:t>=</a:t>
            </a:r>
            <a:r>
              <a:rPr lang="en-US" dirty="0" err="1"/>
              <a:t>com.javatpoint</a:t>
            </a:r>
            <a:r>
              <a:rPr lang="en-US" dirty="0"/>
              <a:t> </a:t>
            </a:r>
            <a:r>
              <a:rPr lang="en-US" dirty="0">
                <a:solidFill>
                  <a:srgbClr val="FF0000"/>
                </a:solidFill>
              </a:rPr>
              <a:t>-</a:t>
            </a:r>
            <a:r>
              <a:rPr lang="en-US" dirty="0" err="1">
                <a:solidFill>
                  <a:srgbClr val="FF0000"/>
                </a:solidFill>
              </a:rPr>
              <a:t>DartifactId</a:t>
            </a:r>
            <a:r>
              <a:rPr lang="en-US" dirty="0"/>
              <a:t>=</a:t>
            </a:r>
            <a:r>
              <a:rPr lang="en-US" dirty="0" err="1"/>
              <a:t>CubeGenerator</a:t>
            </a:r>
            <a:r>
              <a:rPr lang="en-US" dirty="0"/>
              <a:t> </a:t>
            </a:r>
            <a:r>
              <a:rPr lang="en-US" dirty="0" smtClean="0">
                <a:solidFill>
                  <a:srgbClr val="FF0000"/>
                </a:solidFill>
              </a:rPr>
              <a:t>-</a:t>
            </a:r>
            <a:r>
              <a:rPr lang="en-US" dirty="0" err="1">
                <a:solidFill>
                  <a:srgbClr val="FF0000"/>
                </a:solidFill>
              </a:rPr>
              <a:t>DarchetypeArtifactId</a:t>
            </a:r>
            <a:r>
              <a:rPr lang="en-US" dirty="0"/>
              <a:t>=maven-archetype-</a:t>
            </a:r>
            <a:r>
              <a:rPr lang="en-US" dirty="0" err="1"/>
              <a:t>quickstart</a:t>
            </a:r>
            <a:r>
              <a:rPr lang="en-US" dirty="0"/>
              <a:t> -</a:t>
            </a:r>
            <a:r>
              <a:rPr lang="en-US" dirty="0" err="1">
                <a:solidFill>
                  <a:srgbClr val="FF0000"/>
                </a:solidFill>
              </a:rPr>
              <a:t>DinteractiveMode</a:t>
            </a:r>
            <a:r>
              <a:rPr lang="en-US" dirty="0"/>
              <a:t>=false </a:t>
            </a:r>
          </a:p>
        </p:txBody>
      </p:sp>
    </p:spTree>
    <p:extLst>
      <p:ext uri="{BB962C8B-B14F-4D97-AF65-F5344CB8AC3E}">
        <p14:creationId xmlns:p14="http://schemas.microsoft.com/office/powerpoint/2010/main" val="4209158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a:t>
            </a:r>
            <a:br>
              <a:rPr lang="en-US" dirty="0"/>
            </a:br>
            <a:endParaRPr lang="en-US" dirty="0"/>
          </a:p>
        </p:txBody>
      </p:sp>
      <p:sp>
        <p:nvSpPr>
          <p:cNvPr id="3" name="Content Placeholder 2"/>
          <p:cNvSpPr>
            <a:spLocks noGrp="1"/>
          </p:cNvSpPr>
          <p:nvPr>
            <p:ph idx="1"/>
          </p:nvPr>
        </p:nvSpPr>
        <p:spPr/>
        <p:txBody>
          <a:bodyPr/>
          <a:lstStyle/>
          <a:p>
            <a:r>
              <a:rPr lang="en-US" dirty="0"/>
              <a:t>Maven is a powerful </a:t>
            </a:r>
            <a:r>
              <a:rPr lang="en-US" i="1" dirty="0"/>
              <a:t>project management tool</a:t>
            </a:r>
            <a:r>
              <a:rPr lang="en-US" dirty="0"/>
              <a:t> that is based on POM (project object model). It is used for projects build, dependency and documentation</a:t>
            </a:r>
            <a:r>
              <a:rPr lang="en-US" dirty="0" smtClean="0"/>
              <a:t>.</a:t>
            </a:r>
          </a:p>
          <a:p>
            <a:r>
              <a:rPr lang="en-US" dirty="0"/>
              <a:t>The set of plugins are shared by all projects using Maven, providing a uniform build system</a:t>
            </a:r>
            <a:r>
              <a:rPr lang="en-US" dirty="0" smtClean="0"/>
              <a:t>.</a:t>
            </a:r>
          </a:p>
          <a:p>
            <a:endParaRPr lang="en-US" dirty="0"/>
          </a:p>
        </p:txBody>
      </p:sp>
    </p:spTree>
    <p:extLst>
      <p:ext uri="{BB962C8B-B14F-4D97-AF65-F5344CB8AC3E}">
        <p14:creationId xmlns:p14="http://schemas.microsoft.com/office/powerpoint/2010/main" val="863747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Archetype artifacts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39263052"/>
              </p:ext>
            </p:extLst>
          </p:nvPr>
        </p:nvGraphicFramePr>
        <p:xfrm>
          <a:off x="1936124" y="1471747"/>
          <a:ext cx="8319752" cy="5181692"/>
        </p:xfrm>
        <a:graphic>
          <a:graphicData uri="http://schemas.openxmlformats.org/drawingml/2006/table">
            <a:tbl>
              <a:tblPr/>
              <a:tblGrid>
                <a:gridCol w="4121365"/>
                <a:gridCol w="4198387"/>
              </a:tblGrid>
              <a:tr h="356572">
                <a:tc>
                  <a:txBody>
                    <a:bodyPr/>
                    <a:lstStyle/>
                    <a:p>
                      <a:pPr algn="l" fontAlgn="t"/>
                      <a:r>
                        <a:rPr lang="en-US" sz="1600" b="1" dirty="0">
                          <a:effectLst/>
                        </a:rPr>
                        <a:t>Archetype </a:t>
                      </a:r>
                      <a:r>
                        <a:rPr lang="en-US" sz="1600" b="1" dirty="0" err="1">
                          <a:effectLst/>
                        </a:rPr>
                        <a:t>ArtifactIds</a:t>
                      </a:r>
                      <a:endParaRPr lang="en-US" sz="1600" b="1" dirty="0">
                        <a:effectLst/>
                      </a:endParaRP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b="1">
                          <a:effectLst/>
                        </a:rPr>
                        <a:t>Description</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88731">
                <a:tc>
                  <a:txBody>
                    <a:bodyPr/>
                    <a:lstStyle/>
                    <a:p>
                      <a:pPr algn="l" fontAlgn="t"/>
                      <a:r>
                        <a:rPr lang="en-US" sz="1600" dirty="0">
                          <a:effectLst/>
                        </a:rPr>
                        <a:t>maven-archetype-archetype</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An archetype to generate a sample archetype project.</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8731">
                <a:tc>
                  <a:txBody>
                    <a:bodyPr/>
                    <a:lstStyle/>
                    <a:p>
                      <a:pPr algn="l" fontAlgn="t"/>
                      <a:r>
                        <a:rPr lang="en-US" sz="1600" dirty="0">
                          <a:effectLst/>
                        </a:rPr>
                        <a:t>maven-archetype-j2ee-simple</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An archetype to generate a simplifed sample J2EE application.</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56572">
                <a:tc>
                  <a:txBody>
                    <a:bodyPr/>
                    <a:lstStyle/>
                    <a:p>
                      <a:pPr algn="l" fontAlgn="t"/>
                      <a:r>
                        <a:rPr lang="en-US" sz="1600" dirty="0">
                          <a:effectLst/>
                        </a:rPr>
                        <a:t>maven-archetype-plugin</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An archetype to generate a sample Maven plugin.</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88731">
                <a:tc>
                  <a:txBody>
                    <a:bodyPr/>
                    <a:lstStyle/>
                    <a:p>
                      <a:pPr algn="l" fontAlgn="t"/>
                      <a:r>
                        <a:rPr lang="en-US" sz="1600" dirty="0">
                          <a:effectLst/>
                        </a:rPr>
                        <a:t>maven-archetype-plugin-site</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An archetype to generate a sample Maven plugin site.</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6572">
                <a:tc>
                  <a:txBody>
                    <a:bodyPr/>
                    <a:lstStyle/>
                    <a:p>
                      <a:pPr algn="l" fontAlgn="t"/>
                      <a:r>
                        <a:rPr lang="en-US" sz="1600">
                          <a:effectLst/>
                        </a:rPr>
                        <a:t>maven-archetype-portlet</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An archetype to generate a sample JSR-268 Portlet.</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56572">
                <a:tc>
                  <a:txBody>
                    <a:bodyPr/>
                    <a:lstStyle/>
                    <a:p>
                      <a:pPr algn="l" fontAlgn="t"/>
                      <a:r>
                        <a:rPr lang="en-US" sz="1600">
                          <a:effectLst/>
                        </a:rPr>
                        <a:t>maven-archetype-quickstart</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An archetype to generate a sample Maven project.</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6572">
                <a:tc>
                  <a:txBody>
                    <a:bodyPr/>
                    <a:lstStyle/>
                    <a:p>
                      <a:pPr algn="l" fontAlgn="t"/>
                      <a:r>
                        <a:rPr lang="en-US" sz="1600">
                          <a:effectLst/>
                        </a:rPr>
                        <a:t>maven-archetype-simple</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An archetype to generate a simple Maven project.</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56572">
                <a:tc>
                  <a:txBody>
                    <a:bodyPr/>
                    <a:lstStyle/>
                    <a:p>
                      <a:pPr algn="l" fontAlgn="t"/>
                      <a:r>
                        <a:rPr lang="en-US" sz="1600" dirty="0">
                          <a:effectLst/>
                        </a:rPr>
                        <a:t>maven-archetype-site-simple</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An archetype to generate a sample Maven site.</a:t>
                      </a:r>
                    </a:p>
                  </a:txBody>
                  <a:tcPr marL="49002" marR="49002" marT="49002" marB="490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88731">
                <a:tc>
                  <a:txBody>
                    <a:bodyPr/>
                    <a:lstStyle/>
                    <a:p>
                      <a:pPr algn="l" fontAlgn="t"/>
                      <a:r>
                        <a:rPr lang="en-US" sz="1600">
                          <a:effectLst/>
                        </a:rPr>
                        <a:t>maven-archetype-webapp</a:t>
                      </a:r>
                    </a:p>
                  </a:txBody>
                  <a:tcPr marL="49002" marR="49002" marT="49002" marB="49002">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dirty="0">
                          <a:effectLst/>
                        </a:rPr>
                        <a:t>An archetype to generate a sample Maven </a:t>
                      </a:r>
                      <a:r>
                        <a:rPr lang="en-US" sz="1600" dirty="0" err="1">
                          <a:effectLst/>
                        </a:rPr>
                        <a:t>Webapp</a:t>
                      </a:r>
                      <a:r>
                        <a:rPr lang="en-US" sz="1600" dirty="0">
                          <a:effectLst/>
                        </a:rPr>
                        <a:t> project.</a:t>
                      </a:r>
                    </a:p>
                  </a:txBody>
                  <a:tcPr marL="49002" marR="49002" marT="49002" marB="49002">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157454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the Maven Java Project</a:t>
            </a:r>
            <a:br>
              <a:rPr lang="en-US" dirty="0"/>
            </a:br>
            <a:endParaRPr lang="en-US" dirty="0"/>
          </a:p>
        </p:txBody>
      </p:sp>
      <p:sp>
        <p:nvSpPr>
          <p:cNvPr id="3" name="Content Placeholder 2"/>
          <p:cNvSpPr>
            <a:spLocks noGrp="1"/>
          </p:cNvSpPr>
          <p:nvPr>
            <p:ph idx="1"/>
          </p:nvPr>
        </p:nvSpPr>
        <p:spPr/>
        <p:txBody>
          <a:bodyPr/>
          <a:lstStyle/>
          <a:p>
            <a:r>
              <a:rPr lang="en-US" dirty="0"/>
              <a:t>To compile the project, go to the project directory,</a:t>
            </a:r>
          </a:p>
          <a:p>
            <a:r>
              <a:rPr lang="en-US" dirty="0"/>
              <a:t>for example: </a:t>
            </a:r>
            <a:r>
              <a:rPr lang="en-US" b="1" dirty="0"/>
              <a:t>C:\Users\SSS IT\</a:t>
            </a:r>
            <a:r>
              <a:rPr lang="en-US" b="1" dirty="0" err="1"/>
              <a:t>CubeGenerator</a:t>
            </a:r>
            <a:r>
              <a:rPr lang="en-US" dirty="0"/>
              <a:t> and write the following command on the command prompt:</a:t>
            </a:r>
          </a:p>
          <a:p>
            <a:r>
              <a:rPr lang="en-US" dirty="0" err="1"/>
              <a:t>mvn</a:t>
            </a:r>
            <a:r>
              <a:rPr lang="en-US" dirty="0"/>
              <a:t> clean compile  </a:t>
            </a:r>
          </a:p>
          <a:p>
            <a:endParaRPr lang="en-US" dirty="0"/>
          </a:p>
        </p:txBody>
      </p:sp>
    </p:spTree>
    <p:extLst>
      <p:ext uri="{BB962C8B-B14F-4D97-AF65-F5344CB8AC3E}">
        <p14:creationId xmlns:p14="http://schemas.microsoft.com/office/powerpoint/2010/main" val="771013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Maven Java Project</a:t>
            </a:r>
            <a:br>
              <a:rPr lang="en-US" dirty="0"/>
            </a:br>
            <a:endParaRPr lang="en-US" dirty="0"/>
          </a:p>
        </p:txBody>
      </p:sp>
      <p:sp>
        <p:nvSpPr>
          <p:cNvPr id="3" name="Content Placeholder 2"/>
          <p:cNvSpPr>
            <a:spLocks noGrp="1"/>
          </p:cNvSpPr>
          <p:nvPr>
            <p:ph idx="1"/>
          </p:nvPr>
        </p:nvSpPr>
        <p:spPr/>
        <p:txBody>
          <a:bodyPr/>
          <a:lstStyle/>
          <a:p>
            <a:r>
              <a:rPr lang="en-US" dirty="0"/>
              <a:t>o run the project, go to the project directory\target\classes,</a:t>
            </a:r>
          </a:p>
          <a:p>
            <a:r>
              <a:rPr lang="en-US" dirty="0"/>
              <a:t>for example: </a:t>
            </a:r>
            <a:r>
              <a:rPr lang="en-US" b="1" dirty="0"/>
              <a:t>C:\Users\SSS IT\</a:t>
            </a:r>
            <a:r>
              <a:rPr lang="en-US" b="1" dirty="0" err="1"/>
              <a:t>CubeGenerator</a:t>
            </a:r>
            <a:r>
              <a:rPr lang="en-US" b="1" dirty="0"/>
              <a:t>\target\classes</a:t>
            </a:r>
            <a:r>
              <a:rPr lang="en-US" dirty="0"/>
              <a:t> and write the following command on the command prompt:</a:t>
            </a:r>
          </a:p>
          <a:p>
            <a:r>
              <a:rPr lang="en-US" dirty="0"/>
              <a:t>java </a:t>
            </a:r>
            <a:r>
              <a:rPr lang="en-US" dirty="0" err="1"/>
              <a:t>com.javatpoint.App</a:t>
            </a:r>
            <a:r>
              <a:rPr lang="en-US" dirty="0"/>
              <a:t>  </a:t>
            </a:r>
          </a:p>
          <a:p>
            <a:endParaRPr lang="en-US" dirty="0"/>
          </a:p>
        </p:txBody>
      </p:sp>
    </p:spTree>
    <p:extLst>
      <p:ext uri="{BB962C8B-B14F-4D97-AF65-F5344CB8AC3E}">
        <p14:creationId xmlns:p14="http://schemas.microsoft.com/office/powerpoint/2010/main" val="2467454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pom.xml file</a:t>
            </a:r>
            <a:br>
              <a:rPr lang="en-US" dirty="0"/>
            </a:br>
            <a:endParaRPr lang="en-US" dirty="0"/>
          </a:p>
        </p:txBody>
      </p:sp>
      <p:sp>
        <p:nvSpPr>
          <p:cNvPr id="3" name="Content Placeholder 2"/>
          <p:cNvSpPr>
            <a:spLocks noGrp="1"/>
          </p:cNvSpPr>
          <p:nvPr>
            <p:ph idx="1"/>
          </p:nvPr>
        </p:nvSpPr>
        <p:spPr/>
        <p:txBody>
          <a:bodyPr/>
          <a:lstStyle/>
          <a:p>
            <a:r>
              <a:rPr lang="en-US" b="1" dirty="0"/>
              <a:t>POM</a:t>
            </a:r>
            <a:r>
              <a:rPr lang="en-US" dirty="0"/>
              <a:t> is an acronym for </a:t>
            </a:r>
            <a:r>
              <a:rPr lang="en-US" b="1" dirty="0"/>
              <a:t>Project Object Model</a:t>
            </a:r>
            <a:r>
              <a:rPr lang="en-US" dirty="0"/>
              <a:t>. The pom.xml file contains information of project and configuration information for the maven to build the project such as dependencies, build directory, source directory, test source directory, plugin, goals etc.</a:t>
            </a:r>
          </a:p>
        </p:txBody>
      </p:sp>
    </p:spTree>
    <p:extLst>
      <p:ext uri="{BB962C8B-B14F-4D97-AF65-F5344CB8AC3E}">
        <p14:creationId xmlns:p14="http://schemas.microsoft.com/office/powerpoint/2010/main" val="981366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Overview - Core Concepts</a:t>
            </a:r>
            <a:br>
              <a:rPr lang="en-US" b="1" dirty="0"/>
            </a:br>
            <a:endParaRPr lang="en-US" dirty="0"/>
          </a:p>
        </p:txBody>
      </p:sp>
      <p:sp>
        <p:nvSpPr>
          <p:cNvPr id="3" name="Content Placeholder 2"/>
          <p:cNvSpPr>
            <a:spLocks noGrp="1"/>
          </p:cNvSpPr>
          <p:nvPr>
            <p:ph idx="1"/>
          </p:nvPr>
        </p:nvSpPr>
        <p:spPr/>
        <p:txBody>
          <a:bodyPr/>
          <a:lstStyle/>
          <a:p>
            <a:r>
              <a:rPr lang="en-US" dirty="0"/>
              <a:t>Maven is centered around the concept of POM files (Project Object Model). </a:t>
            </a:r>
            <a:endParaRPr lang="en-US" dirty="0" smtClean="0"/>
          </a:p>
          <a:p>
            <a:r>
              <a:rPr lang="en-US" dirty="0" smtClean="0"/>
              <a:t>A </a:t>
            </a:r>
            <a:r>
              <a:rPr lang="en-US" dirty="0"/>
              <a:t>POM file is an XML representation of project resources like source code, test code, dependencies (external JARs used) etc. </a:t>
            </a:r>
            <a:endParaRPr lang="en-US" dirty="0" smtClean="0"/>
          </a:p>
          <a:p>
            <a:r>
              <a:rPr lang="en-US" dirty="0" smtClean="0"/>
              <a:t>The </a:t>
            </a:r>
            <a:r>
              <a:rPr lang="en-US" dirty="0"/>
              <a:t>POM contains references to all of these resources. The POM file should be located in the root directory of the project</a:t>
            </a:r>
          </a:p>
        </p:txBody>
      </p:sp>
    </p:spTree>
    <p:extLst>
      <p:ext uri="{BB962C8B-B14F-4D97-AF65-F5344CB8AC3E}">
        <p14:creationId xmlns:p14="http://schemas.microsoft.com/office/powerpoint/2010/main" val="4198582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illustrating how Maven uses the POM file, and what the POM file primarily contains:</a:t>
            </a:r>
          </a:p>
        </p:txBody>
      </p:sp>
      <p:pic>
        <p:nvPicPr>
          <p:cNvPr id="4" name="Content Placeholder 3"/>
          <p:cNvPicPr>
            <a:picLocks noGrp="1" noChangeAspect="1"/>
          </p:cNvPicPr>
          <p:nvPr>
            <p:ph idx="1"/>
          </p:nvPr>
        </p:nvPicPr>
        <p:blipFill>
          <a:blip r:embed="rId2"/>
          <a:stretch>
            <a:fillRect/>
          </a:stretch>
        </p:blipFill>
        <p:spPr>
          <a:xfrm>
            <a:off x="3119034" y="1580803"/>
            <a:ext cx="6617394" cy="4855846"/>
          </a:xfrm>
          <a:prstGeom prst="rect">
            <a:avLst/>
          </a:prstGeom>
        </p:spPr>
      </p:pic>
    </p:spTree>
    <p:extLst>
      <p:ext uri="{BB962C8B-B14F-4D97-AF65-F5344CB8AC3E}">
        <p14:creationId xmlns:p14="http://schemas.microsoft.com/office/powerpoint/2010/main" val="367351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 Life Cycles, Phases and Goals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build process in Maven is split up into </a:t>
            </a:r>
            <a:endParaRPr lang="en-US" dirty="0" smtClean="0"/>
          </a:p>
          <a:p>
            <a:pPr lvl="1"/>
            <a:r>
              <a:rPr lang="en-US" dirty="0" smtClean="0"/>
              <a:t>build </a:t>
            </a:r>
            <a:r>
              <a:rPr lang="en-US" dirty="0"/>
              <a:t>life cycles, </a:t>
            </a:r>
            <a:endParaRPr lang="en-US" dirty="0" smtClean="0"/>
          </a:p>
          <a:p>
            <a:pPr lvl="1"/>
            <a:r>
              <a:rPr lang="en-US" dirty="0" smtClean="0"/>
              <a:t>phases </a:t>
            </a:r>
            <a:r>
              <a:rPr lang="en-US" dirty="0"/>
              <a:t>and </a:t>
            </a:r>
            <a:endParaRPr lang="en-US" dirty="0" smtClean="0"/>
          </a:p>
          <a:p>
            <a:pPr lvl="1"/>
            <a:r>
              <a:rPr lang="en-US" dirty="0" smtClean="0"/>
              <a:t>goals</a:t>
            </a:r>
            <a:r>
              <a:rPr lang="en-US" dirty="0"/>
              <a:t>. </a:t>
            </a:r>
            <a:endParaRPr lang="en-US" dirty="0" smtClean="0"/>
          </a:p>
          <a:p>
            <a:r>
              <a:rPr lang="en-US" dirty="0" smtClean="0"/>
              <a:t>A </a:t>
            </a:r>
            <a:r>
              <a:rPr lang="en-US" dirty="0"/>
              <a:t>build life cycle consists of a sequence of build phases, and each build phase consists of a sequence of goals. </a:t>
            </a:r>
            <a:endParaRPr lang="en-US" dirty="0" smtClean="0"/>
          </a:p>
          <a:p>
            <a:r>
              <a:rPr lang="en-US" dirty="0" smtClean="0"/>
              <a:t>When </a:t>
            </a:r>
            <a:r>
              <a:rPr lang="en-US" dirty="0"/>
              <a:t>you run Maven you pass a command to Maven. This command is the name of a build life cycle, phase or goal. If a life cycle is requested executed, all build phases in that life cycle are executed. </a:t>
            </a:r>
            <a:endParaRPr lang="en-US" dirty="0" smtClean="0"/>
          </a:p>
          <a:p>
            <a:r>
              <a:rPr lang="en-US" dirty="0" smtClean="0"/>
              <a:t>If </a:t>
            </a:r>
            <a:r>
              <a:rPr lang="en-US" dirty="0"/>
              <a:t>a build phase is requested executed, all build phases before it in the pre-defined sequence of build phases are executed too.</a:t>
            </a:r>
          </a:p>
        </p:txBody>
      </p:sp>
    </p:spTree>
    <p:extLst>
      <p:ext uri="{BB962C8B-B14F-4D97-AF65-F5344CB8AC3E}">
        <p14:creationId xmlns:p14="http://schemas.microsoft.com/office/powerpoint/2010/main" val="3936203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Dependencies and Repositories</a:t>
            </a:r>
            <a:endParaRPr lang="en-US" dirty="0"/>
          </a:p>
        </p:txBody>
      </p:sp>
      <p:sp>
        <p:nvSpPr>
          <p:cNvPr id="3" name="Content Placeholder 2"/>
          <p:cNvSpPr>
            <a:spLocks noGrp="1"/>
          </p:cNvSpPr>
          <p:nvPr>
            <p:ph idx="1"/>
          </p:nvPr>
        </p:nvSpPr>
        <p:spPr/>
        <p:txBody>
          <a:bodyPr>
            <a:normAutofit lnSpcReduction="10000"/>
          </a:bodyPr>
          <a:lstStyle/>
          <a:p>
            <a:r>
              <a:rPr lang="en-US" dirty="0"/>
              <a:t>One of the first goals Maven executes is to check the dependencies needed by your project. </a:t>
            </a:r>
            <a:endParaRPr lang="en-US" dirty="0" smtClean="0"/>
          </a:p>
          <a:p>
            <a:r>
              <a:rPr lang="en-US" dirty="0" smtClean="0"/>
              <a:t>Dependencies </a:t>
            </a:r>
            <a:r>
              <a:rPr lang="en-US" dirty="0"/>
              <a:t>are external JAR files (Java libraries) that your project uses. </a:t>
            </a:r>
            <a:endParaRPr lang="en-US" dirty="0" smtClean="0"/>
          </a:p>
          <a:p>
            <a:r>
              <a:rPr lang="en-US" dirty="0" smtClean="0"/>
              <a:t>If </a:t>
            </a:r>
            <a:r>
              <a:rPr lang="en-US" dirty="0"/>
              <a:t>the dependencies are not found in the local Maven repository, Maven downloads them from a central Maven repository and puts them in your local repository. </a:t>
            </a:r>
            <a:endParaRPr lang="en-US" dirty="0" smtClean="0"/>
          </a:p>
          <a:p>
            <a:r>
              <a:rPr lang="en-US" dirty="0" smtClean="0"/>
              <a:t>The </a:t>
            </a:r>
            <a:r>
              <a:rPr lang="en-US" dirty="0"/>
              <a:t>local repository is just a directory on your computer's hard disk. You can specify where the local repository should be located if you want to (I do). You can also specify which remote repository to use for downloading dependencies</a:t>
            </a:r>
            <a:r>
              <a:rPr lang="en-US" dirty="0" smtClean="0"/>
              <a:t>.</a:t>
            </a:r>
            <a:endParaRPr lang="en-US" dirty="0"/>
          </a:p>
        </p:txBody>
      </p:sp>
    </p:spTree>
    <p:extLst>
      <p:ext uri="{BB962C8B-B14F-4D97-AF65-F5344CB8AC3E}">
        <p14:creationId xmlns:p14="http://schemas.microsoft.com/office/powerpoint/2010/main" val="3188104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 Plugins</a:t>
            </a:r>
            <a:endParaRPr lang="en-US" dirty="0"/>
          </a:p>
        </p:txBody>
      </p:sp>
      <p:sp>
        <p:nvSpPr>
          <p:cNvPr id="3" name="Content Placeholder 2"/>
          <p:cNvSpPr>
            <a:spLocks noGrp="1"/>
          </p:cNvSpPr>
          <p:nvPr>
            <p:ph idx="1"/>
          </p:nvPr>
        </p:nvSpPr>
        <p:spPr/>
        <p:txBody>
          <a:bodyPr/>
          <a:lstStyle/>
          <a:p>
            <a:r>
              <a:rPr lang="en-US" dirty="0"/>
              <a:t>Build plugins are used to insert extra goals into a build phase. </a:t>
            </a:r>
            <a:endParaRPr lang="en-US" dirty="0" smtClean="0"/>
          </a:p>
          <a:p>
            <a:r>
              <a:rPr lang="en-US" dirty="0" smtClean="0"/>
              <a:t>If </a:t>
            </a:r>
            <a:r>
              <a:rPr lang="en-US" dirty="0"/>
              <a:t>you need to perform a set of actions for your project which are not covered by the standard Maven build phases and goals, you can add a plugin to the POM file. </a:t>
            </a:r>
            <a:endParaRPr lang="en-US" dirty="0" smtClean="0"/>
          </a:p>
          <a:p>
            <a:r>
              <a:rPr lang="en-US" dirty="0" smtClean="0"/>
              <a:t>Maven </a:t>
            </a:r>
            <a:r>
              <a:rPr lang="en-US" dirty="0"/>
              <a:t>has some standard plugins you can use, and you can also implement your own in Java if you need to.</a:t>
            </a:r>
          </a:p>
          <a:p>
            <a:pPr marL="0" indent="0">
              <a:buNone/>
            </a:pPr>
            <a:r>
              <a:rPr lang="en-US" dirty="0"/>
              <a:t/>
            </a:r>
            <a:br>
              <a:rPr lang="en-US" dirty="0"/>
            </a:br>
            <a:endParaRPr lang="en-US" dirty="0"/>
          </a:p>
        </p:txBody>
      </p:sp>
    </p:spTree>
    <p:extLst>
      <p:ext uri="{BB962C8B-B14F-4D97-AF65-F5344CB8AC3E}">
        <p14:creationId xmlns:p14="http://schemas.microsoft.com/office/powerpoint/2010/main" val="3703401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 Profiles</a:t>
            </a:r>
            <a:endParaRPr lang="en-US" dirty="0"/>
          </a:p>
        </p:txBody>
      </p:sp>
      <p:sp>
        <p:nvSpPr>
          <p:cNvPr id="3" name="Content Placeholder 2"/>
          <p:cNvSpPr>
            <a:spLocks noGrp="1"/>
          </p:cNvSpPr>
          <p:nvPr>
            <p:ph idx="1"/>
          </p:nvPr>
        </p:nvSpPr>
        <p:spPr/>
        <p:txBody>
          <a:bodyPr/>
          <a:lstStyle/>
          <a:p>
            <a:r>
              <a:rPr lang="en-US" dirty="0"/>
              <a:t>Build profiles are used if you need to build your project in different ways. </a:t>
            </a:r>
            <a:endParaRPr lang="en-US" dirty="0" smtClean="0"/>
          </a:p>
          <a:p>
            <a:r>
              <a:rPr lang="en-US" dirty="0" smtClean="0"/>
              <a:t>For </a:t>
            </a:r>
            <a:r>
              <a:rPr lang="en-US" dirty="0"/>
              <a:t>instance, you may need to build your project for your local computer, for development and test. And you may need to build it for deployment on your production environment. </a:t>
            </a:r>
            <a:endParaRPr lang="en-US" dirty="0" smtClean="0"/>
          </a:p>
          <a:p>
            <a:r>
              <a:rPr lang="en-US" dirty="0" smtClean="0"/>
              <a:t>These </a:t>
            </a:r>
            <a:r>
              <a:rPr lang="en-US" dirty="0"/>
              <a:t>two builds may be different. To enable different builds you can add different build profiles to your POM files. When executing Maven you can tell which build profile to use.</a:t>
            </a:r>
          </a:p>
        </p:txBody>
      </p:sp>
    </p:spTree>
    <p:extLst>
      <p:ext uri="{BB962C8B-B14F-4D97-AF65-F5344CB8AC3E}">
        <p14:creationId xmlns:p14="http://schemas.microsoft.com/office/powerpoint/2010/main" val="523688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it does?</a:t>
            </a:r>
            <a:br>
              <a:rPr lang="en-US" dirty="0"/>
            </a:br>
            <a:endParaRPr lang="en-US" dirty="0"/>
          </a:p>
        </p:txBody>
      </p:sp>
      <p:sp>
        <p:nvSpPr>
          <p:cNvPr id="3" name="Content Placeholder 2"/>
          <p:cNvSpPr>
            <a:spLocks noGrp="1"/>
          </p:cNvSpPr>
          <p:nvPr>
            <p:ph idx="1"/>
          </p:nvPr>
        </p:nvSpPr>
        <p:spPr/>
        <p:txBody>
          <a:bodyPr/>
          <a:lstStyle/>
          <a:p>
            <a:r>
              <a:rPr lang="en-US" dirty="0"/>
              <a:t>It does mainly following tasks</a:t>
            </a:r>
            <a:r>
              <a:rPr lang="en-US" dirty="0" smtClean="0"/>
              <a:t>.</a:t>
            </a:r>
          </a:p>
          <a:p>
            <a:r>
              <a:rPr lang="en-US" dirty="0"/>
              <a:t>It makes a project easy to build</a:t>
            </a:r>
          </a:p>
          <a:p>
            <a:r>
              <a:rPr lang="en-US" dirty="0"/>
              <a:t>It provides uniform build process (maven project can be shared by all the maven projects)</a:t>
            </a:r>
          </a:p>
          <a:p>
            <a:r>
              <a:rPr lang="en-US" dirty="0"/>
              <a:t>It provides project information (log document, cross referenced sources, mailing list, dependency list, unit test reports etc.)</a:t>
            </a:r>
          </a:p>
          <a:p>
            <a:r>
              <a:rPr lang="en-US" dirty="0"/>
              <a:t>It is easy to migrate for new features of Maven</a:t>
            </a:r>
          </a:p>
          <a:p>
            <a:endParaRPr lang="en-US" dirty="0"/>
          </a:p>
        </p:txBody>
      </p:sp>
    </p:spTree>
    <p:extLst>
      <p:ext uri="{BB962C8B-B14F-4D97-AF65-F5344CB8AC3E}">
        <p14:creationId xmlns:p14="http://schemas.microsoft.com/office/powerpoint/2010/main" val="318784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maven pom.xml file</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0171818"/>
              </p:ext>
            </p:extLst>
          </p:nvPr>
        </p:nvGraphicFramePr>
        <p:xfrm>
          <a:off x="1313644" y="1761826"/>
          <a:ext cx="9324305" cy="3991356"/>
        </p:xfrm>
        <a:graphic>
          <a:graphicData uri="http://schemas.openxmlformats.org/drawingml/2006/table">
            <a:tbl>
              <a:tblPr/>
              <a:tblGrid>
                <a:gridCol w="1790164"/>
                <a:gridCol w="7534141"/>
              </a:tblGrid>
              <a:tr h="324140">
                <a:tc>
                  <a:txBody>
                    <a:bodyPr/>
                    <a:lstStyle/>
                    <a:p>
                      <a:pPr algn="l" fontAlgn="t"/>
                      <a:r>
                        <a:rPr lang="en-US" sz="1800" dirty="0">
                          <a:solidFill>
                            <a:srgbClr val="000000"/>
                          </a:solidFill>
                          <a:effectLst/>
                          <a:latin typeface="times new roman" panose="02020603050405020304" pitchFamily="18" charset="0"/>
                        </a:rPr>
                        <a:t>Element</a:t>
                      </a:r>
                    </a:p>
                  </a:txBody>
                  <a:tcPr marL="73668" marR="73668" marT="73668" marB="73668">
                    <a:lnL w="9525" cap="flat" cmpd="sng" algn="ctr">
                      <a:solidFill>
                        <a:srgbClr val="C8192B"/>
                      </a:solidFill>
                      <a:prstDash val="solid"/>
                      <a:round/>
                      <a:headEnd type="none" w="med" len="med"/>
                      <a:tailEnd type="none" w="med" len="med"/>
                    </a:lnL>
                    <a:lnR w="9525" cap="flat" cmpd="sng" algn="ctr">
                      <a:solidFill>
                        <a:srgbClr val="C8192B"/>
                      </a:solidFill>
                      <a:prstDash val="solid"/>
                      <a:round/>
                      <a:headEnd type="none" w="med" len="med"/>
                      <a:tailEnd type="none" w="med" len="med"/>
                    </a:lnR>
                    <a:lnT w="9525" cap="flat" cmpd="sng" algn="ctr">
                      <a:solidFill>
                        <a:srgbClr val="C8192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73668" marR="73668" marT="73668" marB="73668">
                    <a:lnL w="9525" cap="flat" cmpd="sng" algn="ctr">
                      <a:solidFill>
                        <a:srgbClr val="C8192B"/>
                      </a:solidFill>
                      <a:prstDash val="solid"/>
                      <a:round/>
                      <a:headEnd type="none" w="med" len="med"/>
                      <a:tailEnd type="none" w="med" len="med"/>
                    </a:lnL>
                    <a:lnR w="9525" cap="flat" cmpd="sng" algn="ctr">
                      <a:solidFill>
                        <a:srgbClr val="C8192B"/>
                      </a:solidFill>
                      <a:prstDash val="solid"/>
                      <a:round/>
                      <a:headEnd type="none" w="med" len="med"/>
                      <a:tailEnd type="none" w="med" len="med"/>
                    </a:lnR>
                    <a:lnT w="9525" cap="flat" cmpd="sng" algn="ctr">
                      <a:solidFill>
                        <a:srgbClr val="C8192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51832">
                <a:tc>
                  <a:txBody>
                    <a:bodyPr/>
                    <a:lstStyle/>
                    <a:p>
                      <a:pPr algn="just" fontAlgn="t"/>
                      <a:r>
                        <a:rPr lang="en-US" sz="1800" b="1" dirty="0">
                          <a:solidFill>
                            <a:srgbClr val="333333"/>
                          </a:solidFill>
                          <a:effectLst/>
                          <a:latin typeface="inter-bold"/>
                        </a:rPr>
                        <a:t>project</a:t>
                      </a:r>
                      <a:endParaRPr lang="en-US" sz="1800" dirty="0">
                        <a:solidFill>
                          <a:srgbClr val="333333"/>
                        </a:solidFill>
                        <a:effectLst/>
                        <a:latin typeface="inter-regular"/>
                      </a:endParaRPr>
                    </a:p>
                  </a:txBody>
                  <a:tcPr marL="49112" marR="49112" marT="49112" marB="4911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the root element of pom.xml file.</a:t>
                      </a:r>
                    </a:p>
                  </a:txBody>
                  <a:tcPr marL="49112" marR="49112" marT="49112" marB="4911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8636">
                <a:tc>
                  <a:txBody>
                    <a:bodyPr/>
                    <a:lstStyle/>
                    <a:p>
                      <a:pPr algn="just" fontAlgn="t"/>
                      <a:r>
                        <a:rPr lang="en-US" sz="1800" b="1">
                          <a:solidFill>
                            <a:srgbClr val="333333"/>
                          </a:solidFill>
                          <a:effectLst/>
                          <a:latin typeface="inter-bold"/>
                        </a:rPr>
                        <a:t>modelVersion</a:t>
                      </a:r>
                      <a:endParaRPr lang="en-US" sz="1800">
                        <a:solidFill>
                          <a:srgbClr val="333333"/>
                        </a:solidFill>
                        <a:effectLst/>
                        <a:latin typeface="inter-regular"/>
                      </a:endParaRPr>
                    </a:p>
                  </a:txBody>
                  <a:tcPr marL="49112" marR="49112" marT="49112" marB="4911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is the sub element of project. It specifies the </a:t>
                      </a:r>
                      <a:r>
                        <a:rPr lang="en-US" sz="1800" dirty="0" err="1">
                          <a:solidFill>
                            <a:srgbClr val="333333"/>
                          </a:solidFill>
                          <a:effectLst/>
                          <a:latin typeface="inter-regular"/>
                        </a:rPr>
                        <a:t>modelVersion</a:t>
                      </a:r>
                      <a:r>
                        <a:rPr lang="en-US" sz="1800" dirty="0">
                          <a:solidFill>
                            <a:srgbClr val="333333"/>
                          </a:solidFill>
                          <a:effectLst/>
                          <a:latin typeface="inter-regular"/>
                        </a:rPr>
                        <a:t>. It should be set to 4.0.0.</a:t>
                      </a:r>
                    </a:p>
                  </a:txBody>
                  <a:tcPr marL="49112" marR="49112" marT="49112" marB="4911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28636">
                <a:tc>
                  <a:txBody>
                    <a:bodyPr/>
                    <a:lstStyle/>
                    <a:p>
                      <a:pPr algn="just" fontAlgn="t"/>
                      <a:r>
                        <a:rPr lang="en-US" sz="1800" b="1">
                          <a:solidFill>
                            <a:srgbClr val="333333"/>
                          </a:solidFill>
                          <a:effectLst/>
                          <a:latin typeface="inter-bold"/>
                        </a:rPr>
                        <a:t>groupId</a:t>
                      </a:r>
                      <a:endParaRPr lang="en-US" sz="1800">
                        <a:solidFill>
                          <a:srgbClr val="333333"/>
                        </a:solidFill>
                        <a:effectLst/>
                        <a:latin typeface="inter-regular"/>
                      </a:endParaRPr>
                    </a:p>
                  </a:txBody>
                  <a:tcPr marL="49112" marR="49112" marT="49112" marB="4911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the sub element of project. It specifies the id for the project group.</a:t>
                      </a:r>
                    </a:p>
                  </a:txBody>
                  <a:tcPr marL="49112" marR="49112" marT="49112" marB="4911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99643">
                <a:tc>
                  <a:txBody>
                    <a:bodyPr/>
                    <a:lstStyle/>
                    <a:p>
                      <a:pPr algn="just" fontAlgn="t"/>
                      <a:r>
                        <a:rPr lang="en-US" sz="1800" b="1">
                          <a:solidFill>
                            <a:srgbClr val="333333"/>
                          </a:solidFill>
                          <a:effectLst/>
                          <a:latin typeface="inter-bold"/>
                        </a:rPr>
                        <a:t>artifactId</a:t>
                      </a:r>
                      <a:endParaRPr lang="en-US" sz="1800">
                        <a:solidFill>
                          <a:srgbClr val="333333"/>
                        </a:solidFill>
                        <a:effectLst/>
                        <a:latin typeface="inter-regular"/>
                      </a:endParaRPr>
                    </a:p>
                  </a:txBody>
                  <a:tcPr marL="49112" marR="49112" marT="49112" marB="4911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is the sub element of project. It specifies the id for the artifact (project). An artifact is something that is either produced or used by a project. Examples of artifacts produced by Maven for a project include: JARs, source and binary distributions, and WARs.</a:t>
                      </a:r>
                    </a:p>
                  </a:txBody>
                  <a:tcPr marL="49112" marR="49112" marT="49112" marB="4911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28636">
                <a:tc>
                  <a:txBody>
                    <a:bodyPr/>
                    <a:lstStyle/>
                    <a:p>
                      <a:pPr algn="just" fontAlgn="t"/>
                      <a:r>
                        <a:rPr lang="en-US" sz="1800" b="1">
                          <a:solidFill>
                            <a:srgbClr val="333333"/>
                          </a:solidFill>
                          <a:effectLst/>
                          <a:latin typeface="inter-bold"/>
                        </a:rPr>
                        <a:t>version</a:t>
                      </a:r>
                      <a:endParaRPr lang="en-US" sz="1800">
                        <a:solidFill>
                          <a:srgbClr val="333333"/>
                        </a:solidFill>
                        <a:effectLst/>
                        <a:latin typeface="inter-regular"/>
                      </a:endParaRPr>
                    </a:p>
                  </a:txBody>
                  <a:tcPr marL="49112" marR="49112" marT="49112" marB="4911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the sub element of project. It specifies the version of the artifact under given group.</a:t>
                      </a:r>
                    </a:p>
                  </a:txBody>
                  <a:tcPr marL="49112" marR="49112" marT="49112" marB="4911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12651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i="1" dirty="0">
                <a:solidFill>
                  <a:srgbClr val="333333"/>
                </a:solidFill>
                <a:latin typeface="inter-regular"/>
              </a:rPr>
              <a:t>File: pom.xml</a:t>
            </a:r>
            <a:br>
              <a:rPr lang="nn-NO" i="1" dirty="0">
                <a:solidFill>
                  <a:srgbClr val="333333"/>
                </a:solidFill>
                <a:latin typeface="inter-regular"/>
              </a:rPr>
            </a:b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nn-NO" b="1" dirty="0" smtClean="0">
                <a:solidFill>
                  <a:srgbClr val="006699"/>
                </a:solidFill>
                <a:latin typeface="inter-regular"/>
              </a:rPr>
              <a:t>&lt;</a:t>
            </a:r>
            <a:r>
              <a:rPr lang="nn-NO" b="1" dirty="0">
                <a:solidFill>
                  <a:srgbClr val="006699"/>
                </a:solidFill>
                <a:latin typeface="inter-regular"/>
              </a:rPr>
              <a:t>project</a:t>
            </a:r>
            <a:r>
              <a:rPr lang="nn-NO" dirty="0">
                <a:solidFill>
                  <a:srgbClr val="000000"/>
                </a:solidFill>
                <a:latin typeface="inter-regular"/>
              </a:rPr>
              <a:t> </a:t>
            </a:r>
            <a:r>
              <a:rPr lang="nn-NO" dirty="0">
                <a:solidFill>
                  <a:srgbClr val="FF0000"/>
                </a:solidFill>
                <a:latin typeface="inter-regular"/>
              </a:rPr>
              <a:t>xmlns</a:t>
            </a:r>
            <a:r>
              <a:rPr lang="nn-NO" dirty="0">
                <a:solidFill>
                  <a:srgbClr val="000000"/>
                </a:solidFill>
                <a:latin typeface="inter-regular"/>
              </a:rPr>
              <a:t>=</a:t>
            </a:r>
            <a:r>
              <a:rPr lang="nn-NO" dirty="0">
                <a:solidFill>
                  <a:srgbClr val="0000FF"/>
                </a:solidFill>
                <a:latin typeface="inter-regular"/>
              </a:rPr>
              <a:t>"http://maven.apache.org/POM/4.0.0"</a:t>
            </a:r>
            <a:r>
              <a:rPr lang="nn-NO" dirty="0">
                <a:solidFill>
                  <a:srgbClr val="000000"/>
                </a:solidFill>
                <a:latin typeface="inter-regular"/>
              </a:rPr>
              <a:t>   </a:t>
            </a:r>
          </a:p>
          <a:p>
            <a:pPr marL="0" indent="0" algn="just">
              <a:buNone/>
            </a:pPr>
            <a:r>
              <a:rPr lang="nn-NO" dirty="0">
                <a:solidFill>
                  <a:srgbClr val="FF0000"/>
                </a:solidFill>
                <a:latin typeface="inter-regular"/>
              </a:rPr>
              <a:t>xmlns:xsi</a:t>
            </a:r>
            <a:r>
              <a:rPr lang="nn-NO" dirty="0">
                <a:solidFill>
                  <a:srgbClr val="000000"/>
                </a:solidFill>
                <a:latin typeface="inter-regular"/>
              </a:rPr>
              <a:t>=</a:t>
            </a:r>
            <a:r>
              <a:rPr lang="nn-NO" dirty="0">
                <a:solidFill>
                  <a:srgbClr val="0000FF"/>
                </a:solidFill>
                <a:latin typeface="inter-regular"/>
              </a:rPr>
              <a:t>"http://www.w3.org/2001/XMLSchema-instance"</a:t>
            </a:r>
            <a:r>
              <a:rPr lang="nn-NO" dirty="0">
                <a:solidFill>
                  <a:srgbClr val="000000"/>
                </a:solidFill>
                <a:latin typeface="inter-regular"/>
              </a:rPr>
              <a:t>  </a:t>
            </a:r>
          </a:p>
          <a:p>
            <a:pPr marL="0" indent="0" algn="just">
              <a:buNone/>
            </a:pPr>
            <a:r>
              <a:rPr lang="nn-NO" dirty="0">
                <a:solidFill>
                  <a:srgbClr val="000000"/>
                </a:solidFill>
                <a:latin typeface="inter-regular"/>
              </a:rPr>
              <a:t> </a:t>
            </a:r>
            <a:r>
              <a:rPr lang="nn-NO" dirty="0">
                <a:solidFill>
                  <a:srgbClr val="FF0000"/>
                </a:solidFill>
                <a:latin typeface="inter-regular"/>
              </a:rPr>
              <a:t>xsi:schemaLocation</a:t>
            </a:r>
            <a:r>
              <a:rPr lang="nn-NO" dirty="0">
                <a:solidFill>
                  <a:srgbClr val="000000"/>
                </a:solidFill>
                <a:latin typeface="inter-regular"/>
              </a:rPr>
              <a:t>="http://maven.apache.org/POM/4.0.0   </a:t>
            </a:r>
          </a:p>
          <a:p>
            <a:pPr marL="0" indent="0" algn="just">
              <a:buNone/>
            </a:pPr>
            <a:r>
              <a:rPr lang="nn-NO" dirty="0">
                <a:solidFill>
                  <a:srgbClr val="000000"/>
                </a:solidFill>
                <a:latin typeface="inter-regular"/>
              </a:rPr>
              <a:t>http://maven.apache.org/xsd/maven-4.0.0.xsd"</a:t>
            </a:r>
            <a:r>
              <a:rPr lang="nn-NO" b="1" dirty="0">
                <a:solidFill>
                  <a:srgbClr val="006699"/>
                </a:solidFill>
                <a:latin typeface="inter-regular"/>
              </a:rPr>
              <a:t>&gt;</a:t>
            </a:r>
            <a:r>
              <a:rPr lang="nn-NO" dirty="0">
                <a:solidFill>
                  <a:srgbClr val="000000"/>
                </a:solidFill>
                <a:latin typeface="inter-regular"/>
              </a:rPr>
              <a:t>  </a:t>
            </a:r>
            <a:endParaRPr lang="nn-NO" dirty="0" smtClean="0">
              <a:solidFill>
                <a:srgbClr val="000000"/>
              </a:solidFill>
              <a:latin typeface="inter-regular"/>
            </a:endParaRPr>
          </a:p>
          <a:p>
            <a:pPr marL="0" indent="0" algn="just">
              <a:buNone/>
            </a:pPr>
            <a:r>
              <a:rPr lang="nn-NO" dirty="0" smtClean="0">
                <a:solidFill>
                  <a:srgbClr val="000000"/>
                </a:solidFill>
                <a:latin typeface="inter-regular"/>
              </a:rPr>
              <a:t>  </a:t>
            </a:r>
            <a:r>
              <a:rPr lang="nn-NO" b="1" dirty="0" smtClean="0">
                <a:solidFill>
                  <a:srgbClr val="006699"/>
                </a:solidFill>
                <a:latin typeface="inter-regular"/>
              </a:rPr>
              <a:t>&lt;modelVersion&gt;</a:t>
            </a:r>
            <a:r>
              <a:rPr lang="nn-NO" dirty="0" smtClean="0">
                <a:solidFill>
                  <a:srgbClr val="000000"/>
                </a:solidFill>
                <a:latin typeface="inter-regular"/>
              </a:rPr>
              <a:t>4.0.0</a:t>
            </a:r>
            <a:r>
              <a:rPr lang="nn-NO" b="1" dirty="0" smtClean="0">
                <a:solidFill>
                  <a:srgbClr val="006699"/>
                </a:solidFill>
                <a:latin typeface="inter-regular"/>
              </a:rPr>
              <a:t>&lt;/modelVersion&gt;</a:t>
            </a:r>
            <a:r>
              <a:rPr lang="nn-NO" dirty="0" smtClean="0">
                <a:solidFill>
                  <a:srgbClr val="000000"/>
                </a:solidFill>
                <a:latin typeface="inter-regular"/>
              </a:rPr>
              <a:t>  </a:t>
            </a:r>
          </a:p>
          <a:p>
            <a:pPr marL="0" indent="0" algn="just">
              <a:buNone/>
            </a:pPr>
            <a:r>
              <a:rPr lang="nn-NO" dirty="0">
                <a:solidFill>
                  <a:srgbClr val="000000"/>
                </a:solidFill>
                <a:latin typeface="inter-regular"/>
              </a:rPr>
              <a:t>  </a:t>
            </a:r>
            <a:r>
              <a:rPr lang="nn-NO" b="1" dirty="0">
                <a:solidFill>
                  <a:srgbClr val="006699"/>
                </a:solidFill>
                <a:latin typeface="inter-regular"/>
              </a:rPr>
              <a:t>&lt;groupId&gt;</a:t>
            </a:r>
            <a:r>
              <a:rPr lang="nn-NO" dirty="0">
                <a:solidFill>
                  <a:srgbClr val="000000"/>
                </a:solidFill>
                <a:latin typeface="inter-regular"/>
              </a:rPr>
              <a:t>com.javatpoint.application1</a:t>
            </a:r>
            <a:r>
              <a:rPr lang="nn-NO" b="1" dirty="0">
                <a:solidFill>
                  <a:srgbClr val="006699"/>
                </a:solidFill>
                <a:latin typeface="inter-regular"/>
              </a:rPr>
              <a:t>&lt;/groupId&gt;</a:t>
            </a:r>
            <a:r>
              <a:rPr lang="nn-NO" dirty="0">
                <a:solidFill>
                  <a:srgbClr val="000000"/>
                </a:solidFill>
                <a:latin typeface="inter-regular"/>
              </a:rPr>
              <a:t>  </a:t>
            </a:r>
          </a:p>
          <a:p>
            <a:pPr marL="0" indent="0" algn="just">
              <a:buNone/>
            </a:pPr>
            <a:r>
              <a:rPr lang="nn-NO" dirty="0">
                <a:solidFill>
                  <a:srgbClr val="000000"/>
                </a:solidFill>
                <a:latin typeface="inter-regular"/>
              </a:rPr>
              <a:t>  </a:t>
            </a:r>
            <a:r>
              <a:rPr lang="nn-NO" b="1" dirty="0">
                <a:solidFill>
                  <a:srgbClr val="006699"/>
                </a:solidFill>
                <a:latin typeface="inter-regular"/>
              </a:rPr>
              <a:t>&lt;artifactId&gt;</a:t>
            </a:r>
            <a:r>
              <a:rPr lang="nn-NO" dirty="0">
                <a:solidFill>
                  <a:srgbClr val="000000"/>
                </a:solidFill>
                <a:latin typeface="inter-regular"/>
              </a:rPr>
              <a:t>my-app</a:t>
            </a:r>
            <a:r>
              <a:rPr lang="nn-NO" b="1" dirty="0">
                <a:solidFill>
                  <a:srgbClr val="006699"/>
                </a:solidFill>
                <a:latin typeface="inter-regular"/>
              </a:rPr>
              <a:t>&lt;/artifactId&gt;</a:t>
            </a:r>
            <a:r>
              <a:rPr lang="nn-NO" dirty="0">
                <a:solidFill>
                  <a:srgbClr val="000000"/>
                </a:solidFill>
                <a:latin typeface="inter-regular"/>
              </a:rPr>
              <a:t>  </a:t>
            </a:r>
          </a:p>
          <a:p>
            <a:pPr marL="0" indent="0" algn="just">
              <a:buNone/>
            </a:pPr>
            <a:r>
              <a:rPr lang="nn-NO" dirty="0">
                <a:solidFill>
                  <a:srgbClr val="000000"/>
                </a:solidFill>
                <a:latin typeface="inter-regular"/>
              </a:rPr>
              <a:t>  </a:t>
            </a:r>
            <a:r>
              <a:rPr lang="nn-NO" b="1" dirty="0">
                <a:solidFill>
                  <a:srgbClr val="006699"/>
                </a:solidFill>
                <a:latin typeface="inter-regular"/>
              </a:rPr>
              <a:t>&lt;version&gt;</a:t>
            </a:r>
            <a:r>
              <a:rPr lang="nn-NO" dirty="0">
                <a:solidFill>
                  <a:srgbClr val="000000"/>
                </a:solidFill>
                <a:latin typeface="inter-regular"/>
              </a:rPr>
              <a:t>1</a:t>
            </a:r>
            <a:r>
              <a:rPr lang="nn-NO" b="1" dirty="0">
                <a:solidFill>
                  <a:srgbClr val="006699"/>
                </a:solidFill>
                <a:latin typeface="inter-regular"/>
              </a:rPr>
              <a:t>&lt;/version&gt;</a:t>
            </a:r>
            <a:r>
              <a:rPr lang="nn-NO" dirty="0">
                <a:solidFill>
                  <a:srgbClr val="000000"/>
                </a:solidFill>
                <a:latin typeface="inter-regular"/>
              </a:rPr>
              <a:t>  </a:t>
            </a:r>
          </a:p>
          <a:p>
            <a:pPr marL="0" indent="0" algn="just">
              <a:buNone/>
            </a:pPr>
            <a:r>
              <a:rPr lang="nn-NO" b="1" dirty="0" smtClean="0">
                <a:solidFill>
                  <a:srgbClr val="006699"/>
                </a:solidFill>
                <a:latin typeface="inter-regular"/>
              </a:rPr>
              <a:t>&lt;/</a:t>
            </a:r>
            <a:r>
              <a:rPr lang="nn-NO" b="1" dirty="0">
                <a:solidFill>
                  <a:srgbClr val="006699"/>
                </a:solidFill>
                <a:latin typeface="inter-regular"/>
              </a:rPr>
              <a:t>project&gt;</a:t>
            </a:r>
            <a:r>
              <a:rPr lang="nn-NO" dirty="0">
                <a:solidFill>
                  <a:srgbClr val="000000"/>
                </a:solidFill>
                <a:latin typeface="inter-regular"/>
              </a:rPr>
              <a:t>  </a:t>
            </a:r>
          </a:p>
          <a:p>
            <a:endParaRPr lang="en-US" dirty="0"/>
          </a:p>
        </p:txBody>
      </p:sp>
    </p:spTree>
    <p:extLst>
      <p:ext uri="{BB962C8B-B14F-4D97-AF65-F5344CB8AC3E}">
        <p14:creationId xmlns:p14="http://schemas.microsoft.com/office/powerpoint/2010/main" val="3654968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pom.xml file with additional elements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4732878"/>
              </p:ext>
            </p:extLst>
          </p:nvPr>
        </p:nvGraphicFramePr>
        <p:xfrm>
          <a:off x="1700010" y="1690688"/>
          <a:ext cx="8384148" cy="4359971"/>
        </p:xfrm>
        <a:graphic>
          <a:graphicData uri="http://schemas.openxmlformats.org/drawingml/2006/table">
            <a:tbl>
              <a:tblPr/>
              <a:tblGrid>
                <a:gridCol w="1897783"/>
                <a:gridCol w="6486365"/>
              </a:tblGrid>
              <a:tr h="439126">
                <a:tc>
                  <a:txBody>
                    <a:bodyPr/>
                    <a:lstStyle/>
                    <a:p>
                      <a:pPr algn="l" fontAlgn="t"/>
                      <a:r>
                        <a:rPr lang="en-US" sz="1600">
                          <a:solidFill>
                            <a:srgbClr val="000000"/>
                          </a:solidFill>
                          <a:effectLst/>
                          <a:latin typeface="times new roman" panose="02020603050405020304" pitchFamily="18" charset="0"/>
                        </a:rPr>
                        <a:t>Element</a:t>
                      </a:r>
                    </a:p>
                  </a:txBody>
                  <a:tcPr marL="99801" marR="99801" marT="99801" marB="99801">
                    <a:lnL w="9525" cap="flat" cmpd="sng" algn="ctr">
                      <a:solidFill>
                        <a:srgbClr val="B0EBE8"/>
                      </a:solidFill>
                      <a:prstDash val="solid"/>
                      <a:round/>
                      <a:headEnd type="none" w="med" len="med"/>
                      <a:tailEnd type="none" w="med" len="med"/>
                    </a:lnL>
                    <a:lnR w="9525" cap="flat" cmpd="sng" algn="ctr">
                      <a:solidFill>
                        <a:srgbClr val="B0EBE8"/>
                      </a:solidFill>
                      <a:prstDash val="solid"/>
                      <a:round/>
                      <a:headEnd type="none" w="med" len="med"/>
                      <a:tailEnd type="none" w="med" len="med"/>
                    </a:lnR>
                    <a:lnT w="9525" cap="flat" cmpd="sng" algn="ctr">
                      <a:solidFill>
                        <a:srgbClr val="B0EB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99801" marR="99801" marT="99801" marB="99801">
                    <a:lnL w="9525" cap="flat" cmpd="sng" algn="ctr">
                      <a:solidFill>
                        <a:srgbClr val="B0EBE8"/>
                      </a:solidFill>
                      <a:prstDash val="solid"/>
                      <a:round/>
                      <a:headEnd type="none" w="med" len="med"/>
                      <a:tailEnd type="none" w="med" len="med"/>
                    </a:lnL>
                    <a:lnR w="9525" cap="flat" cmpd="sng" algn="ctr">
                      <a:solidFill>
                        <a:srgbClr val="B0EBE8"/>
                      </a:solidFill>
                      <a:prstDash val="solid"/>
                      <a:round/>
                      <a:headEnd type="none" w="med" len="med"/>
                      <a:tailEnd type="none" w="med" len="med"/>
                    </a:lnR>
                    <a:lnT w="9525" cap="flat" cmpd="sng" algn="ctr">
                      <a:solidFill>
                        <a:srgbClr val="B0EB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12115">
                <a:tc>
                  <a:txBody>
                    <a:bodyPr/>
                    <a:lstStyle/>
                    <a:p>
                      <a:pPr algn="just" fontAlgn="t"/>
                      <a:r>
                        <a:rPr lang="en-US" sz="1600" b="1">
                          <a:solidFill>
                            <a:srgbClr val="333333"/>
                          </a:solidFill>
                          <a:effectLst/>
                          <a:latin typeface="inter-bold"/>
                        </a:rPr>
                        <a:t>packaging</a:t>
                      </a:r>
                      <a:endParaRPr lang="en-US" sz="1600">
                        <a:solidFill>
                          <a:srgbClr val="333333"/>
                        </a:solidFill>
                        <a:effectLst/>
                        <a:latin typeface="inter-regular"/>
                      </a:endParaRP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defines packaging type such as jar, war etc.</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2115">
                <a:tc>
                  <a:txBody>
                    <a:bodyPr/>
                    <a:lstStyle/>
                    <a:p>
                      <a:pPr algn="just" fontAlgn="t"/>
                      <a:r>
                        <a:rPr lang="en-US" sz="1600" b="1">
                          <a:solidFill>
                            <a:srgbClr val="333333"/>
                          </a:solidFill>
                          <a:effectLst/>
                          <a:latin typeface="inter-bold"/>
                        </a:rPr>
                        <a:t>name</a:t>
                      </a:r>
                      <a:endParaRPr lang="en-US" sz="1600">
                        <a:solidFill>
                          <a:srgbClr val="333333"/>
                        </a:solidFill>
                        <a:effectLst/>
                        <a:latin typeface="inter-regular"/>
                      </a:endParaRP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defines name of the maven project.</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72592">
                <a:tc>
                  <a:txBody>
                    <a:bodyPr/>
                    <a:lstStyle/>
                    <a:p>
                      <a:pPr algn="just" fontAlgn="t"/>
                      <a:r>
                        <a:rPr lang="en-US" sz="1600" b="1">
                          <a:solidFill>
                            <a:srgbClr val="333333"/>
                          </a:solidFill>
                          <a:effectLst/>
                          <a:latin typeface="inter-bold"/>
                        </a:rPr>
                        <a:t>url</a:t>
                      </a:r>
                      <a:endParaRPr lang="en-US" sz="1600">
                        <a:solidFill>
                          <a:srgbClr val="333333"/>
                        </a:solidFill>
                        <a:effectLst/>
                        <a:latin typeface="inter-regular"/>
                      </a:endParaRP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defines url of the project.</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2115">
                <a:tc>
                  <a:txBody>
                    <a:bodyPr/>
                    <a:lstStyle/>
                    <a:p>
                      <a:pPr algn="just" fontAlgn="t"/>
                      <a:r>
                        <a:rPr lang="en-US" sz="1600" b="1">
                          <a:solidFill>
                            <a:srgbClr val="333333"/>
                          </a:solidFill>
                          <a:effectLst/>
                          <a:latin typeface="inter-bold"/>
                        </a:rPr>
                        <a:t>dependencies</a:t>
                      </a:r>
                      <a:endParaRPr lang="en-US" sz="1600">
                        <a:solidFill>
                          <a:srgbClr val="333333"/>
                        </a:solidFill>
                        <a:effectLst/>
                        <a:latin typeface="inter-regular"/>
                      </a:endParaRP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defines dependencies for this project.</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2115">
                <a:tc>
                  <a:txBody>
                    <a:bodyPr/>
                    <a:lstStyle/>
                    <a:p>
                      <a:pPr algn="just" fontAlgn="t"/>
                      <a:r>
                        <a:rPr lang="en-US" sz="1600" b="1">
                          <a:solidFill>
                            <a:srgbClr val="333333"/>
                          </a:solidFill>
                          <a:effectLst/>
                          <a:latin typeface="inter-bold"/>
                        </a:rPr>
                        <a:t>dependency</a:t>
                      </a:r>
                      <a:endParaRPr lang="en-US" sz="1600">
                        <a:solidFill>
                          <a:srgbClr val="333333"/>
                        </a:solidFill>
                        <a:effectLst/>
                        <a:latin typeface="inter-regular"/>
                      </a:endParaRP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defines a dependency. It is used inside dependencies.</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91161">
                <a:tc>
                  <a:txBody>
                    <a:bodyPr/>
                    <a:lstStyle/>
                    <a:p>
                      <a:pPr algn="just" fontAlgn="t"/>
                      <a:r>
                        <a:rPr lang="en-US" sz="1600" b="1">
                          <a:solidFill>
                            <a:srgbClr val="333333"/>
                          </a:solidFill>
                          <a:effectLst/>
                          <a:latin typeface="inter-bold"/>
                        </a:rPr>
                        <a:t>scope</a:t>
                      </a:r>
                      <a:endParaRPr lang="en-US" sz="1600">
                        <a:solidFill>
                          <a:srgbClr val="333333"/>
                        </a:solidFill>
                        <a:effectLst/>
                        <a:latin typeface="inter-regular"/>
                      </a:endParaRP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defines scope for this maven project. It can be compile, provided, runtime, test and system.</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852406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Lifecycle:</a:t>
            </a:r>
            <a:endParaRPr lang="en-US" dirty="0"/>
          </a:p>
        </p:txBody>
      </p:sp>
      <p:sp>
        <p:nvSpPr>
          <p:cNvPr id="3" name="Content Placeholder 2"/>
          <p:cNvSpPr>
            <a:spLocks noGrp="1"/>
          </p:cNvSpPr>
          <p:nvPr>
            <p:ph idx="1"/>
          </p:nvPr>
        </p:nvSpPr>
        <p:spPr>
          <a:xfrm>
            <a:off x="838200" y="1439259"/>
            <a:ext cx="10515600" cy="4351338"/>
          </a:xfrm>
        </p:spPr>
        <p:txBody>
          <a:bodyPr/>
          <a:lstStyle/>
          <a:p>
            <a:r>
              <a:rPr lang="en-US" dirty="0"/>
              <a:t>Maven lifecycle and its 8 steps: Validate, Compile, Test, Package, Integration test, Verify, Install and Deploy</a:t>
            </a:r>
          </a:p>
        </p:txBody>
      </p:sp>
      <p:pic>
        <p:nvPicPr>
          <p:cNvPr id="4" name="Picture 3"/>
          <p:cNvPicPr>
            <a:picLocks noChangeAspect="1"/>
          </p:cNvPicPr>
          <p:nvPr/>
        </p:nvPicPr>
        <p:blipFill>
          <a:blip r:embed="rId2"/>
          <a:stretch>
            <a:fillRect/>
          </a:stretch>
        </p:blipFill>
        <p:spPr>
          <a:xfrm>
            <a:off x="3508218" y="2375511"/>
            <a:ext cx="4090317" cy="3938288"/>
          </a:xfrm>
          <a:prstGeom prst="rect">
            <a:avLst/>
          </a:prstGeom>
        </p:spPr>
      </p:pic>
    </p:spTree>
    <p:extLst>
      <p:ext uri="{BB962C8B-B14F-4D97-AF65-F5344CB8AC3E}">
        <p14:creationId xmlns:p14="http://schemas.microsoft.com/office/powerpoint/2010/main" val="5887249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Lifecycle</a:t>
            </a:r>
            <a:endParaRPr lang="en-US" dirty="0"/>
          </a:p>
        </p:txBody>
      </p:sp>
      <p:sp>
        <p:nvSpPr>
          <p:cNvPr id="3" name="Content Placeholder 2"/>
          <p:cNvSpPr>
            <a:spLocks noGrp="1"/>
          </p:cNvSpPr>
          <p:nvPr>
            <p:ph idx="1"/>
          </p:nvPr>
        </p:nvSpPr>
        <p:spPr>
          <a:xfrm>
            <a:off x="838200" y="1481070"/>
            <a:ext cx="10515600" cy="4695893"/>
          </a:xfrm>
        </p:spPr>
        <p:txBody>
          <a:bodyPr>
            <a:normAutofit fontScale="62500" lnSpcReduction="20000"/>
          </a:bodyPr>
          <a:lstStyle/>
          <a:p>
            <a:pPr marL="0" indent="0">
              <a:buNone/>
            </a:pPr>
            <a:r>
              <a:rPr lang="en-US" sz="3200" dirty="0"/>
              <a:t>The default Maven lifecycle consists of 8 major steps or phases for compiling, testing, building and installing a given Java project as specified below:</a:t>
            </a:r>
          </a:p>
          <a:p>
            <a:r>
              <a:rPr lang="en-US" sz="3400" b="1" dirty="0" smtClean="0"/>
              <a:t>Validate</a:t>
            </a:r>
            <a:r>
              <a:rPr lang="en-US" sz="3400" b="1" dirty="0"/>
              <a:t>:</a:t>
            </a:r>
            <a:r>
              <a:rPr lang="en-US" sz="3400" dirty="0"/>
              <a:t> This step validates if the project structure is correct. For example – It checks if all the dependencies have been downloaded and are available in the local repository.</a:t>
            </a:r>
          </a:p>
          <a:p>
            <a:r>
              <a:rPr lang="en-US" sz="3400" b="1" dirty="0"/>
              <a:t>Compile:</a:t>
            </a:r>
            <a:r>
              <a:rPr lang="en-US" sz="3400" dirty="0"/>
              <a:t> It compiles the source code, converts the .java files to .class and stores the classes in target/classes folder.</a:t>
            </a:r>
          </a:p>
          <a:p>
            <a:r>
              <a:rPr lang="en-US" sz="3400" b="1" dirty="0"/>
              <a:t>Test:</a:t>
            </a:r>
            <a:r>
              <a:rPr lang="en-US" sz="3400" dirty="0"/>
              <a:t> It runs unit tests for the project.</a:t>
            </a:r>
          </a:p>
          <a:p>
            <a:r>
              <a:rPr lang="en-US" sz="3400" b="1" dirty="0"/>
              <a:t>Package:</a:t>
            </a:r>
            <a:r>
              <a:rPr lang="en-US" sz="3400" dirty="0"/>
              <a:t> This step packages the compiled code in distributable format like JAR or WAR.</a:t>
            </a:r>
          </a:p>
          <a:p>
            <a:r>
              <a:rPr lang="en-US" sz="3400" b="1" dirty="0"/>
              <a:t>Integration test: </a:t>
            </a:r>
            <a:r>
              <a:rPr lang="en-US" sz="3400" dirty="0"/>
              <a:t>It runs the integration tests for the project.</a:t>
            </a:r>
          </a:p>
          <a:p>
            <a:r>
              <a:rPr lang="en-US" sz="3400" b="1" dirty="0"/>
              <a:t>Verify:</a:t>
            </a:r>
            <a:r>
              <a:rPr lang="en-US" sz="3400" dirty="0"/>
              <a:t> This step runs checks to verify that the project is valid and meets the quality standards.</a:t>
            </a:r>
          </a:p>
          <a:p>
            <a:r>
              <a:rPr lang="en-US" sz="3400" b="1" dirty="0"/>
              <a:t>Install: </a:t>
            </a:r>
            <a:r>
              <a:rPr lang="en-US" sz="3400" dirty="0"/>
              <a:t>This step installs the packaged code to the local Maven repository.</a:t>
            </a:r>
          </a:p>
          <a:p>
            <a:r>
              <a:rPr lang="en-US" sz="3400" b="1" dirty="0"/>
              <a:t>Deploy:</a:t>
            </a:r>
            <a:r>
              <a:rPr lang="en-US" sz="3400" dirty="0"/>
              <a:t> It copies the packaged code to the remote repository for sharing it with other developers.</a:t>
            </a:r>
          </a:p>
        </p:txBody>
      </p:sp>
    </p:spTree>
    <p:extLst>
      <p:ext uri="{BB962C8B-B14F-4D97-AF65-F5344CB8AC3E}">
        <p14:creationId xmlns:p14="http://schemas.microsoft.com/office/powerpoint/2010/main" val="38714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(or Build) Lifecycle</a:t>
            </a:r>
            <a:br>
              <a:rPr lang="en-US" dirty="0"/>
            </a:br>
            <a:endParaRPr lang="en-US" dirty="0"/>
          </a:p>
        </p:txBody>
      </p:sp>
      <p:sp>
        <p:nvSpPr>
          <p:cNvPr id="3" name="Content Placeholder 2"/>
          <p:cNvSpPr>
            <a:spLocks noGrp="1"/>
          </p:cNvSpPr>
          <p:nvPr>
            <p:ph idx="1"/>
          </p:nvPr>
        </p:nvSpPr>
        <p:spPr>
          <a:xfrm>
            <a:off x="838200" y="1326524"/>
            <a:ext cx="10515600" cy="4850439"/>
          </a:xfrm>
        </p:spPr>
        <p:txBody>
          <a:bodyPr/>
          <a:lstStyle/>
          <a:p>
            <a:r>
              <a:rPr lang="en-US" dirty="0"/>
              <a:t>This is the primary life cycle of Maven and is used to build the application. It has the following 21 phases</a:t>
            </a:r>
            <a:r>
              <a:rPr lang="en-US"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05319782"/>
              </p:ext>
            </p:extLst>
          </p:nvPr>
        </p:nvGraphicFramePr>
        <p:xfrm>
          <a:off x="1661375" y="2339236"/>
          <a:ext cx="8203842" cy="3835540"/>
        </p:xfrm>
        <a:graphic>
          <a:graphicData uri="http://schemas.openxmlformats.org/drawingml/2006/table">
            <a:tbl>
              <a:tblPr/>
              <a:tblGrid>
                <a:gridCol w="631064"/>
                <a:gridCol w="7572778"/>
              </a:tblGrid>
              <a:tr h="291710">
                <a:tc>
                  <a:txBody>
                    <a:bodyPr/>
                    <a:lstStyle/>
                    <a:p>
                      <a:pPr fontAlgn="t"/>
                      <a:r>
                        <a:rPr lang="en-US" sz="1800" dirty="0" err="1">
                          <a:effectLst/>
                        </a:rPr>
                        <a:t>Sr.No</a:t>
                      </a:r>
                      <a:r>
                        <a:rPr lang="en-US" sz="1800" dirty="0">
                          <a:effectLst/>
                        </a:rPr>
                        <a:t>.</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effectLst/>
                        </a:rPr>
                        <a:t>Lifecycle Phase &amp; Description</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63354">
                <a:tc>
                  <a:txBody>
                    <a:bodyPr/>
                    <a:lstStyle/>
                    <a:p>
                      <a:pPr fontAlgn="t"/>
                      <a:r>
                        <a:rPr lang="en-US" sz="1800" dirty="0">
                          <a:effectLst/>
                        </a:rPr>
                        <a:t>1</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validate</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Validates whether project is correct and all necessary information is available to complete the build process.</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2546">
                <a:tc>
                  <a:txBody>
                    <a:bodyPr/>
                    <a:lstStyle/>
                    <a:p>
                      <a:pPr fontAlgn="t"/>
                      <a:r>
                        <a:rPr lang="en-US" sz="1800">
                          <a:effectLst/>
                        </a:rPr>
                        <a:t>2</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initialize</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Initializes build state, for example set properties.</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7950">
                <a:tc>
                  <a:txBody>
                    <a:bodyPr/>
                    <a:lstStyle/>
                    <a:p>
                      <a:pPr fontAlgn="t"/>
                      <a:r>
                        <a:rPr lang="en-US" sz="1800">
                          <a:effectLst/>
                        </a:rPr>
                        <a:t>3</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generate-sources</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Generate any source code to be included in compilation phase.</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2546">
                <a:tc>
                  <a:txBody>
                    <a:bodyPr/>
                    <a:lstStyle/>
                    <a:p>
                      <a:pPr fontAlgn="t"/>
                      <a:r>
                        <a:rPr lang="en-US" sz="1800">
                          <a:effectLst/>
                        </a:rPr>
                        <a:t>4</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process-sources</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Process the source code, for example, filter any value.</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2546">
                <a:tc>
                  <a:txBody>
                    <a:bodyPr/>
                    <a:lstStyle/>
                    <a:p>
                      <a:pPr fontAlgn="t"/>
                      <a:r>
                        <a:rPr lang="en-US" sz="1800">
                          <a:effectLst/>
                        </a:rPr>
                        <a:t>5</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generate-resources</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Generate resources to be included in the package.</a:t>
                      </a:r>
                    </a:p>
                  </a:txBody>
                  <a:tcPr marL="38439" marR="38439" marT="38439" marB="384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307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(or Build) Lifecycle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6346703"/>
              </p:ext>
            </p:extLst>
          </p:nvPr>
        </p:nvGraphicFramePr>
        <p:xfrm>
          <a:off x="1412404" y="1690688"/>
          <a:ext cx="7499775" cy="4888458"/>
        </p:xfrm>
        <a:graphic>
          <a:graphicData uri="http://schemas.openxmlformats.org/drawingml/2006/table">
            <a:tbl>
              <a:tblPr/>
              <a:tblGrid>
                <a:gridCol w="493669"/>
                <a:gridCol w="7006106"/>
              </a:tblGrid>
              <a:tr h="713334">
                <a:tc>
                  <a:txBody>
                    <a:bodyPr/>
                    <a:lstStyle/>
                    <a:p>
                      <a:pPr fontAlgn="t"/>
                      <a:r>
                        <a:rPr lang="en-US" sz="1800" dirty="0">
                          <a:effectLst/>
                        </a:rPr>
                        <a:t>6</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process-resources</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Copy and process the resources into the destination directory, ready for packaging phase.</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56534">
                <a:tc>
                  <a:txBody>
                    <a:bodyPr/>
                    <a:lstStyle/>
                    <a:p>
                      <a:pPr fontAlgn="t"/>
                      <a:r>
                        <a:rPr lang="en-US" sz="1800">
                          <a:effectLst/>
                        </a:rPr>
                        <a:t>7</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compile</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Compile the source code of the project.</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41734">
                <a:tc>
                  <a:txBody>
                    <a:bodyPr/>
                    <a:lstStyle/>
                    <a:p>
                      <a:pPr fontAlgn="t"/>
                      <a:r>
                        <a:rPr lang="en-US" sz="1800">
                          <a:effectLst/>
                        </a:rPr>
                        <a:t>8</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process-classes</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Post-process the generated files from compilation, for example to do bytecode enhancement/optimization on Java classes.</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4934">
                <a:tc>
                  <a:txBody>
                    <a:bodyPr/>
                    <a:lstStyle/>
                    <a:p>
                      <a:pPr fontAlgn="t"/>
                      <a:r>
                        <a:rPr lang="en-US" sz="1800">
                          <a:effectLst/>
                        </a:rPr>
                        <a:t>9</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generate-test-sources</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Generate any test source code to be included in compilation phase.</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4934">
                <a:tc>
                  <a:txBody>
                    <a:bodyPr/>
                    <a:lstStyle/>
                    <a:p>
                      <a:pPr fontAlgn="t"/>
                      <a:r>
                        <a:rPr lang="en-US" sz="1800">
                          <a:effectLst/>
                        </a:rPr>
                        <a:t>10</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process-test-sources</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Process the test source code, for example, filter any values.</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4934">
                <a:tc>
                  <a:txBody>
                    <a:bodyPr/>
                    <a:lstStyle/>
                    <a:p>
                      <a:pPr fontAlgn="t"/>
                      <a:r>
                        <a:rPr lang="en-US" sz="1800">
                          <a:effectLst/>
                        </a:rPr>
                        <a:t>11</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test-compile</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Compile the test source code into the test destination directory.</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4934">
                <a:tc>
                  <a:txBody>
                    <a:bodyPr/>
                    <a:lstStyle/>
                    <a:p>
                      <a:pPr fontAlgn="t"/>
                      <a:r>
                        <a:rPr lang="en-US" sz="1800">
                          <a:effectLst/>
                        </a:rPr>
                        <a:t>12</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process-test-classes</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Process the generated files from test code file compilation.</a:t>
                      </a:r>
                    </a:p>
                  </a:txBody>
                  <a:tcPr marL="35667" marR="35667" marT="35667" marB="356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28287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(or Build) Lifecycle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5313103"/>
              </p:ext>
            </p:extLst>
          </p:nvPr>
        </p:nvGraphicFramePr>
        <p:xfrm>
          <a:off x="1223494" y="1549021"/>
          <a:ext cx="8860664" cy="4931568"/>
        </p:xfrm>
        <a:graphic>
          <a:graphicData uri="http://schemas.openxmlformats.org/drawingml/2006/table">
            <a:tbl>
              <a:tblPr/>
              <a:tblGrid>
                <a:gridCol w="681246"/>
                <a:gridCol w="8179418"/>
              </a:tblGrid>
              <a:tr h="530799">
                <a:tc>
                  <a:txBody>
                    <a:bodyPr/>
                    <a:lstStyle/>
                    <a:p>
                      <a:pPr fontAlgn="t"/>
                      <a:r>
                        <a:rPr lang="en-US" sz="1600" dirty="0">
                          <a:effectLst/>
                        </a:rPr>
                        <a:t>13</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test</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Run tests using a suitable unit testing framework (Junit is one).</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7316">
                <a:tc>
                  <a:txBody>
                    <a:bodyPr/>
                    <a:lstStyle/>
                    <a:p>
                      <a:pPr fontAlgn="t"/>
                      <a:r>
                        <a:rPr lang="en-US" sz="1600">
                          <a:effectLst/>
                        </a:rPr>
                        <a:t>14</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prepare-package</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Perform any operations necessary to prepare a package before the actual packaging.</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7316">
                <a:tc>
                  <a:txBody>
                    <a:bodyPr/>
                    <a:lstStyle/>
                    <a:p>
                      <a:pPr fontAlgn="t"/>
                      <a:r>
                        <a:rPr lang="en-US" sz="1600">
                          <a:effectLst/>
                        </a:rPr>
                        <a:t>15</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package</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Take the compiled code and package it in its distributable format, such as a JAR, WAR, or EAR file.</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3833">
                <a:tc>
                  <a:txBody>
                    <a:bodyPr/>
                    <a:lstStyle/>
                    <a:p>
                      <a:pPr fontAlgn="t"/>
                      <a:r>
                        <a:rPr lang="en-US" sz="1600">
                          <a:effectLst/>
                        </a:rPr>
                        <a:t>16</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pre-integration-test</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Perform actions required before integration tests are executed. For example, setting up the required environment.</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7316">
                <a:tc>
                  <a:txBody>
                    <a:bodyPr/>
                    <a:lstStyle/>
                    <a:p>
                      <a:pPr fontAlgn="t"/>
                      <a:r>
                        <a:rPr lang="en-US" sz="1600">
                          <a:effectLst/>
                        </a:rPr>
                        <a:t>17</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integration-test</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Process and deploy the package if necessary into an environment where integration tests can be run.</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7316">
                <a:tc>
                  <a:txBody>
                    <a:bodyPr/>
                    <a:lstStyle/>
                    <a:p>
                      <a:pPr fontAlgn="t"/>
                      <a:r>
                        <a:rPr lang="en-US" sz="1600">
                          <a:effectLst/>
                        </a:rPr>
                        <a:t>18</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post-integration-test</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Perform actions required after integration tests have been executed. For example, cleaning up the environment.</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0799">
                <a:tc>
                  <a:txBody>
                    <a:bodyPr/>
                    <a:lstStyle/>
                    <a:p>
                      <a:pPr fontAlgn="t"/>
                      <a:r>
                        <a:rPr lang="en-US" sz="1600">
                          <a:effectLst/>
                        </a:rPr>
                        <a:t>19</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verify</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Run any check-ups to verify the package is valid and meets quality criteria.</a:t>
                      </a:r>
                    </a:p>
                  </a:txBody>
                  <a:tcPr marL="31901" marR="31901" marT="31901" marB="319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4231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(or Build) Lifecycle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2108224"/>
              </p:ext>
            </p:extLst>
          </p:nvPr>
        </p:nvGraphicFramePr>
        <p:xfrm>
          <a:off x="1305373" y="1936381"/>
          <a:ext cx="8701512" cy="2944712"/>
        </p:xfrm>
        <a:graphic>
          <a:graphicData uri="http://schemas.openxmlformats.org/drawingml/2006/table">
            <a:tbl>
              <a:tblPr/>
              <a:tblGrid>
                <a:gridCol w="729489"/>
                <a:gridCol w="7972023"/>
              </a:tblGrid>
              <a:tr h="1472356">
                <a:tc>
                  <a:txBody>
                    <a:bodyPr/>
                    <a:lstStyle/>
                    <a:p>
                      <a:pPr fontAlgn="t"/>
                      <a:r>
                        <a:rPr lang="en-US">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latin typeface="Arial" panose="020B0604020202020204" pitchFamily="34" charset="0"/>
                        </a:rPr>
                        <a:t>install</a:t>
                      </a:r>
                      <a:endParaRPr lang="en-US">
                        <a:solidFill>
                          <a:srgbClr val="000000"/>
                        </a:solidFill>
                        <a:effectLst/>
                        <a:latin typeface="Arial" panose="020B0604020202020204" pitchFamily="34" charset="0"/>
                      </a:endParaRPr>
                    </a:p>
                    <a:p>
                      <a:pPr algn="just" fontAlgn="t"/>
                      <a:r>
                        <a:rPr lang="en-US">
                          <a:solidFill>
                            <a:srgbClr val="000000"/>
                          </a:solidFill>
                          <a:effectLst/>
                          <a:latin typeface="Arial" panose="020B0604020202020204" pitchFamily="34" charset="0"/>
                        </a:rPr>
                        <a:t>Install the package into the local repository, which can be used as a dependency in other projects locally.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72356">
                <a:tc>
                  <a:txBody>
                    <a:bodyPr/>
                    <a:lstStyle/>
                    <a:p>
                      <a:pPr fontAlgn="t"/>
                      <a:r>
                        <a:rPr lang="en-US">
                          <a:effectLst/>
                        </a:rPr>
                        <a:t>21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latin typeface="Arial" panose="020B0604020202020204" pitchFamily="34" charset="0"/>
                        </a:rPr>
                        <a:t>deploy</a:t>
                      </a:r>
                      <a:endParaRPr lang="en-US" dirty="0">
                        <a:solidFill>
                          <a:srgbClr val="000000"/>
                        </a:solidFill>
                        <a:effectLst/>
                        <a:latin typeface="Arial" panose="020B0604020202020204" pitchFamily="34" charset="0"/>
                      </a:endParaRPr>
                    </a:p>
                    <a:p>
                      <a:pPr algn="just" fontAlgn="t"/>
                      <a:r>
                        <a:rPr lang="en-US" dirty="0">
                          <a:solidFill>
                            <a:srgbClr val="000000"/>
                          </a:solidFill>
                          <a:effectLst/>
                          <a:latin typeface="Arial" panose="020B0604020202020204" pitchFamily="34" charset="0"/>
                        </a:rPr>
                        <a:t>Copies the final package to the remote repository for sharing with other developers and projects.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03473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Commands: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b="1" dirty="0" err="1"/>
              <a:t>mvn</a:t>
            </a:r>
            <a:r>
              <a:rPr lang="en-US" b="1" dirty="0"/>
              <a:t> clean:</a:t>
            </a:r>
            <a:r>
              <a:rPr lang="en-US" dirty="0"/>
              <a:t> Cleans the project and removes all files generated by the previous build.</a:t>
            </a:r>
          </a:p>
          <a:p>
            <a:pPr fontAlgn="base"/>
            <a:r>
              <a:rPr lang="en-US" b="1" dirty="0" err="1"/>
              <a:t>mvn</a:t>
            </a:r>
            <a:r>
              <a:rPr lang="en-US" b="1" dirty="0"/>
              <a:t> compile:</a:t>
            </a:r>
            <a:r>
              <a:rPr lang="en-US" dirty="0"/>
              <a:t> Compiles source code of the project.</a:t>
            </a:r>
          </a:p>
          <a:p>
            <a:pPr fontAlgn="base"/>
            <a:r>
              <a:rPr lang="en-US" b="1" dirty="0" err="1"/>
              <a:t>mvn</a:t>
            </a:r>
            <a:r>
              <a:rPr lang="en-US" b="1" dirty="0"/>
              <a:t> test-compile:</a:t>
            </a:r>
            <a:r>
              <a:rPr lang="en-US" dirty="0"/>
              <a:t> Compiles the test source code.</a:t>
            </a:r>
          </a:p>
          <a:p>
            <a:pPr fontAlgn="base"/>
            <a:r>
              <a:rPr lang="en-US" b="1" dirty="0" err="1"/>
              <a:t>mvn</a:t>
            </a:r>
            <a:r>
              <a:rPr lang="en-US" b="1" dirty="0"/>
              <a:t> test:</a:t>
            </a:r>
            <a:r>
              <a:rPr lang="en-US" dirty="0"/>
              <a:t> Runs tests for the project.</a:t>
            </a:r>
          </a:p>
          <a:p>
            <a:pPr fontAlgn="base"/>
            <a:r>
              <a:rPr lang="en-US" b="1" dirty="0" err="1"/>
              <a:t>mvn</a:t>
            </a:r>
            <a:r>
              <a:rPr lang="en-US" b="1" dirty="0"/>
              <a:t> package:</a:t>
            </a:r>
            <a:r>
              <a:rPr lang="en-US" dirty="0"/>
              <a:t> Creates JAR or WAR file for the project to convert it into a distributable format.</a:t>
            </a:r>
          </a:p>
          <a:p>
            <a:pPr fontAlgn="base"/>
            <a:r>
              <a:rPr lang="en-US" b="1" dirty="0" err="1"/>
              <a:t>mvn</a:t>
            </a:r>
            <a:r>
              <a:rPr lang="en-US" b="1" dirty="0"/>
              <a:t> install:</a:t>
            </a:r>
            <a:r>
              <a:rPr lang="en-US" dirty="0"/>
              <a:t> Deploys the packaged JAR/ WAR file to the local repository.</a:t>
            </a:r>
          </a:p>
          <a:p>
            <a:pPr fontAlgn="base"/>
            <a:r>
              <a:rPr lang="en-US" b="1" dirty="0" err="1"/>
              <a:t>mvn</a:t>
            </a:r>
            <a:r>
              <a:rPr lang="en-US" b="1" dirty="0"/>
              <a:t> deploy:</a:t>
            </a:r>
            <a:r>
              <a:rPr lang="en-US" dirty="0"/>
              <a:t> Copies the packaged JAR/ WAR file to the remote repository after compiling, running tests and building the project.</a:t>
            </a:r>
          </a:p>
          <a:p>
            <a:endParaRPr lang="en-US" dirty="0"/>
          </a:p>
        </p:txBody>
      </p:sp>
    </p:spTree>
    <p:extLst>
      <p:ext uri="{BB962C8B-B14F-4D97-AF65-F5344CB8AC3E}">
        <p14:creationId xmlns:p14="http://schemas.microsoft.com/office/powerpoint/2010/main" val="169976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Maven helps to manage</a:t>
            </a:r>
          </a:p>
        </p:txBody>
      </p:sp>
      <p:sp>
        <p:nvSpPr>
          <p:cNvPr id="3" name="Content Placeholder 2"/>
          <p:cNvSpPr>
            <a:spLocks noGrp="1"/>
          </p:cNvSpPr>
          <p:nvPr>
            <p:ph idx="1"/>
          </p:nvPr>
        </p:nvSpPr>
        <p:spPr/>
        <p:txBody>
          <a:bodyPr/>
          <a:lstStyle/>
          <a:p>
            <a:r>
              <a:rPr lang="en-US" dirty="0"/>
              <a:t>Builds</a:t>
            </a:r>
          </a:p>
          <a:p>
            <a:r>
              <a:rPr lang="en-US" dirty="0"/>
              <a:t>Documentation</a:t>
            </a:r>
          </a:p>
          <a:p>
            <a:r>
              <a:rPr lang="en-US" dirty="0" smtClean="0"/>
              <a:t>Reporting</a:t>
            </a:r>
            <a:endParaRPr lang="en-US" dirty="0"/>
          </a:p>
          <a:p>
            <a:r>
              <a:rPr lang="en-US" dirty="0"/>
              <a:t>SCMs</a:t>
            </a:r>
          </a:p>
          <a:p>
            <a:r>
              <a:rPr lang="en-US" dirty="0"/>
              <a:t>Releases</a:t>
            </a:r>
          </a:p>
          <a:p>
            <a:r>
              <a:rPr lang="en-US" dirty="0"/>
              <a:t>Distribution</a:t>
            </a:r>
          </a:p>
          <a:p>
            <a:endParaRPr lang="en-US" dirty="0"/>
          </a:p>
        </p:txBody>
      </p:sp>
    </p:spTree>
    <p:extLst>
      <p:ext uri="{BB962C8B-B14F-4D97-AF65-F5344CB8AC3E}">
        <p14:creationId xmlns:p14="http://schemas.microsoft.com/office/powerpoint/2010/main" val="4255627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Maven Repository?</a:t>
            </a:r>
            <a:br>
              <a:rPr lang="en-US" dirty="0"/>
            </a:br>
            <a:endParaRPr lang="en-US" dirty="0"/>
          </a:p>
        </p:txBody>
      </p:sp>
      <p:sp>
        <p:nvSpPr>
          <p:cNvPr id="3" name="Content Placeholder 2"/>
          <p:cNvSpPr>
            <a:spLocks noGrp="1"/>
          </p:cNvSpPr>
          <p:nvPr>
            <p:ph idx="1"/>
          </p:nvPr>
        </p:nvSpPr>
        <p:spPr>
          <a:xfrm>
            <a:off x="838200" y="1387743"/>
            <a:ext cx="10515600" cy="4351338"/>
          </a:xfrm>
        </p:spPr>
        <p:txBody>
          <a:bodyPr/>
          <a:lstStyle/>
          <a:p>
            <a:r>
              <a:rPr lang="en-US" dirty="0"/>
              <a:t>In Maven terminology, a repository is a directory where all the project jars, library jar, plugins or any other project specific artifacts are stored and can be used by Maven easily.</a:t>
            </a:r>
          </a:p>
          <a:p>
            <a:r>
              <a:rPr lang="en-US" dirty="0"/>
              <a:t>Maven repository are of three types. The following illustration will give an idea regarding these three types.</a:t>
            </a:r>
          </a:p>
          <a:p>
            <a:r>
              <a:rPr lang="en-US" dirty="0"/>
              <a:t>local</a:t>
            </a:r>
          </a:p>
          <a:p>
            <a:r>
              <a:rPr lang="en-US" dirty="0"/>
              <a:t>central</a:t>
            </a:r>
          </a:p>
          <a:p>
            <a:r>
              <a:rPr lang="en-US" dirty="0"/>
              <a:t>remote</a:t>
            </a:r>
          </a:p>
          <a:p>
            <a:endParaRPr lang="en-US" dirty="0"/>
          </a:p>
        </p:txBody>
      </p:sp>
      <p:pic>
        <p:nvPicPr>
          <p:cNvPr id="4" name="Picture 3"/>
          <p:cNvPicPr>
            <a:picLocks noChangeAspect="1"/>
          </p:cNvPicPr>
          <p:nvPr/>
        </p:nvPicPr>
        <p:blipFill>
          <a:blip r:embed="rId2"/>
          <a:stretch>
            <a:fillRect/>
          </a:stretch>
        </p:blipFill>
        <p:spPr>
          <a:xfrm>
            <a:off x="4027397" y="3563412"/>
            <a:ext cx="5038725" cy="2505075"/>
          </a:xfrm>
          <a:prstGeom prst="rect">
            <a:avLst/>
          </a:prstGeom>
        </p:spPr>
      </p:pic>
    </p:spTree>
    <p:extLst>
      <p:ext uri="{BB962C8B-B14F-4D97-AF65-F5344CB8AC3E}">
        <p14:creationId xmlns:p14="http://schemas.microsoft.com/office/powerpoint/2010/main" val="10109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Repository</a:t>
            </a:r>
            <a:br>
              <a:rPr lang="en-US" dirty="0"/>
            </a:br>
            <a:endParaRPr lang="en-US" dirty="0"/>
          </a:p>
        </p:txBody>
      </p:sp>
      <p:sp>
        <p:nvSpPr>
          <p:cNvPr id="3" name="Content Placeholder 2"/>
          <p:cNvSpPr>
            <a:spLocks noGrp="1"/>
          </p:cNvSpPr>
          <p:nvPr>
            <p:ph idx="1"/>
          </p:nvPr>
        </p:nvSpPr>
        <p:spPr>
          <a:xfrm>
            <a:off x="838200" y="1558344"/>
            <a:ext cx="10515600" cy="4618619"/>
          </a:xfrm>
        </p:spPr>
        <p:txBody>
          <a:bodyPr>
            <a:normAutofit/>
          </a:bodyPr>
          <a:lstStyle/>
          <a:p>
            <a:r>
              <a:rPr lang="en-US" dirty="0"/>
              <a:t>Maven local repository is a folder location on your machine. It gets created when you run any maven command for the first time.</a:t>
            </a:r>
          </a:p>
          <a:p>
            <a:r>
              <a:rPr lang="en-US" dirty="0"/>
              <a:t>Maven local repository keeps your project's all dependencies (library jars, plugin jars etc.). When you run a Maven build, then Maven automatically downloads all the dependency jars into the local repository. It helps to avoid references to dependencies stored on remote machine every time a project is build.</a:t>
            </a:r>
          </a:p>
          <a:p>
            <a:r>
              <a:rPr lang="en-US" dirty="0"/>
              <a:t>Maven local repository by default get created by Maven in %USER_HOME% directory. To override the default location, mention another path in Maven settings.xml file available at %M2_HOME%\</a:t>
            </a:r>
            <a:r>
              <a:rPr lang="en-US" dirty="0" err="1"/>
              <a:t>conf</a:t>
            </a:r>
            <a:r>
              <a:rPr lang="en-US" dirty="0"/>
              <a:t> directory.</a:t>
            </a:r>
          </a:p>
          <a:p>
            <a:endParaRPr lang="en-US" dirty="0"/>
          </a:p>
        </p:txBody>
      </p:sp>
    </p:spTree>
    <p:extLst>
      <p:ext uri="{BB962C8B-B14F-4D97-AF65-F5344CB8AC3E}">
        <p14:creationId xmlns:p14="http://schemas.microsoft.com/office/powerpoint/2010/main" val="732320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Repository</a:t>
            </a:r>
            <a:br>
              <a:rPr lang="en-US" dirty="0"/>
            </a:br>
            <a:endParaRPr lang="en-US" dirty="0"/>
          </a:p>
        </p:txBody>
      </p:sp>
      <p:sp>
        <p:nvSpPr>
          <p:cNvPr id="3" name="Content Placeholder 2"/>
          <p:cNvSpPr>
            <a:spLocks noGrp="1"/>
          </p:cNvSpPr>
          <p:nvPr>
            <p:ph idx="1"/>
          </p:nvPr>
        </p:nvSpPr>
        <p:spPr>
          <a:xfrm>
            <a:off x="838200" y="1390918"/>
            <a:ext cx="10515600" cy="4760287"/>
          </a:xfrm>
        </p:spPr>
        <p:txBody>
          <a:bodyPr>
            <a:normAutofit fontScale="92500" lnSpcReduction="10000"/>
          </a:bodyPr>
          <a:lstStyle/>
          <a:p>
            <a:r>
              <a:rPr lang="en-US" dirty="0"/>
              <a:t>Maven central repository is repository provided by Maven community. It contains a large number of commonly used libraries.</a:t>
            </a:r>
          </a:p>
          <a:p>
            <a:r>
              <a:rPr lang="en-US" dirty="0"/>
              <a:t>When Maven does not find any dependency in local repository, it starts searching in central repository using following URL − </a:t>
            </a:r>
            <a:r>
              <a:rPr lang="en-US" dirty="0">
                <a:hlinkClick r:id="rId2"/>
              </a:rPr>
              <a:t>https://repo1.maven.org/maven2/</a:t>
            </a:r>
            <a:endParaRPr lang="en-US" dirty="0"/>
          </a:p>
          <a:p>
            <a:r>
              <a:rPr lang="en-US" dirty="0"/>
              <a:t>Key concepts of Central repository are as follows −</a:t>
            </a:r>
          </a:p>
          <a:p>
            <a:r>
              <a:rPr lang="en-US" dirty="0"/>
              <a:t>This repository is managed by Maven community.</a:t>
            </a:r>
          </a:p>
          <a:p>
            <a:r>
              <a:rPr lang="en-US" dirty="0"/>
              <a:t>It is not required to be configured.</a:t>
            </a:r>
          </a:p>
          <a:p>
            <a:r>
              <a:rPr lang="en-US" dirty="0"/>
              <a:t>It requires internet access to be searched.</a:t>
            </a:r>
          </a:p>
          <a:p>
            <a:r>
              <a:rPr lang="en-US" dirty="0"/>
              <a:t>To browse the content of central maven repository, maven community has provided a URL − </a:t>
            </a:r>
            <a:r>
              <a:rPr lang="en-US" dirty="0">
                <a:hlinkClick r:id="rId3"/>
              </a:rPr>
              <a:t>https://search.maven.org/#browse</a:t>
            </a:r>
            <a:r>
              <a:rPr lang="en-US" dirty="0"/>
              <a:t>. Using this library, a developer can search all the available libraries in central repository.</a:t>
            </a:r>
          </a:p>
          <a:p>
            <a:endParaRPr lang="en-US" dirty="0"/>
          </a:p>
        </p:txBody>
      </p:sp>
    </p:spTree>
    <p:extLst>
      <p:ext uri="{BB962C8B-B14F-4D97-AF65-F5344CB8AC3E}">
        <p14:creationId xmlns:p14="http://schemas.microsoft.com/office/powerpoint/2010/main" val="3162916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Repository</a:t>
            </a:r>
            <a:br>
              <a:rPr lang="en-US" dirty="0"/>
            </a:br>
            <a:endParaRPr lang="en-US" dirty="0"/>
          </a:p>
        </p:txBody>
      </p:sp>
      <p:sp>
        <p:nvSpPr>
          <p:cNvPr id="3" name="Content Placeholder 2"/>
          <p:cNvSpPr>
            <a:spLocks noGrp="1"/>
          </p:cNvSpPr>
          <p:nvPr>
            <p:ph idx="1"/>
          </p:nvPr>
        </p:nvSpPr>
        <p:spPr/>
        <p:txBody>
          <a:bodyPr/>
          <a:lstStyle/>
          <a:p>
            <a:r>
              <a:rPr lang="en-US" dirty="0"/>
              <a:t>Sometimes, Maven does not find a mentioned dependency in central repository as well. It then stops the build process and output error message to console. To prevent such situation, Maven provides concept of </a:t>
            </a:r>
            <a:r>
              <a:rPr lang="en-US" b="1" dirty="0"/>
              <a:t>Remote Repository</a:t>
            </a:r>
            <a:r>
              <a:rPr lang="en-US" dirty="0"/>
              <a:t>, which is developer's own custom repository containing required libraries or other project jars.</a:t>
            </a:r>
          </a:p>
          <a:p>
            <a:r>
              <a:rPr lang="en-US" dirty="0"/>
              <a:t>For example, using below mentioned POM.xml, Maven will download dependency (not available in central repository) from Remote Repositories mentioned in the same pom.xml.</a:t>
            </a:r>
          </a:p>
          <a:p>
            <a:endParaRPr lang="en-US" dirty="0"/>
          </a:p>
        </p:txBody>
      </p:sp>
    </p:spTree>
    <p:extLst>
      <p:ext uri="{BB962C8B-B14F-4D97-AF65-F5344CB8AC3E}">
        <p14:creationId xmlns:p14="http://schemas.microsoft.com/office/powerpoint/2010/main" val="16692471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Dependency Search Sequence</a:t>
            </a:r>
            <a:br>
              <a:rPr lang="en-US" dirty="0"/>
            </a:br>
            <a:endParaRPr lang="en-US" dirty="0"/>
          </a:p>
        </p:txBody>
      </p:sp>
      <p:sp>
        <p:nvSpPr>
          <p:cNvPr id="3" name="Content Placeholder 2"/>
          <p:cNvSpPr>
            <a:spLocks noGrp="1"/>
          </p:cNvSpPr>
          <p:nvPr>
            <p:ph idx="1"/>
          </p:nvPr>
        </p:nvSpPr>
        <p:spPr>
          <a:xfrm>
            <a:off x="838200" y="1442434"/>
            <a:ext cx="10515600" cy="4734529"/>
          </a:xfrm>
        </p:spPr>
        <p:txBody>
          <a:bodyPr>
            <a:normAutofit fontScale="92500" lnSpcReduction="10000"/>
          </a:bodyPr>
          <a:lstStyle/>
          <a:p>
            <a:r>
              <a:rPr lang="en-US" dirty="0"/>
              <a:t>When we execute Maven build commands, Maven starts looking for dependency libraries in the following sequence −</a:t>
            </a:r>
          </a:p>
          <a:p>
            <a:r>
              <a:rPr lang="en-US" b="1" dirty="0"/>
              <a:t>Step 1</a:t>
            </a:r>
            <a:r>
              <a:rPr lang="en-US" dirty="0"/>
              <a:t> − Search dependency in local repository, if not found, move to step 2 else perform the further processing.</a:t>
            </a:r>
          </a:p>
          <a:p>
            <a:r>
              <a:rPr lang="en-US" b="1" dirty="0"/>
              <a:t>Step 2</a:t>
            </a:r>
            <a:r>
              <a:rPr lang="en-US" dirty="0"/>
              <a:t> − Search dependency in central repository, if not found and remote repository/repositories is/are mentioned then move to step 4. Else it is downloaded to local repository for future reference.</a:t>
            </a:r>
          </a:p>
          <a:p>
            <a:r>
              <a:rPr lang="en-US" b="1" dirty="0"/>
              <a:t>Step 3</a:t>
            </a:r>
            <a:r>
              <a:rPr lang="en-US" dirty="0"/>
              <a:t> − If a remote repository has not been mentioned, Maven simply stops the processing and throws error (Unable to find dependency).</a:t>
            </a:r>
          </a:p>
          <a:p>
            <a:r>
              <a:rPr lang="en-US" b="1" dirty="0"/>
              <a:t>Step 4</a:t>
            </a:r>
            <a:r>
              <a:rPr lang="en-US" dirty="0"/>
              <a:t> − Search dependency in remote repository or repositories, if found then it is downloaded to local repository for future reference. Otherwise, Maven stops processing and throws error (Unable to find dependency).</a:t>
            </a:r>
          </a:p>
          <a:p>
            <a:endParaRPr lang="en-US" dirty="0"/>
          </a:p>
        </p:txBody>
      </p:sp>
    </p:spTree>
    <p:extLst>
      <p:ext uri="{BB962C8B-B14F-4D97-AF65-F5344CB8AC3E}">
        <p14:creationId xmlns:p14="http://schemas.microsoft.com/office/powerpoint/2010/main" val="15534699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Opening the Maven Repository View</a:t>
            </a:r>
            <a:br>
              <a:rPr lang="en-US" b="1" dirty="0"/>
            </a:br>
            <a:endParaRPr lang="en-US" dirty="0"/>
          </a:p>
        </p:txBody>
      </p:sp>
      <p:sp>
        <p:nvSpPr>
          <p:cNvPr id="3" name="Content Placeholder 2"/>
          <p:cNvSpPr>
            <a:spLocks noGrp="1"/>
          </p:cNvSpPr>
          <p:nvPr>
            <p:ph idx="1"/>
          </p:nvPr>
        </p:nvSpPr>
        <p:spPr>
          <a:xfrm>
            <a:off x="838200" y="1310470"/>
            <a:ext cx="10515600" cy="4351338"/>
          </a:xfrm>
        </p:spPr>
        <p:txBody>
          <a:bodyPr/>
          <a:lstStyle/>
          <a:p>
            <a:r>
              <a:rPr lang="en-US" dirty="0"/>
              <a:t>To browse Maven repositories and to manipulate repository indexes open the Maven Repositories view by selecting Windows, Show View,</a:t>
            </a:r>
          </a:p>
        </p:txBody>
      </p:sp>
      <p:pic>
        <p:nvPicPr>
          <p:cNvPr id="4" name="Picture 3"/>
          <p:cNvPicPr>
            <a:picLocks noChangeAspect="1"/>
          </p:cNvPicPr>
          <p:nvPr/>
        </p:nvPicPr>
        <p:blipFill>
          <a:blip r:embed="rId2"/>
          <a:stretch>
            <a:fillRect/>
          </a:stretch>
        </p:blipFill>
        <p:spPr>
          <a:xfrm>
            <a:off x="3096699" y="2057400"/>
            <a:ext cx="4324350" cy="4800600"/>
          </a:xfrm>
          <a:prstGeom prst="rect">
            <a:avLst/>
          </a:prstGeom>
        </p:spPr>
      </p:pic>
    </p:spTree>
    <p:extLst>
      <p:ext uri="{BB962C8B-B14F-4D97-AF65-F5344CB8AC3E}">
        <p14:creationId xmlns:p14="http://schemas.microsoft.com/office/powerpoint/2010/main" val="29554375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6115" cy="703821"/>
          </a:xfrm>
        </p:spPr>
        <p:txBody>
          <a:bodyPr/>
          <a:lstStyle/>
          <a:p>
            <a:endParaRPr lang="en-US" dirty="0"/>
          </a:p>
        </p:txBody>
      </p:sp>
      <p:sp>
        <p:nvSpPr>
          <p:cNvPr id="3" name="Content Placeholder 2"/>
          <p:cNvSpPr>
            <a:spLocks noGrp="1"/>
          </p:cNvSpPr>
          <p:nvPr>
            <p:ph idx="1"/>
          </p:nvPr>
        </p:nvSpPr>
        <p:spPr>
          <a:xfrm>
            <a:off x="709412" y="1248971"/>
            <a:ext cx="10515600" cy="4351338"/>
          </a:xfrm>
        </p:spPr>
        <p:txBody>
          <a:bodyPr/>
          <a:lstStyle/>
          <a:p>
            <a:r>
              <a:rPr lang="en-US" dirty="0"/>
              <a:t>Once you select Other... Eclipse will display a dialog containing all available views. Select the Maven Repositories view under the Maven folder in the Show View dialog as shown in </a:t>
            </a:r>
            <a:r>
              <a:rPr lang="en-US" dirty="0" smtClean="0">
                <a:hlinkClick r:id="rId2" tooltip="Figure 6.8. Selecting the Maven Repositories View in the Show View Dialog"/>
              </a:rPr>
              <a:t>Figure, </a:t>
            </a:r>
            <a:r>
              <a:rPr lang="en-US" dirty="0">
                <a:hlinkClick r:id="rId2" tooltip="Figure 6.8. Selecting the Maven Repositories View in the Show View Dialog"/>
              </a:rPr>
              <a:t>“Selecting the Maven Repositories View in the Show View Dialog”</a:t>
            </a:r>
            <a:r>
              <a:rPr lang="en-US" dirty="0"/>
              <a:t>.</a:t>
            </a:r>
          </a:p>
        </p:txBody>
      </p:sp>
      <p:pic>
        <p:nvPicPr>
          <p:cNvPr id="4" name="Picture 3"/>
          <p:cNvPicPr>
            <a:picLocks noChangeAspect="1"/>
          </p:cNvPicPr>
          <p:nvPr/>
        </p:nvPicPr>
        <p:blipFill>
          <a:blip r:embed="rId3"/>
          <a:stretch>
            <a:fillRect/>
          </a:stretch>
        </p:blipFill>
        <p:spPr>
          <a:xfrm>
            <a:off x="5297107" y="2820473"/>
            <a:ext cx="2889826" cy="3844344"/>
          </a:xfrm>
          <a:prstGeom prst="rect">
            <a:avLst/>
          </a:prstGeom>
        </p:spPr>
      </p:pic>
    </p:spTree>
    <p:extLst>
      <p:ext uri="{BB962C8B-B14F-4D97-AF65-F5344CB8AC3E}">
        <p14:creationId xmlns:p14="http://schemas.microsoft.com/office/powerpoint/2010/main" val="33934927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lstStyle/>
          <a:p>
            <a:endParaRPr lang="en-US" dirty="0"/>
          </a:p>
        </p:txBody>
      </p:sp>
      <p:sp>
        <p:nvSpPr>
          <p:cNvPr id="3" name="Content Placeholder 2"/>
          <p:cNvSpPr>
            <a:spLocks noGrp="1"/>
          </p:cNvSpPr>
          <p:nvPr>
            <p:ph idx="1"/>
          </p:nvPr>
        </p:nvSpPr>
        <p:spPr>
          <a:xfrm>
            <a:off x="838200" y="1323349"/>
            <a:ext cx="10515600" cy="5000178"/>
          </a:xfrm>
        </p:spPr>
        <p:txBody>
          <a:bodyPr>
            <a:noAutofit/>
          </a:bodyPr>
          <a:lstStyle/>
          <a:p>
            <a:r>
              <a:rPr lang="en-US" sz="2200" dirty="0"/>
              <a:t>Once you have selected Maven Repositories and clicked on the OK button, Eclipse will then load the Maven Repositories view. This view contains three folders:</a:t>
            </a:r>
          </a:p>
          <a:p>
            <a:r>
              <a:rPr lang="en-US" sz="2200" b="1" dirty="0" smtClean="0"/>
              <a:t>Local </a:t>
            </a:r>
            <a:r>
              <a:rPr lang="en-US" sz="2200" b="1" dirty="0"/>
              <a:t>Repositories</a:t>
            </a:r>
          </a:p>
          <a:p>
            <a:r>
              <a:rPr lang="en-US" sz="2200" dirty="0"/>
              <a:t>This folder contains your local Maven repository which is stored in ~/.m2/repository by default. It also contains a repository that represents the Maven projects contained in your Eclipse workspace.</a:t>
            </a:r>
          </a:p>
          <a:p>
            <a:r>
              <a:rPr lang="en-US" sz="2200" b="1" dirty="0" smtClean="0"/>
              <a:t>Global </a:t>
            </a:r>
            <a:r>
              <a:rPr lang="en-US" sz="2200" b="1" dirty="0"/>
              <a:t>Repositories</a:t>
            </a:r>
          </a:p>
          <a:p>
            <a:r>
              <a:rPr lang="en-US" sz="2200" dirty="0"/>
              <a:t>This folder contains any global Maven repositories that are referenced by all Maven projects. This folder contains the Central Maven repository under the repository identifier of "central". It will also contain mirrors that have been configured in your Maven Settings (~/.m2/settings.xml).</a:t>
            </a:r>
          </a:p>
          <a:p>
            <a:r>
              <a:rPr lang="en-US" sz="2200" b="1" dirty="0" smtClean="0"/>
              <a:t>Project </a:t>
            </a:r>
            <a:r>
              <a:rPr lang="en-US" sz="2200" b="1" dirty="0"/>
              <a:t>Repositories</a:t>
            </a:r>
          </a:p>
          <a:p>
            <a:r>
              <a:rPr lang="en-US" sz="2200" dirty="0"/>
              <a:t>This folder contains repositories which are defined by your projects. These repositories are present either in your project's pom.xml file or in an active Maven Profile.</a:t>
            </a:r>
          </a:p>
        </p:txBody>
      </p:sp>
    </p:spTree>
    <p:extLst>
      <p:ext uri="{BB962C8B-B14F-4D97-AF65-F5344CB8AC3E}">
        <p14:creationId xmlns:p14="http://schemas.microsoft.com/office/powerpoint/2010/main" val="28623751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14904" cy="806852"/>
          </a:xfrm>
        </p:spPr>
        <p:txBody>
          <a:bodyPr>
            <a:normAutofit/>
          </a:bodyPr>
          <a:lstStyle/>
          <a:p>
            <a:r>
              <a:rPr lang="en-US" b="1" dirty="0"/>
              <a:t>Browsing Global Repositories</a:t>
            </a:r>
          </a:p>
        </p:txBody>
      </p:sp>
      <p:sp>
        <p:nvSpPr>
          <p:cNvPr id="3" name="Content Placeholder 2"/>
          <p:cNvSpPr>
            <a:spLocks noGrp="1"/>
          </p:cNvSpPr>
          <p:nvPr>
            <p:ph idx="1"/>
          </p:nvPr>
        </p:nvSpPr>
        <p:spPr>
          <a:xfrm>
            <a:off x="838200" y="1171978"/>
            <a:ext cx="10515600" cy="4798924"/>
          </a:xfrm>
        </p:spPr>
        <p:txBody>
          <a:bodyPr>
            <a:normAutofit/>
          </a:bodyPr>
          <a:lstStyle/>
          <a:p>
            <a:r>
              <a:rPr lang="en-US" sz="2400" dirty="0" smtClean="0"/>
              <a:t>This </a:t>
            </a:r>
            <a:r>
              <a:rPr lang="en-US" sz="2400" dirty="0"/>
              <a:t>is default repository from which Maven will retrieve dependencies and other artifacts needed during a build. If you expand the central repository, you will be able to browse the contents of the repository and double click on specific artifacts. Double-clicking on one of the artifacts shown in </a:t>
            </a:r>
            <a:r>
              <a:rPr lang="en-US" sz="2400" dirty="0">
                <a:hlinkClick r:id="rId2" tooltip="Figure 6.9. Browsing a Global Repository"/>
              </a:rPr>
              <a:t>Figure </a:t>
            </a:r>
            <a:r>
              <a:rPr lang="en-US" sz="2400" dirty="0" smtClean="0">
                <a:hlinkClick r:id="rId2" tooltip="Figure 6.9. Browsing a Global Repository"/>
              </a:rPr>
              <a:t>, </a:t>
            </a:r>
            <a:r>
              <a:rPr lang="en-US" sz="2400" dirty="0">
                <a:hlinkClick r:id="rId2" tooltip="Figure 6.9. Browsing a Global Repository"/>
              </a:rPr>
              <a:t>“Browsing a Global Repository”</a:t>
            </a:r>
            <a:r>
              <a:rPr lang="en-US" sz="2400" dirty="0"/>
              <a:t> will load that artifact's POM in the Form-based POM Editor.</a:t>
            </a:r>
          </a:p>
        </p:txBody>
      </p:sp>
      <p:pic>
        <p:nvPicPr>
          <p:cNvPr id="4" name="Picture 3"/>
          <p:cNvPicPr>
            <a:picLocks noChangeAspect="1"/>
          </p:cNvPicPr>
          <p:nvPr/>
        </p:nvPicPr>
        <p:blipFill>
          <a:blip r:embed="rId3"/>
          <a:stretch>
            <a:fillRect/>
          </a:stretch>
        </p:blipFill>
        <p:spPr>
          <a:xfrm>
            <a:off x="5218156" y="2884868"/>
            <a:ext cx="4140775" cy="3741312"/>
          </a:xfrm>
          <a:prstGeom prst="rect">
            <a:avLst/>
          </a:prstGeom>
        </p:spPr>
      </p:pic>
    </p:spTree>
    <p:extLst>
      <p:ext uri="{BB962C8B-B14F-4D97-AF65-F5344CB8AC3E}">
        <p14:creationId xmlns:p14="http://schemas.microsoft.com/office/powerpoint/2010/main" val="24352150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 Snapshots</a:t>
            </a:r>
            <a:br>
              <a:rPr lang="en-US" dirty="0"/>
            </a:br>
            <a:endParaRPr lang="en-US" dirty="0"/>
          </a:p>
        </p:txBody>
      </p:sp>
      <p:sp>
        <p:nvSpPr>
          <p:cNvPr id="3" name="Content Placeholder 2"/>
          <p:cNvSpPr>
            <a:spLocks noGrp="1"/>
          </p:cNvSpPr>
          <p:nvPr>
            <p:ph idx="1"/>
          </p:nvPr>
        </p:nvSpPr>
        <p:spPr/>
        <p:txBody>
          <a:bodyPr/>
          <a:lstStyle/>
          <a:p>
            <a:r>
              <a:rPr lang="en-US" dirty="0"/>
              <a:t>A large software application generally consists of multiple modules and it is common scenario where multiple teams are working on different modules of same application</a:t>
            </a:r>
            <a:r>
              <a:rPr lang="en-US" dirty="0" smtClean="0"/>
              <a:t>.</a:t>
            </a:r>
          </a:p>
          <a:p>
            <a:r>
              <a:rPr lang="en-US" dirty="0"/>
              <a:t>For example, consider a team is working on the front end of the application as app-</a:t>
            </a:r>
            <a:r>
              <a:rPr lang="en-US" dirty="0" err="1"/>
              <a:t>ui</a:t>
            </a:r>
            <a:r>
              <a:rPr lang="en-US" dirty="0"/>
              <a:t> project (app-ui.jar:1.0) and they are using data-service project (data-service.jar:1.0</a:t>
            </a:r>
            <a:r>
              <a:rPr lang="en-US" dirty="0" smtClean="0"/>
              <a:t>).</a:t>
            </a:r>
          </a:p>
          <a:p>
            <a:r>
              <a:rPr lang="en-US" dirty="0"/>
              <a:t>Now it may happen that team working on data-service is undergoing bug fixing or enhancements at rapid pace and they are releasing the library to remote repository almost every other day.</a:t>
            </a:r>
          </a:p>
        </p:txBody>
      </p:sp>
    </p:spTree>
    <p:extLst>
      <p:ext uri="{BB962C8B-B14F-4D97-AF65-F5344CB8AC3E}">
        <p14:creationId xmlns:p14="http://schemas.microsoft.com/office/powerpoint/2010/main" val="381951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Build Tool</a:t>
            </a:r>
            <a:br>
              <a:rPr lang="en-US" dirty="0"/>
            </a:br>
            <a:endParaRPr lang="en-US" dirty="0"/>
          </a:p>
        </p:txBody>
      </p:sp>
      <p:sp>
        <p:nvSpPr>
          <p:cNvPr id="3" name="Content Placeholder 2"/>
          <p:cNvSpPr>
            <a:spLocks noGrp="1"/>
          </p:cNvSpPr>
          <p:nvPr>
            <p:ph idx="1"/>
          </p:nvPr>
        </p:nvSpPr>
        <p:spPr/>
        <p:txBody>
          <a:bodyPr/>
          <a:lstStyle/>
          <a:p>
            <a:r>
              <a:rPr lang="en-US" dirty="0"/>
              <a:t>A build tool takes care of everything for building a process. It does following:</a:t>
            </a:r>
          </a:p>
          <a:p>
            <a:pPr lvl="1"/>
            <a:r>
              <a:rPr lang="en-US" dirty="0"/>
              <a:t>Generates source code (if auto-generated code is used)</a:t>
            </a:r>
          </a:p>
          <a:p>
            <a:pPr lvl="1"/>
            <a:r>
              <a:rPr lang="en-US" dirty="0"/>
              <a:t>Generates documentation from source code</a:t>
            </a:r>
          </a:p>
          <a:p>
            <a:pPr lvl="1"/>
            <a:r>
              <a:rPr lang="en-US" dirty="0"/>
              <a:t>Compiles source code</a:t>
            </a:r>
          </a:p>
          <a:p>
            <a:pPr lvl="1"/>
            <a:r>
              <a:rPr lang="en-US" dirty="0"/>
              <a:t>Packages compiled code into JAR of ZIP file</a:t>
            </a:r>
          </a:p>
          <a:p>
            <a:pPr lvl="1"/>
            <a:r>
              <a:rPr lang="en-US" dirty="0"/>
              <a:t>Installs the packaged code in local repository, server repository, or central repository</a:t>
            </a:r>
          </a:p>
          <a:p>
            <a:endParaRPr lang="en-US" dirty="0"/>
          </a:p>
        </p:txBody>
      </p:sp>
    </p:spTree>
    <p:extLst>
      <p:ext uri="{BB962C8B-B14F-4D97-AF65-F5344CB8AC3E}">
        <p14:creationId xmlns:p14="http://schemas.microsoft.com/office/powerpoint/2010/main" val="28108263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 Snapshots</a:t>
            </a:r>
          </a:p>
        </p:txBody>
      </p:sp>
      <p:sp>
        <p:nvSpPr>
          <p:cNvPr id="3" name="Content Placeholder 2"/>
          <p:cNvSpPr>
            <a:spLocks noGrp="1"/>
          </p:cNvSpPr>
          <p:nvPr>
            <p:ph idx="1"/>
          </p:nvPr>
        </p:nvSpPr>
        <p:spPr/>
        <p:txBody>
          <a:bodyPr/>
          <a:lstStyle/>
          <a:p>
            <a:r>
              <a:rPr lang="en-US" dirty="0"/>
              <a:t> if data-service team uploads a new version every other day, then following problems will arise </a:t>
            </a:r>
            <a:r>
              <a:rPr lang="en-US" dirty="0" smtClean="0"/>
              <a:t>−</a:t>
            </a:r>
          </a:p>
          <a:p>
            <a:pPr lvl="1"/>
            <a:r>
              <a:rPr lang="en-US" dirty="0"/>
              <a:t>data-service team should tell app-</a:t>
            </a:r>
            <a:r>
              <a:rPr lang="en-US" dirty="0" err="1"/>
              <a:t>ui</a:t>
            </a:r>
            <a:r>
              <a:rPr lang="en-US" dirty="0"/>
              <a:t> team every time when they have released an updated code.</a:t>
            </a:r>
          </a:p>
          <a:p>
            <a:pPr lvl="1"/>
            <a:r>
              <a:rPr lang="en-US" dirty="0"/>
              <a:t>app-</a:t>
            </a:r>
            <a:r>
              <a:rPr lang="en-US" dirty="0" err="1"/>
              <a:t>ui</a:t>
            </a:r>
            <a:r>
              <a:rPr lang="en-US" dirty="0"/>
              <a:t> team required to update their pom.xml regularly to get the updated version</a:t>
            </a:r>
            <a:r>
              <a:rPr lang="en-US" dirty="0" smtClean="0"/>
              <a:t>.</a:t>
            </a:r>
          </a:p>
          <a:p>
            <a:r>
              <a:rPr lang="en-US" dirty="0"/>
              <a:t>To handle such kind of situation, </a:t>
            </a:r>
            <a:r>
              <a:rPr lang="en-US" b="1" dirty="0"/>
              <a:t>SNAPSHOT</a:t>
            </a:r>
            <a:r>
              <a:rPr lang="en-US" dirty="0"/>
              <a:t> concept</a:t>
            </a:r>
          </a:p>
          <a:p>
            <a:endParaRPr lang="en-US" dirty="0"/>
          </a:p>
        </p:txBody>
      </p:sp>
    </p:spTree>
    <p:extLst>
      <p:ext uri="{BB962C8B-B14F-4D97-AF65-F5344CB8AC3E}">
        <p14:creationId xmlns:p14="http://schemas.microsoft.com/office/powerpoint/2010/main" val="288834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SNAPSHOT?</a:t>
            </a:r>
            <a:br>
              <a:rPr lang="en-US" dirty="0"/>
            </a:br>
            <a:endParaRPr lang="en-US" dirty="0"/>
          </a:p>
        </p:txBody>
      </p:sp>
      <p:sp>
        <p:nvSpPr>
          <p:cNvPr id="3" name="Content Placeholder 2"/>
          <p:cNvSpPr>
            <a:spLocks noGrp="1"/>
          </p:cNvSpPr>
          <p:nvPr>
            <p:ph idx="1"/>
          </p:nvPr>
        </p:nvSpPr>
        <p:spPr/>
        <p:txBody>
          <a:bodyPr/>
          <a:lstStyle/>
          <a:p>
            <a:r>
              <a:rPr lang="en-US" dirty="0"/>
              <a:t>SNAPSHOT is a special version that indicates a current development copy. Unlike regular versions, Maven checks for a new SNAPSHOT version in a remote repository for every build.</a:t>
            </a:r>
          </a:p>
          <a:p>
            <a:r>
              <a:rPr lang="en-US" dirty="0"/>
              <a:t>Now data-service team will release SNAPSHOT of its updated code every time to repository, say data-service: 1.0-SNAPSHOT, replacing an older SNAPSHOT jar.</a:t>
            </a:r>
          </a:p>
          <a:p>
            <a:endParaRPr lang="en-US" dirty="0"/>
          </a:p>
        </p:txBody>
      </p:sp>
    </p:spTree>
    <p:extLst>
      <p:ext uri="{BB962C8B-B14F-4D97-AF65-F5344CB8AC3E}">
        <p14:creationId xmlns:p14="http://schemas.microsoft.com/office/powerpoint/2010/main" val="1670511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 vs Version</a:t>
            </a:r>
            <a:br>
              <a:rPr lang="en-US" dirty="0"/>
            </a:br>
            <a:endParaRPr lang="en-US" dirty="0"/>
          </a:p>
        </p:txBody>
      </p:sp>
      <p:sp>
        <p:nvSpPr>
          <p:cNvPr id="3" name="Content Placeholder 2"/>
          <p:cNvSpPr>
            <a:spLocks noGrp="1"/>
          </p:cNvSpPr>
          <p:nvPr>
            <p:ph idx="1"/>
          </p:nvPr>
        </p:nvSpPr>
        <p:spPr/>
        <p:txBody>
          <a:bodyPr/>
          <a:lstStyle/>
          <a:p>
            <a:r>
              <a:rPr lang="en-US" dirty="0"/>
              <a:t>In case of Version, if Maven once downloaded the mentioned version, say data-service:1.0, it will never try to download a newer 1.0 available in repository. To download the updated code, data-service version is be upgraded to 1.1.</a:t>
            </a:r>
          </a:p>
          <a:p>
            <a:r>
              <a:rPr lang="en-US" dirty="0"/>
              <a:t>In case of SNAPSHOT, Maven will automatically fetch the latest SNAPSHOT (data-service:1.0-SNAPSHOT) every time app-</a:t>
            </a:r>
            <a:r>
              <a:rPr lang="en-US" dirty="0" err="1"/>
              <a:t>ui</a:t>
            </a:r>
            <a:r>
              <a:rPr lang="en-US" dirty="0"/>
              <a:t> team build their project.</a:t>
            </a:r>
          </a:p>
          <a:p>
            <a:endParaRPr lang="en-US" dirty="0"/>
          </a:p>
        </p:txBody>
      </p:sp>
    </p:spTree>
    <p:extLst>
      <p:ext uri="{BB962C8B-B14F-4D97-AF65-F5344CB8AC3E}">
        <p14:creationId xmlns:p14="http://schemas.microsoft.com/office/powerpoint/2010/main" val="1239277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 Plugins</a:t>
            </a:r>
            <a:br>
              <a:rPr lang="en-US" dirty="0"/>
            </a:br>
            <a:endParaRPr lang="en-US" dirty="0"/>
          </a:p>
        </p:txBody>
      </p:sp>
      <p:sp>
        <p:nvSpPr>
          <p:cNvPr id="3" name="Content Placeholder 2"/>
          <p:cNvSpPr>
            <a:spLocks noGrp="1"/>
          </p:cNvSpPr>
          <p:nvPr>
            <p:ph idx="1"/>
          </p:nvPr>
        </p:nvSpPr>
        <p:spPr>
          <a:xfrm>
            <a:off x="838200" y="1300766"/>
            <a:ext cx="10515600" cy="4876197"/>
          </a:xfrm>
        </p:spPr>
        <p:txBody>
          <a:bodyPr>
            <a:normAutofit/>
          </a:bodyPr>
          <a:lstStyle/>
          <a:p>
            <a:pPr marL="0" indent="0">
              <a:buNone/>
            </a:pPr>
            <a:r>
              <a:rPr lang="en-US" dirty="0"/>
              <a:t>What are Maven Plugins?</a:t>
            </a:r>
          </a:p>
          <a:p>
            <a:r>
              <a:rPr lang="en-US" dirty="0"/>
              <a:t>Maven is actually a plugin execution framework where every task is actually done by plugins. Maven Plugins are generally used to −</a:t>
            </a:r>
          </a:p>
          <a:p>
            <a:pPr lvl="1"/>
            <a:r>
              <a:rPr lang="en-US" dirty="0" smtClean="0"/>
              <a:t>create </a:t>
            </a:r>
            <a:r>
              <a:rPr lang="en-US" dirty="0"/>
              <a:t>jar file</a:t>
            </a:r>
          </a:p>
          <a:p>
            <a:pPr lvl="1"/>
            <a:r>
              <a:rPr lang="en-US" dirty="0"/>
              <a:t>create war file</a:t>
            </a:r>
          </a:p>
          <a:p>
            <a:pPr lvl="1"/>
            <a:r>
              <a:rPr lang="en-US" dirty="0"/>
              <a:t>compile code files</a:t>
            </a:r>
          </a:p>
          <a:p>
            <a:pPr lvl="1"/>
            <a:r>
              <a:rPr lang="en-US" dirty="0"/>
              <a:t>unit testing of code</a:t>
            </a:r>
          </a:p>
          <a:p>
            <a:pPr lvl="1"/>
            <a:r>
              <a:rPr lang="en-US" dirty="0"/>
              <a:t>create project documentation</a:t>
            </a:r>
          </a:p>
          <a:p>
            <a:pPr lvl="1"/>
            <a:r>
              <a:rPr lang="en-US" dirty="0"/>
              <a:t>create project reports</a:t>
            </a:r>
          </a:p>
        </p:txBody>
      </p:sp>
    </p:spTree>
    <p:extLst>
      <p:ext uri="{BB962C8B-B14F-4D97-AF65-F5344CB8AC3E}">
        <p14:creationId xmlns:p14="http://schemas.microsoft.com/office/powerpoint/2010/main" val="1623570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 Types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3044107"/>
              </p:ext>
            </p:extLst>
          </p:nvPr>
        </p:nvGraphicFramePr>
        <p:xfrm>
          <a:off x="1459920" y="1804801"/>
          <a:ext cx="8688632" cy="3424022"/>
        </p:xfrm>
        <a:graphic>
          <a:graphicData uri="http://schemas.openxmlformats.org/drawingml/2006/table">
            <a:tbl>
              <a:tblPr/>
              <a:tblGrid>
                <a:gridCol w="1057675"/>
                <a:gridCol w="7630957"/>
              </a:tblGrid>
              <a:tr h="550992">
                <a:tc>
                  <a:txBody>
                    <a:bodyPr/>
                    <a:lstStyle/>
                    <a:p>
                      <a:pP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Type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259411">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latin typeface="Arial" panose="020B0604020202020204" pitchFamily="34" charset="0"/>
                        </a:rPr>
                        <a:t>Build plugins</a:t>
                      </a:r>
                      <a:endParaRPr lang="en-US">
                        <a:solidFill>
                          <a:srgbClr val="000000"/>
                        </a:solidFill>
                        <a:effectLst/>
                        <a:latin typeface="Arial" panose="020B0604020202020204" pitchFamily="34" charset="0"/>
                      </a:endParaRPr>
                    </a:p>
                    <a:p>
                      <a:pPr algn="just" fontAlgn="t"/>
                      <a:r>
                        <a:rPr lang="en-US">
                          <a:solidFill>
                            <a:srgbClr val="000000"/>
                          </a:solidFill>
                          <a:effectLst/>
                          <a:latin typeface="Arial" panose="020B0604020202020204" pitchFamily="34" charset="0"/>
                        </a:rPr>
                        <a:t>They execute during the build process and should be configured in the &lt;build/&gt; element of pom.xml.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613619">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latin typeface="Arial" panose="020B0604020202020204" pitchFamily="34" charset="0"/>
                        </a:rPr>
                        <a:t>Reporting plugins</a:t>
                      </a:r>
                      <a:endParaRPr lang="en-US" dirty="0">
                        <a:solidFill>
                          <a:srgbClr val="000000"/>
                        </a:solidFill>
                        <a:effectLst/>
                        <a:latin typeface="Arial" panose="020B0604020202020204" pitchFamily="34" charset="0"/>
                      </a:endParaRPr>
                    </a:p>
                    <a:p>
                      <a:pPr algn="just" fontAlgn="t"/>
                      <a:r>
                        <a:rPr lang="en-US" dirty="0">
                          <a:solidFill>
                            <a:srgbClr val="000000"/>
                          </a:solidFill>
                          <a:effectLst/>
                          <a:latin typeface="Arial" panose="020B0604020202020204" pitchFamily="34" charset="0"/>
                        </a:rPr>
                        <a:t>They execute during the site generation process and they should be configured in the &lt;reporting/&gt; element of the pom.xml.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578875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few common plugins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9196590"/>
              </p:ext>
            </p:extLst>
          </p:nvPr>
        </p:nvGraphicFramePr>
        <p:xfrm>
          <a:off x="1120462" y="1587657"/>
          <a:ext cx="9234151" cy="4877158"/>
        </p:xfrm>
        <a:graphic>
          <a:graphicData uri="http://schemas.openxmlformats.org/drawingml/2006/table">
            <a:tbl>
              <a:tblPr/>
              <a:tblGrid>
                <a:gridCol w="669701"/>
                <a:gridCol w="8564450"/>
              </a:tblGrid>
              <a:tr h="269081">
                <a:tc>
                  <a:txBody>
                    <a:bodyPr/>
                    <a:lstStyle/>
                    <a:p>
                      <a:pPr fontAlgn="t"/>
                      <a:r>
                        <a:rPr lang="en-US" sz="1800" dirty="0" err="1">
                          <a:effectLst/>
                        </a:rPr>
                        <a:t>Sr.No</a:t>
                      </a:r>
                      <a:r>
                        <a:rPr lang="en-US" sz="1800" dirty="0">
                          <a:effectLst/>
                        </a:rPr>
                        <a:t>.</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Plugin &amp; Description</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65567">
                <a:tc>
                  <a:txBody>
                    <a:bodyPr/>
                    <a:lstStyle/>
                    <a:p>
                      <a:pPr fontAlgn="t"/>
                      <a:r>
                        <a:rPr lang="en-US" sz="1800" dirty="0">
                          <a:effectLst/>
                        </a:rPr>
                        <a:t>1</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latin typeface="Arial" panose="020B0604020202020204" pitchFamily="34" charset="0"/>
                        </a:rPr>
                        <a:t>clean</a:t>
                      </a:r>
                      <a:endParaRPr lang="en-US" sz="1800">
                        <a:solidFill>
                          <a:srgbClr val="000000"/>
                        </a:solidFill>
                        <a:effectLst/>
                        <a:latin typeface="Arial" panose="020B0604020202020204" pitchFamily="34" charset="0"/>
                      </a:endParaRPr>
                    </a:p>
                    <a:p>
                      <a:pPr algn="just" fontAlgn="t"/>
                      <a:r>
                        <a:rPr lang="en-US" sz="1800">
                          <a:solidFill>
                            <a:srgbClr val="000000"/>
                          </a:solidFill>
                          <a:effectLst/>
                          <a:latin typeface="Arial" panose="020B0604020202020204" pitchFamily="34" charset="0"/>
                        </a:rPr>
                        <a:t>Cleans up target after the build. Deletes the target directory.</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39604">
                <a:tc>
                  <a:txBody>
                    <a:bodyPr/>
                    <a:lstStyle/>
                    <a:p>
                      <a:pPr fontAlgn="t"/>
                      <a:r>
                        <a:rPr lang="en-US" sz="1800" dirty="0">
                          <a:effectLst/>
                        </a:rPr>
                        <a:t>2</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fr-FR" sz="1800" b="1">
                          <a:solidFill>
                            <a:srgbClr val="000000"/>
                          </a:solidFill>
                          <a:effectLst/>
                          <a:latin typeface="Arial" panose="020B0604020202020204" pitchFamily="34" charset="0"/>
                        </a:rPr>
                        <a:t>compiler</a:t>
                      </a:r>
                      <a:endParaRPr lang="fr-FR" sz="1800">
                        <a:solidFill>
                          <a:srgbClr val="000000"/>
                        </a:solidFill>
                        <a:effectLst/>
                        <a:latin typeface="Arial" panose="020B0604020202020204" pitchFamily="34" charset="0"/>
                      </a:endParaRPr>
                    </a:p>
                    <a:p>
                      <a:pPr algn="just" fontAlgn="t"/>
                      <a:r>
                        <a:rPr lang="fr-FR" sz="1800">
                          <a:solidFill>
                            <a:srgbClr val="000000"/>
                          </a:solidFill>
                          <a:effectLst/>
                          <a:latin typeface="Arial" panose="020B0604020202020204" pitchFamily="34" charset="0"/>
                        </a:rPr>
                        <a:t>Compiles Java source files.</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9466">
                <a:tc>
                  <a:txBody>
                    <a:bodyPr/>
                    <a:lstStyle/>
                    <a:p>
                      <a:pPr fontAlgn="t"/>
                      <a:r>
                        <a:rPr lang="en-US" sz="1800" dirty="0">
                          <a:effectLst/>
                        </a:rPr>
                        <a:t>3</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latin typeface="Arial" panose="020B0604020202020204" pitchFamily="34" charset="0"/>
                        </a:rPr>
                        <a:t>surefire</a:t>
                      </a:r>
                      <a:endParaRPr lang="en-US" sz="1800">
                        <a:solidFill>
                          <a:srgbClr val="000000"/>
                        </a:solidFill>
                        <a:effectLst/>
                        <a:latin typeface="Arial" panose="020B0604020202020204" pitchFamily="34" charset="0"/>
                      </a:endParaRPr>
                    </a:p>
                    <a:p>
                      <a:pPr algn="just" fontAlgn="t"/>
                      <a:r>
                        <a:rPr lang="en-US" sz="1800">
                          <a:solidFill>
                            <a:srgbClr val="000000"/>
                          </a:solidFill>
                          <a:effectLst/>
                          <a:latin typeface="Arial" panose="020B0604020202020204" pitchFamily="34" charset="0"/>
                        </a:rPr>
                        <a:t>Runs the JUnit unit tests. Creates test reports.</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9466">
                <a:tc>
                  <a:txBody>
                    <a:bodyPr/>
                    <a:lstStyle/>
                    <a:p>
                      <a:pPr fontAlgn="t"/>
                      <a:r>
                        <a:rPr lang="en-US" sz="1800" dirty="0">
                          <a:effectLst/>
                        </a:rPr>
                        <a:t>4</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latin typeface="Arial" panose="020B0604020202020204" pitchFamily="34" charset="0"/>
                        </a:rPr>
                        <a:t>jar</a:t>
                      </a:r>
                      <a:endParaRPr lang="en-US" sz="1800">
                        <a:solidFill>
                          <a:srgbClr val="000000"/>
                        </a:solidFill>
                        <a:effectLst/>
                        <a:latin typeface="Arial" panose="020B0604020202020204" pitchFamily="34" charset="0"/>
                      </a:endParaRPr>
                    </a:p>
                    <a:p>
                      <a:pPr algn="just" fontAlgn="t"/>
                      <a:r>
                        <a:rPr lang="en-US" sz="1800">
                          <a:solidFill>
                            <a:srgbClr val="000000"/>
                          </a:solidFill>
                          <a:effectLst/>
                          <a:latin typeface="Arial" panose="020B0604020202020204" pitchFamily="34" charset="0"/>
                        </a:rPr>
                        <a:t>Builds a JAR file from the current project.</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9466">
                <a:tc>
                  <a:txBody>
                    <a:bodyPr/>
                    <a:lstStyle/>
                    <a:p>
                      <a:pPr fontAlgn="t"/>
                      <a:r>
                        <a:rPr lang="en-US" sz="1800" dirty="0">
                          <a:effectLst/>
                        </a:rPr>
                        <a:t>5</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latin typeface="Arial" panose="020B0604020202020204" pitchFamily="34" charset="0"/>
                        </a:rPr>
                        <a:t>war</a:t>
                      </a:r>
                      <a:endParaRPr lang="en-US" sz="1800">
                        <a:solidFill>
                          <a:srgbClr val="000000"/>
                        </a:solidFill>
                        <a:effectLst/>
                        <a:latin typeface="Arial" panose="020B0604020202020204" pitchFamily="34" charset="0"/>
                      </a:endParaRPr>
                    </a:p>
                    <a:p>
                      <a:pPr algn="just" fontAlgn="t"/>
                      <a:r>
                        <a:rPr lang="en-US" sz="1800">
                          <a:solidFill>
                            <a:srgbClr val="000000"/>
                          </a:solidFill>
                          <a:effectLst/>
                          <a:latin typeface="Arial" panose="020B0604020202020204" pitchFamily="34" charset="0"/>
                        </a:rPr>
                        <a:t>Builds a WAR file from the current project.</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9466">
                <a:tc>
                  <a:txBody>
                    <a:bodyPr/>
                    <a:lstStyle/>
                    <a:p>
                      <a:pPr fontAlgn="t"/>
                      <a:r>
                        <a:rPr lang="en-US" sz="1800" dirty="0">
                          <a:effectLst/>
                        </a:rPr>
                        <a:t>6</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latin typeface="Arial" panose="020B0604020202020204" pitchFamily="34" charset="0"/>
                        </a:rPr>
                        <a:t>javadoc</a:t>
                      </a:r>
                      <a:endParaRPr lang="en-US" sz="1800">
                        <a:solidFill>
                          <a:srgbClr val="000000"/>
                        </a:solidFill>
                        <a:effectLst/>
                        <a:latin typeface="Arial" panose="020B0604020202020204" pitchFamily="34" charset="0"/>
                      </a:endParaRPr>
                    </a:p>
                    <a:p>
                      <a:pPr algn="just" fontAlgn="t"/>
                      <a:r>
                        <a:rPr lang="en-US" sz="1800">
                          <a:solidFill>
                            <a:srgbClr val="000000"/>
                          </a:solidFill>
                          <a:effectLst/>
                          <a:latin typeface="Arial" panose="020B0604020202020204" pitchFamily="34" charset="0"/>
                        </a:rPr>
                        <a:t>Generates Javadoc for the project.</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5567">
                <a:tc>
                  <a:txBody>
                    <a:bodyPr/>
                    <a:lstStyle/>
                    <a:p>
                      <a:pPr fontAlgn="t"/>
                      <a:r>
                        <a:rPr lang="en-US" sz="1800" dirty="0">
                          <a:effectLst/>
                        </a:rPr>
                        <a:t>7</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a:solidFill>
                            <a:srgbClr val="000000"/>
                          </a:solidFill>
                          <a:effectLst/>
                          <a:latin typeface="Arial" panose="020B0604020202020204" pitchFamily="34" charset="0"/>
                        </a:rPr>
                        <a:t>antrun</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Runs a set of ant tasks from any phase mentioned of the build.</a:t>
                      </a:r>
                    </a:p>
                  </a:txBody>
                  <a:tcPr marL="44042" marR="44042" marT="44042" marB="440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8893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Maven on windows</a:t>
            </a:r>
            <a:br>
              <a:rPr lang="en-US" dirty="0"/>
            </a:br>
            <a:endParaRPr lang="en-US" dirty="0"/>
          </a:p>
        </p:txBody>
      </p:sp>
      <p:sp>
        <p:nvSpPr>
          <p:cNvPr id="3" name="Content Placeholder 2"/>
          <p:cNvSpPr>
            <a:spLocks noGrp="1"/>
          </p:cNvSpPr>
          <p:nvPr>
            <p:ph idx="1"/>
          </p:nvPr>
        </p:nvSpPr>
        <p:spPr/>
        <p:txBody>
          <a:bodyPr/>
          <a:lstStyle/>
          <a:p>
            <a:r>
              <a:rPr lang="en-US" dirty="0"/>
              <a:t>You can download and install maven on windows, </a:t>
            </a:r>
            <a:r>
              <a:rPr lang="en-US" dirty="0" err="1"/>
              <a:t>linux</a:t>
            </a:r>
            <a:r>
              <a:rPr lang="en-US" dirty="0"/>
              <a:t> and MAC OS platforms. Here, we are going </a:t>
            </a:r>
            <a:r>
              <a:rPr lang="en-US" dirty="0" smtClean="0"/>
              <a:t>how </a:t>
            </a:r>
            <a:r>
              <a:rPr lang="en-US" dirty="0"/>
              <a:t>to install maven on windows OS.</a:t>
            </a:r>
          </a:p>
          <a:p>
            <a:r>
              <a:rPr lang="en-US" dirty="0"/>
              <a:t>To install maven on windows, you need to perform following steps:</a:t>
            </a:r>
          </a:p>
          <a:p>
            <a:pPr marL="914400" lvl="1" indent="-457200">
              <a:buFont typeface="+mj-lt"/>
              <a:buAutoNum type="arabicPeriod"/>
            </a:pPr>
            <a:r>
              <a:rPr lang="en-US" dirty="0"/>
              <a:t>Download maven and extract it</a:t>
            </a:r>
          </a:p>
          <a:p>
            <a:pPr marL="914400" lvl="1" indent="-457200">
              <a:buFont typeface="+mj-lt"/>
              <a:buAutoNum type="arabicPeriod"/>
            </a:pPr>
            <a:r>
              <a:rPr lang="en-US" dirty="0"/>
              <a:t>Add JAVA_HOME and MAVEN_HOME in environment variable</a:t>
            </a:r>
          </a:p>
          <a:p>
            <a:pPr marL="914400" lvl="1" indent="-457200">
              <a:buFont typeface="+mj-lt"/>
              <a:buAutoNum type="arabicPeriod"/>
            </a:pPr>
            <a:r>
              <a:rPr lang="en-US" dirty="0"/>
              <a:t>Add maven path in environment variable</a:t>
            </a:r>
          </a:p>
          <a:p>
            <a:pPr marL="914400" lvl="1" indent="-457200">
              <a:buFont typeface="+mj-lt"/>
              <a:buAutoNum type="arabicPeriod"/>
            </a:pPr>
            <a:r>
              <a:rPr lang="en-US" dirty="0"/>
              <a:t>Verify Maven</a:t>
            </a:r>
          </a:p>
          <a:p>
            <a:endParaRPr lang="en-US" dirty="0"/>
          </a:p>
        </p:txBody>
      </p:sp>
    </p:spTree>
    <p:extLst>
      <p:ext uri="{BB962C8B-B14F-4D97-AF65-F5344CB8AC3E}">
        <p14:creationId xmlns:p14="http://schemas.microsoft.com/office/powerpoint/2010/main" val="3049029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a:t>Download Maven</a:t>
            </a:r>
            <a:br>
              <a:rPr lang="en-US" dirty="0"/>
            </a:br>
            <a:endParaRPr lang="en-US" dirty="0"/>
          </a:p>
        </p:txBody>
      </p:sp>
      <p:sp>
        <p:nvSpPr>
          <p:cNvPr id="3" name="Content Placeholder 2"/>
          <p:cNvSpPr>
            <a:spLocks noGrp="1"/>
          </p:cNvSpPr>
          <p:nvPr>
            <p:ph idx="1"/>
          </p:nvPr>
        </p:nvSpPr>
        <p:spPr>
          <a:xfrm>
            <a:off x="735169" y="1233197"/>
            <a:ext cx="10515600" cy="4351338"/>
          </a:xfrm>
        </p:spPr>
        <p:txBody>
          <a:bodyPr/>
          <a:lstStyle/>
          <a:p>
            <a:r>
              <a:rPr lang="en-US" dirty="0"/>
              <a:t>Maven is a Java based tool, so the very first requirement is to have JDK installed on your machine.</a:t>
            </a:r>
            <a:endParaRPr lang="en-US" dirty="0" smtClean="0"/>
          </a:p>
          <a:p>
            <a:r>
              <a:rPr lang="en-US" dirty="0" smtClean="0"/>
              <a:t>To </a:t>
            </a:r>
            <a:r>
              <a:rPr lang="en-US" dirty="0"/>
              <a:t>install maven on windows, you need to download apache maven first.</a:t>
            </a:r>
          </a:p>
          <a:p>
            <a:r>
              <a:rPr lang="en-US" dirty="0"/>
              <a:t>Download Maven latest Maven software from </a:t>
            </a:r>
            <a:r>
              <a:rPr lang="en-US" dirty="0">
                <a:hlinkClick r:id="rId2"/>
              </a:rPr>
              <a:t>Download latest version of Maven</a:t>
            </a:r>
            <a:endParaRPr lang="en-US" dirty="0"/>
          </a:p>
          <a:p>
            <a:r>
              <a:rPr lang="en-US" dirty="0"/>
              <a:t>For example: </a:t>
            </a:r>
            <a:r>
              <a:rPr lang="en-US" b="1" dirty="0"/>
              <a:t>apache-maven-3.1.1-bin.zip</a:t>
            </a:r>
            <a:endParaRPr lang="en-US" dirty="0"/>
          </a:p>
          <a:p>
            <a:r>
              <a:rPr lang="en-US" dirty="0"/>
              <a:t>Extract it. </a:t>
            </a:r>
          </a:p>
        </p:txBody>
      </p:sp>
      <p:pic>
        <p:nvPicPr>
          <p:cNvPr id="4" name="Picture 3"/>
          <p:cNvPicPr>
            <a:picLocks noChangeAspect="1"/>
          </p:cNvPicPr>
          <p:nvPr/>
        </p:nvPicPr>
        <p:blipFill>
          <a:blip r:embed="rId3"/>
          <a:stretch>
            <a:fillRect/>
          </a:stretch>
        </p:blipFill>
        <p:spPr>
          <a:xfrm>
            <a:off x="4159407" y="3413031"/>
            <a:ext cx="5911872" cy="3736242"/>
          </a:xfrm>
          <a:prstGeom prst="rect">
            <a:avLst/>
          </a:prstGeom>
        </p:spPr>
      </p:pic>
    </p:spTree>
    <p:extLst>
      <p:ext uri="{BB962C8B-B14F-4D97-AF65-F5344CB8AC3E}">
        <p14:creationId xmlns:p14="http://schemas.microsoft.com/office/powerpoint/2010/main" val="1283884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Add MAVEN_HOME in environment variable</a:t>
            </a:r>
            <a:endParaRPr lang="en-US" dirty="0"/>
          </a:p>
        </p:txBody>
      </p:sp>
      <p:sp>
        <p:nvSpPr>
          <p:cNvPr id="3" name="Content Placeholder 2"/>
          <p:cNvSpPr>
            <a:spLocks noGrp="1"/>
          </p:cNvSpPr>
          <p:nvPr>
            <p:ph idx="1"/>
          </p:nvPr>
        </p:nvSpPr>
        <p:spPr/>
        <p:txBody>
          <a:bodyPr>
            <a:normAutofit lnSpcReduction="10000"/>
          </a:bodyPr>
          <a:lstStyle/>
          <a:p>
            <a:r>
              <a:rPr lang="en-US" sz="2000" dirty="0"/>
              <a:t>Right click on </a:t>
            </a:r>
            <a:r>
              <a:rPr lang="en-US" sz="2000" b="1" dirty="0" err="1"/>
              <a:t>MyComputer</a:t>
            </a:r>
            <a:r>
              <a:rPr lang="en-US" sz="2000" dirty="0"/>
              <a:t> -&gt; </a:t>
            </a:r>
            <a:r>
              <a:rPr lang="en-US" sz="2000" b="1" dirty="0"/>
              <a:t>properties</a:t>
            </a:r>
            <a:r>
              <a:rPr lang="en-US" sz="2000" dirty="0"/>
              <a:t> -&gt; </a:t>
            </a:r>
            <a:r>
              <a:rPr lang="en-US" sz="2000" b="1" dirty="0"/>
              <a:t>Advanced System Settings</a:t>
            </a:r>
            <a:r>
              <a:rPr lang="en-US" sz="2000" dirty="0"/>
              <a:t> -&gt; </a:t>
            </a:r>
            <a:r>
              <a:rPr lang="en-US" sz="2000" b="1" dirty="0"/>
              <a:t>Environment variables</a:t>
            </a:r>
            <a:r>
              <a:rPr lang="en-US" sz="2000" dirty="0"/>
              <a:t> -&gt; </a:t>
            </a:r>
            <a:r>
              <a:rPr lang="en-US" sz="2000" b="1" dirty="0"/>
              <a:t>click new button</a:t>
            </a:r>
            <a:endParaRPr lang="en-US" sz="2000" dirty="0"/>
          </a:p>
          <a:p>
            <a:r>
              <a:rPr lang="en-US" sz="2000" dirty="0"/>
              <a:t>Now </a:t>
            </a:r>
            <a:r>
              <a:rPr lang="en-US" sz="2000" b="1" dirty="0"/>
              <a:t>add MAVEN_HOME</a:t>
            </a:r>
            <a:r>
              <a:rPr lang="en-US" sz="2000" dirty="0"/>
              <a:t> in variable name and path of maven in variable value. It must be the home directory of maven i.e. outer directory of bin. For example: </a:t>
            </a:r>
            <a:r>
              <a:rPr lang="en-US" sz="2000" b="1" dirty="0"/>
              <a:t>E:\apache-maven-3.1.1</a:t>
            </a:r>
            <a:r>
              <a:rPr lang="en-US" sz="2000" dirty="0"/>
              <a:t> .It is displayed below</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Now Click ok button</a:t>
            </a:r>
            <a:endParaRPr lang="en-US" sz="2000" dirty="0"/>
          </a:p>
          <a:p>
            <a:endParaRPr lang="en-US" dirty="0"/>
          </a:p>
        </p:txBody>
      </p:sp>
      <p:pic>
        <p:nvPicPr>
          <p:cNvPr id="4" name="Picture 3"/>
          <p:cNvPicPr>
            <a:picLocks noChangeAspect="1"/>
          </p:cNvPicPr>
          <p:nvPr/>
        </p:nvPicPr>
        <p:blipFill>
          <a:blip r:embed="rId2"/>
          <a:stretch>
            <a:fillRect/>
          </a:stretch>
        </p:blipFill>
        <p:spPr>
          <a:xfrm>
            <a:off x="4099304" y="3041492"/>
            <a:ext cx="3125744" cy="3587916"/>
          </a:xfrm>
          <a:prstGeom prst="rect">
            <a:avLst/>
          </a:prstGeom>
        </p:spPr>
      </p:pic>
    </p:spTree>
    <p:extLst>
      <p:ext uri="{BB962C8B-B14F-4D97-AF65-F5344CB8AC3E}">
        <p14:creationId xmlns:p14="http://schemas.microsoft.com/office/powerpoint/2010/main" val="4060055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Add Maven Path in environment variable</a:t>
            </a:r>
            <a:br>
              <a:rPr lang="en-US" dirty="0"/>
            </a:br>
            <a:endParaRPr lang="en-US" dirty="0"/>
          </a:p>
        </p:txBody>
      </p:sp>
      <p:sp>
        <p:nvSpPr>
          <p:cNvPr id="3" name="Content Placeholder 2"/>
          <p:cNvSpPr>
            <a:spLocks noGrp="1"/>
          </p:cNvSpPr>
          <p:nvPr>
            <p:ph idx="1"/>
          </p:nvPr>
        </p:nvSpPr>
        <p:spPr>
          <a:xfrm>
            <a:off x="838200" y="1336228"/>
            <a:ext cx="10515600" cy="4351338"/>
          </a:xfrm>
        </p:spPr>
        <p:txBody>
          <a:bodyPr/>
          <a:lstStyle/>
          <a:p>
            <a:r>
              <a:rPr lang="en-US" dirty="0" smtClean="0"/>
              <a:t>Here</a:t>
            </a:r>
            <a:r>
              <a:rPr lang="en-US" dirty="0"/>
              <a:t>, we have installed JDK and its path is set by default, so we are going to append the path of maven.</a:t>
            </a:r>
          </a:p>
          <a:p>
            <a:r>
              <a:rPr lang="en-US" dirty="0"/>
              <a:t>The path of maven should be </a:t>
            </a:r>
            <a:r>
              <a:rPr lang="en-US" b="1" dirty="0"/>
              <a:t>%maven home%/bin</a:t>
            </a:r>
            <a:r>
              <a:rPr lang="en-US" dirty="0"/>
              <a:t>. </a:t>
            </a:r>
            <a:endParaRPr lang="en-US" dirty="0" smtClean="0"/>
          </a:p>
          <a:p>
            <a:pPr marL="0" indent="0">
              <a:buNone/>
            </a:pPr>
            <a:r>
              <a:rPr lang="en-US" dirty="0" smtClean="0"/>
              <a:t>For </a:t>
            </a:r>
            <a:r>
              <a:rPr lang="en-US" dirty="0"/>
              <a:t>example, </a:t>
            </a:r>
            <a:r>
              <a:rPr lang="en-US" b="1" dirty="0"/>
              <a:t>E:\apache-maven-3.1.1\bin</a:t>
            </a:r>
            <a:r>
              <a:rPr lang="en-US" dirty="0"/>
              <a:t> .</a:t>
            </a:r>
          </a:p>
          <a:p>
            <a:endParaRPr lang="en-US" dirty="0"/>
          </a:p>
        </p:txBody>
      </p:sp>
      <p:pic>
        <p:nvPicPr>
          <p:cNvPr id="4" name="Picture 3"/>
          <p:cNvPicPr>
            <a:picLocks noChangeAspect="1"/>
          </p:cNvPicPr>
          <p:nvPr/>
        </p:nvPicPr>
        <p:blipFill>
          <a:blip r:embed="rId2"/>
          <a:stretch>
            <a:fillRect/>
          </a:stretch>
        </p:blipFill>
        <p:spPr>
          <a:xfrm>
            <a:off x="7439697" y="2661791"/>
            <a:ext cx="3275526" cy="3748942"/>
          </a:xfrm>
          <a:prstGeom prst="rect">
            <a:avLst/>
          </a:prstGeom>
        </p:spPr>
      </p:pic>
    </p:spTree>
    <p:extLst>
      <p:ext uri="{BB962C8B-B14F-4D97-AF65-F5344CB8AC3E}">
        <p14:creationId xmlns:p14="http://schemas.microsoft.com/office/powerpoint/2010/main" val="705758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8327</TotalTime>
  <Words>2868</Words>
  <Application>Microsoft Office PowerPoint</Application>
  <PresentationFormat>Widescreen</PresentationFormat>
  <Paragraphs>387</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inter-bold</vt:lpstr>
      <vt:lpstr>inter-regular</vt:lpstr>
      <vt:lpstr>Times New Roman</vt:lpstr>
      <vt:lpstr>Office Theme</vt:lpstr>
      <vt:lpstr>          Build tool- Maven </vt:lpstr>
      <vt:lpstr>Maven </vt:lpstr>
      <vt:lpstr>What it does? </vt:lpstr>
      <vt:lpstr>Apache Maven helps to manage</vt:lpstr>
      <vt:lpstr>What is Build Tool </vt:lpstr>
      <vt:lpstr>How to install Maven on windows </vt:lpstr>
      <vt:lpstr>1. Download Maven </vt:lpstr>
      <vt:lpstr>2. Add MAVEN_HOME in environment variable</vt:lpstr>
      <vt:lpstr>3. Add Maven Path in environment variable </vt:lpstr>
      <vt:lpstr>4)Verify maven </vt:lpstr>
      <vt:lpstr>Maven Repository </vt:lpstr>
      <vt:lpstr>1. Maven Local Repository </vt:lpstr>
      <vt:lpstr>Update location of Local Repository </vt:lpstr>
      <vt:lpstr>Before settings.xml </vt:lpstr>
      <vt:lpstr>After settings.xml </vt:lpstr>
      <vt:lpstr>2. Maven Central Repository</vt:lpstr>
      <vt:lpstr>3. Maven Remote Repository </vt:lpstr>
      <vt:lpstr>Maven Example  </vt:lpstr>
      <vt:lpstr>Maven Example</vt:lpstr>
      <vt:lpstr>Archetype artifacts</vt:lpstr>
      <vt:lpstr>Compile the Maven Java Project </vt:lpstr>
      <vt:lpstr>Run the Maven Java Project </vt:lpstr>
      <vt:lpstr>Maven pom.xml file </vt:lpstr>
      <vt:lpstr>Maven Overview - Core Concepts </vt:lpstr>
      <vt:lpstr>diagram illustrating how Maven uses the POM file, and what the POM file primarily contains:</vt:lpstr>
      <vt:lpstr>Build Life Cycles, Phases and Goals</vt:lpstr>
      <vt:lpstr>Dependencies and Repositories</vt:lpstr>
      <vt:lpstr>Build Plugins</vt:lpstr>
      <vt:lpstr>Build Profiles</vt:lpstr>
      <vt:lpstr>Elements of maven pom.xml file </vt:lpstr>
      <vt:lpstr>File: pom.xml </vt:lpstr>
      <vt:lpstr>Maven pom.xml file with additional elements </vt:lpstr>
      <vt:lpstr>Maven Lifecycle:</vt:lpstr>
      <vt:lpstr>Maven Lifecycle</vt:lpstr>
      <vt:lpstr>Default (or Build) Lifecycle </vt:lpstr>
      <vt:lpstr>Default (or Build) Lifecycle</vt:lpstr>
      <vt:lpstr>Default (or Build) Lifecycle</vt:lpstr>
      <vt:lpstr>Default (or Build) Lifecycle</vt:lpstr>
      <vt:lpstr>Maven Commands:</vt:lpstr>
      <vt:lpstr>What is a Maven Repository? </vt:lpstr>
      <vt:lpstr>Local Repository </vt:lpstr>
      <vt:lpstr>Central Repository </vt:lpstr>
      <vt:lpstr>Remote Repository </vt:lpstr>
      <vt:lpstr>Maven Dependency Search Sequence </vt:lpstr>
      <vt:lpstr>Opening the Maven Repository View </vt:lpstr>
      <vt:lpstr>PowerPoint Presentation</vt:lpstr>
      <vt:lpstr>PowerPoint Presentation</vt:lpstr>
      <vt:lpstr>Browsing Global Repositories</vt:lpstr>
      <vt:lpstr>Maven - Snapshots </vt:lpstr>
      <vt:lpstr>Maven - Snapshots</vt:lpstr>
      <vt:lpstr>What is SNAPSHOT? </vt:lpstr>
      <vt:lpstr>Snapshot vs Version </vt:lpstr>
      <vt:lpstr>Maven - Plugins </vt:lpstr>
      <vt:lpstr>Plugin Types </vt:lpstr>
      <vt:lpstr>list of few common plugins</vt:lpstr>
    </vt:vector>
  </TitlesOfParts>
  <Company>Microsoft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tool- Maven</dc:title>
  <dc:creator>LFU-ECS</dc:creator>
  <cp:lastModifiedBy>LFU-ECS</cp:lastModifiedBy>
  <cp:revision>50</cp:revision>
  <dcterms:created xsi:type="dcterms:W3CDTF">2021-09-21T13:00:02Z</dcterms:created>
  <dcterms:modified xsi:type="dcterms:W3CDTF">2021-10-12T09:27:18Z</dcterms:modified>
</cp:coreProperties>
</file>