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4" r:id="rId6"/>
    <p:sldId id="275" r:id="rId7"/>
    <p:sldId id="276" r:id="rId8"/>
    <p:sldId id="277" r:id="rId9"/>
    <p:sldId id="27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A446B1-59AD-42F7-BB9A-753CDC7CB770}"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44C0FC-F97E-4E12-B7D7-675F0A058950}" type="slidenum">
              <a:rPr lang="en-US" smtClean="0"/>
              <a:t>‹#›</a:t>
            </a:fld>
            <a:endParaRPr lang="en-US" dirty="0"/>
          </a:p>
        </p:txBody>
      </p:sp>
    </p:spTree>
    <p:extLst>
      <p:ext uri="{BB962C8B-B14F-4D97-AF65-F5344CB8AC3E}">
        <p14:creationId xmlns:p14="http://schemas.microsoft.com/office/powerpoint/2010/main" val="385765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A446B1-59AD-42F7-BB9A-753CDC7CB770}"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44C0FC-F97E-4E12-B7D7-675F0A058950}" type="slidenum">
              <a:rPr lang="en-US" smtClean="0"/>
              <a:t>‹#›</a:t>
            </a:fld>
            <a:endParaRPr lang="en-US" dirty="0"/>
          </a:p>
        </p:txBody>
      </p:sp>
    </p:spTree>
    <p:extLst>
      <p:ext uri="{BB962C8B-B14F-4D97-AF65-F5344CB8AC3E}">
        <p14:creationId xmlns:p14="http://schemas.microsoft.com/office/powerpoint/2010/main" val="197238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A446B1-59AD-42F7-BB9A-753CDC7CB770}"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44C0FC-F97E-4E12-B7D7-675F0A058950}" type="slidenum">
              <a:rPr lang="en-US" smtClean="0"/>
              <a:t>‹#›</a:t>
            </a:fld>
            <a:endParaRPr lang="en-US" dirty="0"/>
          </a:p>
        </p:txBody>
      </p:sp>
    </p:spTree>
    <p:extLst>
      <p:ext uri="{BB962C8B-B14F-4D97-AF65-F5344CB8AC3E}">
        <p14:creationId xmlns:p14="http://schemas.microsoft.com/office/powerpoint/2010/main" val="2393245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A446B1-59AD-42F7-BB9A-753CDC7CB770}"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44C0FC-F97E-4E12-B7D7-675F0A058950}" type="slidenum">
              <a:rPr lang="en-US" smtClean="0"/>
              <a:t>‹#›</a:t>
            </a:fld>
            <a:endParaRPr lang="en-US" dirty="0"/>
          </a:p>
        </p:txBody>
      </p:sp>
    </p:spTree>
    <p:extLst>
      <p:ext uri="{BB962C8B-B14F-4D97-AF65-F5344CB8AC3E}">
        <p14:creationId xmlns:p14="http://schemas.microsoft.com/office/powerpoint/2010/main" val="321475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A446B1-59AD-42F7-BB9A-753CDC7CB770}"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44C0FC-F97E-4E12-B7D7-675F0A058950}" type="slidenum">
              <a:rPr lang="en-US" smtClean="0"/>
              <a:t>‹#›</a:t>
            </a:fld>
            <a:endParaRPr lang="en-US" dirty="0"/>
          </a:p>
        </p:txBody>
      </p:sp>
    </p:spTree>
    <p:extLst>
      <p:ext uri="{BB962C8B-B14F-4D97-AF65-F5344CB8AC3E}">
        <p14:creationId xmlns:p14="http://schemas.microsoft.com/office/powerpoint/2010/main" val="1212643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A446B1-59AD-42F7-BB9A-753CDC7CB770}" type="datetimeFigureOut">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44C0FC-F97E-4E12-B7D7-675F0A058950}" type="slidenum">
              <a:rPr lang="en-US" smtClean="0"/>
              <a:t>‹#›</a:t>
            </a:fld>
            <a:endParaRPr lang="en-US" dirty="0"/>
          </a:p>
        </p:txBody>
      </p:sp>
    </p:spTree>
    <p:extLst>
      <p:ext uri="{BB962C8B-B14F-4D97-AF65-F5344CB8AC3E}">
        <p14:creationId xmlns:p14="http://schemas.microsoft.com/office/powerpoint/2010/main" val="235369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A446B1-59AD-42F7-BB9A-753CDC7CB770}" type="datetimeFigureOut">
              <a:rPr lang="en-US" smtClean="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944C0FC-F97E-4E12-B7D7-675F0A058950}" type="slidenum">
              <a:rPr lang="en-US" smtClean="0"/>
              <a:t>‹#›</a:t>
            </a:fld>
            <a:endParaRPr lang="en-US" dirty="0"/>
          </a:p>
        </p:txBody>
      </p:sp>
    </p:spTree>
    <p:extLst>
      <p:ext uri="{BB962C8B-B14F-4D97-AF65-F5344CB8AC3E}">
        <p14:creationId xmlns:p14="http://schemas.microsoft.com/office/powerpoint/2010/main" val="400163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A446B1-59AD-42F7-BB9A-753CDC7CB770}" type="datetimeFigureOut">
              <a:rPr lang="en-US" smtClean="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944C0FC-F97E-4E12-B7D7-675F0A058950}" type="slidenum">
              <a:rPr lang="en-US" smtClean="0"/>
              <a:t>‹#›</a:t>
            </a:fld>
            <a:endParaRPr lang="en-US" dirty="0"/>
          </a:p>
        </p:txBody>
      </p:sp>
    </p:spTree>
    <p:extLst>
      <p:ext uri="{BB962C8B-B14F-4D97-AF65-F5344CB8AC3E}">
        <p14:creationId xmlns:p14="http://schemas.microsoft.com/office/powerpoint/2010/main" val="266917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446B1-59AD-42F7-BB9A-753CDC7CB770}" type="datetimeFigureOut">
              <a:rPr lang="en-US" smtClean="0"/>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944C0FC-F97E-4E12-B7D7-675F0A058950}" type="slidenum">
              <a:rPr lang="en-US" smtClean="0"/>
              <a:t>‹#›</a:t>
            </a:fld>
            <a:endParaRPr lang="en-US" dirty="0"/>
          </a:p>
        </p:txBody>
      </p:sp>
    </p:spTree>
    <p:extLst>
      <p:ext uri="{BB962C8B-B14F-4D97-AF65-F5344CB8AC3E}">
        <p14:creationId xmlns:p14="http://schemas.microsoft.com/office/powerpoint/2010/main" val="292242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A446B1-59AD-42F7-BB9A-753CDC7CB770}" type="datetimeFigureOut">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44C0FC-F97E-4E12-B7D7-675F0A058950}" type="slidenum">
              <a:rPr lang="en-US" smtClean="0"/>
              <a:t>‹#›</a:t>
            </a:fld>
            <a:endParaRPr lang="en-US" dirty="0"/>
          </a:p>
        </p:txBody>
      </p:sp>
    </p:spTree>
    <p:extLst>
      <p:ext uri="{BB962C8B-B14F-4D97-AF65-F5344CB8AC3E}">
        <p14:creationId xmlns:p14="http://schemas.microsoft.com/office/powerpoint/2010/main" val="333670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A446B1-59AD-42F7-BB9A-753CDC7CB770}" type="datetimeFigureOut">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44C0FC-F97E-4E12-B7D7-675F0A058950}" type="slidenum">
              <a:rPr lang="en-US" smtClean="0"/>
              <a:t>‹#›</a:t>
            </a:fld>
            <a:endParaRPr lang="en-US" dirty="0"/>
          </a:p>
        </p:txBody>
      </p:sp>
    </p:spTree>
    <p:extLst>
      <p:ext uri="{BB962C8B-B14F-4D97-AF65-F5344CB8AC3E}">
        <p14:creationId xmlns:p14="http://schemas.microsoft.com/office/powerpoint/2010/main" val="310429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446B1-59AD-42F7-BB9A-753CDC7CB770}" type="datetimeFigureOut">
              <a:rPr lang="en-US" smtClean="0"/>
              <a:t>11/9/2021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4C0FC-F97E-4E12-B7D7-675F0A058950}" type="slidenum">
              <a:rPr lang="en-US" smtClean="0"/>
              <a:t>‹#›</a:t>
            </a:fld>
            <a:endParaRPr lang="en-US" dirty="0"/>
          </a:p>
        </p:txBody>
      </p:sp>
    </p:spTree>
    <p:extLst>
      <p:ext uri="{BB962C8B-B14F-4D97-AF65-F5344CB8AC3E}">
        <p14:creationId xmlns:p14="http://schemas.microsoft.com/office/powerpoint/2010/main" val="1076024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frog.com/integration/docker-registr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ub.docker.com/_/mysq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wnload.docker.com/win/stable/DockerToolbox.ex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scalyr.com/blog/how-to-redirect-docker-logs-to-a-single-file/"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docs.docker.com/engine/reference/commandline/dockerd/"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ocs.docker.com/engine/reference/commandline/build/" TargetMode="External"/><Relationship Id="rId2" Type="http://schemas.openxmlformats.org/officeDocument/2006/relationships/hyperlink" Target="https://docs.docker.com/engine/reference/commandline/dockerd/" TargetMode="External"/><Relationship Id="rId1" Type="http://schemas.openxmlformats.org/officeDocument/2006/relationships/slideLayout" Target="../slideLayouts/slideLayout2.xml"/><Relationship Id="rId4" Type="http://schemas.openxmlformats.org/officeDocument/2006/relationships/hyperlink" Target="https://docs.docker.com/engine/reference/builder/#buildki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a:t>
            </a:r>
            <a:endParaRPr lang="en-US" dirty="0"/>
          </a:p>
        </p:txBody>
      </p:sp>
      <p:sp>
        <p:nvSpPr>
          <p:cNvPr id="3" name="Subtitle 2"/>
          <p:cNvSpPr>
            <a:spLocks noGrp="1"/>
          </p:cNvSpPr>
          <p:nvPr>
            <p:ph type="subTitle" idx="1"/>
          </p:nvPr>
        </p:nvSpPr>
        <p:spPr/>
        <p:txBody>
          <a:bodyPr/>
          <a:lstStyle/>
          <a:p>
            <a:r>
              <a:rPr lang="en-US" dirty="0" smtClean="0"/>
              <a:t>Unit V</a:t>
            </a:r>
            <a:endParaRPr lang="en-US" dirty="0"/>
          </a:p>
        </p:txBody>
      </p:sp>
    </p:spTree>
    <p:extLst>
      <p:ext uri="{BB962C8B-B14F-4D97-AF65-F5344CB8AC3E}">
        <p14:creationId xmlns:p14="http://schemas.microsoft.com/office/powerpoint/2010/main" val="28682861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Image</a:t>
            </a:r>
            <a:br>
              <a:rPr lang="en-US" b="1" dirty="0"/>
            </a:br>
            <a:endParaRPr lang="en-US" dirty="0"/>
          </a:p>
        </p:txBody>
      </p:sp>
      <p:sp>
        <p:nvSpPr>
          <p:cNvPr id="3" name="Content Placeholder 2"/>
          <p:cNvSpPr>
            <a:spLocks noGrp="1"/>
          </p:cNvSpPr>
          <p:nvPr>
            <p:ph idx="1"/>
          </p:nvPr>
        </p:nvSpPr>
        <p:spPr/>
        <p:txBody>
          <a:bodyPr/>
          <a:lstStyle/>
          <a:p>
            <a:r>
              <a:rPr lang="en-US" dirty="0"/>
              <a:t>A Docker image is made up of a collection of files that bundle together all the essentials – such as </a:t>
            </a:r>
            <a:r>
              <a:rPr lang="en-US" b="1" dirty="0"/>
              <a:t>installations</a:t>
            </a:r>
            <a:r>
              <a:rPr lang="en-US" dirty="0"/>
              <a:t>, </a:t>
            </a:r>
            <a:r>
              <a:rPr lang="en-US" b="1" dirty="0"/>
              <a:t>application code</a:t>
            </a:r>
            <a:r>
              <a:rPr lang="en-US" dirty="0"/>
              <a:t>, and </a:t>
            </a:r>
            <a:r>
              <a:rPr lang="en-US" b="1" dirty="0"/>
              <a:t>dependencies</a:t>
            </a:r>
            <a:r>
              <a:rPr lang="en-US" dirty="0"/>
              <a:t> – required to configure a fully operational container environment. You can create a Docker image by using one of two methods:</a:t>
            </a:r>
          </a:p>
          <a:p>
            <a:r>
              <a:rPr lang="en-US" b="1" dirty="0"/>
              <a:t>Interactive</a:t>
            </a:r>
            <a:r>
              <a:rPr lang="en-US" dirty="0"/>
              <a:t>: By running a container from an existing Docker image, manually changing that container environment through a series of live steps, and saving the resulting state as a new image.</a:t>
            </a:r>
          </a:p>
          <a:p>
            <a:r>
              <a:rPr lang="en-US" b="1" dirty="0" err="1"/>
              <a:t>Dockerfile</a:t>
            </a:r>
            <a:r>
              <a:rPr lang="en-US" dirty="0"/>
              <a:t>: By constructing a plain-text file, known as a </a:t>
            </a:r>
            <a:r>
              <a:rPr lang="en-US" b="1" dirty="0" err="1"/>
              <a:t>Dockerfile</a:t>
            </a:r>
            <a:r>
              <a:rPr lang="en-US" dirty="0"/>
              <a:t>, which provides the specifications for creating a Docker image.</a:t>
            </a:r>
          </a:p>
          <a:p>
            <a:endParaRPr lang="en-US" dirty="0"/>
          </a:p>
        </p:txBody>
      </p:sp>
    </p:spTree>
    <p:extLst>
      <p:ext uri="{BB962C8B-B14F-4D97-AF65-F5344CB8AC3E}">
        <p14:creationId xmlns:p14="http://schemas.microsoft.com/office/powerpoint/2010/main" val="1862148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Image Layers</a:t>
            </a:r>
            <a:br>
              <a:rPr lang="en-US" b="1" dirty="0"/>
            </a:br>
            <a:endParaRPr lang="en-US" dirty="0"/>
          </a:p>
        </p:txBody>
      </p:sp>
      <p:sp>
        <p:nvSpPr>
          <p:cNvPr id="3" name="Content Placeholder 2"/>
          <p:cNvSpPr>
            <a:spLocks noGrp="1"/>
          </p:cNvSpPr>
          <p:nvPr>
            <p:ph idx="1"/>
          </p:nvPr>
        </p:nvSpPr>
        <p:spPr>
          <a:xfrm>
            <a:off x="838200" y="1056068"/>
            <a:ext cx="10515600" cy="5120895"/>
          </a:xfrm>
        </p:spPr>
        <p:txBody>
          <a:bodyPr/>
          <a:lstStyle/>
          <a:p>
            <a:r>
              <a:rPr lang="en-US" dirty="0"/>
              <a:t>Each of the files that make up a Docker image is known as a </a:t>
            </a:r>
            <a:r>
              <a:rPr lang="en-US" b="1" dirty="0"/>
              <a:t>layer</a:t>
            </a:r>
            <a:r>
              <a:rPr lang="en-US" dirty="0"/>
              <a:t>. These layers form a series of </a:t>
            </a:r>
            <a:r>
              <a:rPr lang="en-US" b="1" dirty="0"/>
              <a:t>intermediate images</a:t>
            </a:r>
            <a:r>
              <a:rPr lang="en-US" dirty="0"/>
              <a:t>, built one on top of the other in stages, where each layer is dependent on the </a:t>
            </a:r>
            <a:r>
              <a:rPr lang="en-US" dirty="0" smtClean="0"/>
              <a:t>layer.</a:t>
            </a:r>
          </a:p>
          <a:p>
            <a:r>
              <a:rPr lang="en-US" b="1" dirty="0"/>
              <a:t>Container Layer</a:t>
            </a:r>
          </a:p>
          <a:p>
            <a:r>
              <a:rPr lang="en-US" dirty="0"/>
              <a:t>Each time Docker launches a container from an image, it adds a thin writable layer, known as the container layer, which stores all changes to the container throughout its runtime.</a:t>
            </a:r>
          </a:p>
        </p:txBody>
      </p:sp>
      <p:pic>
        <p:nvPicPr>
          <p:cNvPr id="5" name="Picture 4"/>
          <p:cNvPicPr>
            <a:picLocks noChangeAspect="1"/>
          </p:cNvPicPr>
          <p:nvPr/>
        </p:nvPicPr>
        <p:blipFill>
          <a:blip r:embed="rId2"/>
          <a:stretch>
            <a:fillRect/>
          </a:stretch>
        </p:blipFill>
        <p:spPr>
          <a:xfrm>
            <a:off x="7090068" y="3733940"/>
            <a:ext cx="3638033" cy="3342234"/>
          </a:xfrm>
          <a:prstGeom prst="rect">
            <a:avLst/>
          </a:prstGeom>
        </p:spPr>
      </p:pic>
    </p:spTree>
    <p:extLst>
      <p:ext uri="{BB962C8B-B14F-4D97-AF65-F5344CB8AC3E}">
        <p14:creationId xmlns:p14="http://schemas.microsoft.com/office/powerpoint/2010/main" val="3678291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Container Registries</a:t>
            </a:r>
            <a:br>
              <a:rPr lang="en-US" b="1" dirty="0"/>
            </a:br>
            <a:endParaRPr lang="en-US" dirty="0"/>
          </a:p>
        </p:txBody>
      </p:sp>
      <p:sp>
        <p:nvSpPr>
          <p:cNvPr id="3" name="Content Placeholder 2"/>
          <p:cNvSpPr>
            <a:spLocks noGrp="1"/>
          </p:cNvSpPr>
          <p:nvPr>
            <p:ph idx="1"/>
          </p:nvPr>
        </p:nvSpPr>
        <p:spPr>
          <a:xfrm>
            <a:off x="695459" y="1107583"/>
            <a:ext cx="10658341" cy="5069380"/>
          </a:xfrm>
        </p:spPr>
        <p:txBody>
          <a:bodyPr>
            <a:normAutofit fontScale="85000" lnSpcReduction="10000"/>
          </a:bodyPr>
          <a:lstStyle/>
          <a:p>
            <a:r>
              <a:rPr lang="en-US" dirty="0"/>
              <a:t>Container registries are catalogs of storage locations, known as </a:t>
            </a:r>
            <a:r>
              <a:rPr lang="en-US" b="1" dirty="0"/>
              <a:t>repositories</a:t>
            </a:r>
            <a:r>
              <a:rPr lang="en-US" dirty="0"/>
              <a:t>, where you can push and pull container images. The three main registry types are:</a:t>
            </a:r>
          </a:p>
          <a:p>
            <a:r>
              <a:rPr lang="en-US" b="1" dirty="0"/>
              <a:t>Docker Hub</a:t>
            </a:r>
            <a:r>
              <a:rPr lang="en-US" dirty="0"/>
              <a:t>: Docker’s own, official image resource where you can access more than 100,000 container images shared by software vendors, open-source projects, and Docker’s community of users. You can also use the service to host and manage your own private images.</a:t>
            </a:r>
          </a:p>
          <a:p>
            <a:r>
              <a:rPr lang="en-US" b="1" dirty="0"/>
              <a:t>Third-party registry services</a:t>
            </a:r>
            <a:r>
              <a:rPr lang="en-US" dirty="0"/>
              <a:t>: Fully managed offerings that serve as a central point of access to your own container images, providing a way to store, manage, and secure them without the operational headache of running your own on-premises registry. </a:t>
            </a:r>
          </a:p>
          <a:p>
            <a:r>
              <a:rPr lang="en-US" b="1" dirty="0" smtClean="0"/>
              <a:t>Self-hosted </a:t>
            </a:r>
            <a:r>
              <a:rPr lang="en-US" b="1" dirty="0"/>
              <a:t>registries</a:t>
            </a:r>
            <a:r>
              <a:rPr lang="en-US" dirty="0"/>
              <a:t>: A registry model favored by organizations that prefer to host container images on their own on-premises infrastructure – typically due to security, compliance concerns or lower latency requirements. To run your own self-hosted registry, you’ll need to deploy a registry server. Alternatively, you can set up your own private, remote, and virtual </a:t>
            </a:r>
            <a:r>
              <a:rPr lang="en-US" b="1" u="sng" dirty="0">
                <a:hlinkClick r:id="rId2"/>
              </a:rPr>
              <a:t>Docker registry</a:t>
            </a:r>
            <a:r>
              <a:rPr lang="en-US" dirty="0"/>
              <a:t>.</a:t>
            </a:r>
          </a:p>
          <a:p>
            <a:endParaRPr lang="en-US" dirty="0"/>
          </a:p>
        </p:txBody>
      </p:sp>
    </p:spTree>
    <p:extLst>
      <p:ext uri="{BB962C8B-B14F-4D97-AF65-F5344CB8AC3E}">
        <p14:creationId xmlns:p14="http://schemas.microsoft.com/office/powerpoint/2010/main" val="1398521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Container Repositories</a:t>
            </a:r>
            <a:br>
              <a:rPr lang="en-US" b="1" dirty="0"/>
            </a:br>
            <a:endParaRPr lang="en-US" dirty="0"/>
          </a:p>
        </p:txBody>
      </p:sp>
      <p:sp>
        <p:nvSpPr>
          <p:cNvPr id="3" name="Content Placeholder 2"/>
          <p:cNvSpPr>
            <a:spLocks noGrp="1"/>
          </p:cNvSpPr>
          <p:nvPr>
            <p:ph idx="1"/>
          </p:nvPr>
        </p:nvSpPr>
        <p:spPr/>
        <p:txBody>
          <a:bodyPr/>
          <a:lstStyle/>
          <a:p>
            <a:r>
              <a:rPr lang="en-US" dirty="0"/>
              <a:t>Container repositories are the specific physical locations where your Docker images are actually stored, whereby each repository comprises a collection of related images with the same name. Each of the images within a repository is referenced individually by a different tag and represents a different version of fundamentally the same container deployment. For example, on Docker Hub, </a:t>
            </a:r>
            <a:r>
              <a:rPr lang="en-US" b="1" u="sng" dirty="0" err="1">
                <a:hlinkClick r:id="rId2"/>
              </a:rPr>
              <a:t>mysql</a:t>
            </a:r>
            <a:r>
              <a:rPr lang="en-US" dirty="0"/>
              <a:t> is the name of the repository that contains different versions of the Docker image for the popular, open-source DBMS, MySQL.</a:t>
            </a:r>
          </a:p>
        </p:txBody>
      </p:sp>
    </p:spTree>
    <p:extLst>
      <p:ext uri="{BB962C8B-B14F-4D97-AF65-F5344CB8AC3E}">
        <p14:creationId xmlns:p14="http://schemas.microsoft.com/office/powerpoint/2010/main" val="1152589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Create a Docker Image</a:t>
            </a:r>
            <a:br>
              <a:rPr lang="en-US" b="1" dirty="0"/>
            </a:br>
            <a:endParaRPr lang="en-US" dirty="0"/>
          </a:p>
        </p:txBody>
      </p:sp>
      <p:sp>
        <p:nvSpPr>
          <p:cNvPr id="3" name="Content Placeholder 2"/>
          <p:cNvSpPr>
            <a:spLocks noGrp="1"/>
          </p:cNvSpPr>
          <p:nvPr>
            <p:ph idx="1"/>
          </p:nvPr>
        </p:nvSpPr>
        <p:spPr/>
        <p:txBody>
          <a:bodyPr/>
          <a:lstStyle/>
          <a:p>
            <a:r>
              <a:rPr lang="en-US" dirty="0"/>
              <a:t>the two different methods of creating Docker images </a:t>
            </a:r>
            <a:endParaRPr lang="en-US" dirty="0" smtClean="0"/>
          </a:p>
          <a:p>
            <a:r>
              <a:rPr lang="en-US" b="1" dirty="0"/>
              <a:t>Interactive Method</a:t>
            </a:r>
          </a:p>
          <a:p>
            <a:r>
              <a:rPr lang="en-US" b="1" dirty="0" err="1"/>
              <a:t>Dockerfile</a:t>
            </a:r>
            <a:r>
              <a:rPr lang="en-US" b="1" dirty="0"/>
              <a:t> Method</a:t>
            </a:r>
          </a:p>
          <a:p>
            <a:endParaRPr lang="en-US" dirty="0"/>
          </a:p>
        </p:txBody>
      </p:sp>
    </p:spTree>
    <p:extLst>
      <p:ext uri="{BB962C8B-B14F-4D97-AF65-F5344CB8AC3E}">
        <p14:creationId xmlns:p14="http://schemas.microsoft.com/office/powerpoint/2010/main" val="2508806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Interactive Method</a:t>
            </a:r>
            <a:br>
              <a:rPr lang="en-US" b="1" dirty="0"/>
            </a:br>
            <a:endParaRPr lang="en-US" dirty="0"/>
          </a:p>
        </p:txBody>
      </p:sp>
      <p:sp>
        <p:nvSpPr>
          <p:cNvPr id="3" name="Content Placeholder 2"/>
          <p:cNvSpPr>
            <a:spLocks noGrp="1"/>
          </p:cNvSpPr>
          <p:nvPr>
            <p:ph idx="1"/>
          </p:nvPr>
        </p:nvSpPr>
        <p:spPr/>
        <p:txBody>
          <a:bodyPr/>
          <a:lstStyle/>
          <a:p>
            <a:r>
              <a:rPr lang="en-US" dirty="0"/>
              <a:t>The following is a set of simplified steps to creating an image interactively:</a:t>
            </a:r>
          </a:p>
          <a:p>
            <a:r>
              <a:rPr lang="en-US" dirty="0"/>
              <a:t>Install Docker and launch the Docker engine</a:t>
            </a:r>
          </a:p>
          <a:p>
            <a:r>
              <a:rPr lang="en-US" dirty="0"/>
              <a:t>Open a terminal session</a:t>
            </a:r>
          </a:p>
          <a:p>
            <a:r>
              <a:rPr lang="en-US" dirty="0"/>
              <a:t>Use the following </a:t>
            </a:r>
            <a:r>
              <a:rPr lang="en-US" b="1" dirty="0"/>
              <a:t>Docker run</a:t>
            </a:r>
            <a:r>
              <a:rPr lang="en-US" dirty="0"/>
              <a:t> command to start an interactive shell session with a container launched from the image specified by </a:t>
            </a:r>
            <a:r>
              <a:rPr lang="en-US" b="1" dirty="0" err="1"/>
              <a:t>image_name:tag_name</a:t>
            </a:r>
            <a:r>
              <a:rPr lang="en-US" dirty="0"/>
              <a:t>:</a:t>
            </a:r>
          </a:p>
          <a:p>
            <a:r>
              <a:rPr lang="en-US" dirty="0"/>
              <a:t>$ docker run -it </a:t>
            </a:r>
            <a:r>
              <a:rPr lang="en-US" dirty="0" err="1"/>
              <a:t>image_name:tag_name</a:t>
            </a:r>
            <a:r>
              <a:rPr lang="en-US" dirty="0"/>
              <a:t> bash</a:t>
            </a:r>
          </a:p>
        </p:txBody>
      </p:sp>
    </p:spTree>
    <p:extLst>
      <p:ext uri="{BB962C8B-B14F-4D97-AF65-F5344CB8AC3E}">
        <p14:creationId xmlns:p14="http://schemas.microsoft.com/office/powerpoint/2010/main" val="3207072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Interactive Method</a:t>
            </a:r>
            <a:br>
              <a:rPr lang="en-US" b="1" dirty="0" smtClean="0"/>
            </a:br>
            <a:endParaRPr lang="en-US" dirty="0"/>
          </a:p>
        </p:txBody>
      </p:sp>
      <p:sp>
        <p:nvSpPr>
          <p:cNvPr id="3" name="Content Placeholder 2"/>
          <p:cNvSpPr>
            <a:spLocks noGrp="1"/>
          </p:cNvSpPr>
          <p:nvPr>
            <p:ph idx="1"/>
          </p:nvPr>
        </p:nvSpPr>
        <p:spPr/>
        <p:txBody>
          <a:bodyPr/>
          <a:lstStyle/>
          <a:p>
            <a:r>
              <a:rPr lang="en-US" dirty="0"/>
              <a:t>If you omit the tag name, then Docker automatically pulls the most recent image version, which is identified by the latest tag. If Docker cannot find the image locally then it will pull what it needs to build the </a:t>
            </a:r>
            <a:r>
              <a:rPr lang="en-US" dirty="0" smtClean="0"/>
              <a:t>container </a:t>
            </a:r>
            <a:r>
              <a:rPr lang="en-US" dirty="0"/>
              <a:t>from the appropriate repository on Docker Hub</a:t>
            </a:r>
            <a:r>
              <a:rPr lang="en-US" dirty="0" smtClean="0"/>
              <a:t>.</a:t>
            </a:r>
          </a:p>
          <a:p>
            <a:r>
              <a:rPr lang="en-US" dirty="0"/>
              <a:t>example, we’ll launch a container environment based on the latest version of Ubuntu</a:t>
            </a:r>
            <a:r>
              <a:rPr lang="en-US" dirty="0" smtClean="0"/>
              <a:t>:</a:t>
            </a:r>
          </a:p>
          <a:p>
            <a:r>
              <a:rPr lang="en-US" dirty="0"/>
              <a:t>$ docker run -it </a:t>
            </a:r>
            <a:r>
              <a:rPr lang="en-US" dirty="0" err="1"/>
              <a:t>ubuntu</a:t>
            </a:r>
            <a:r>
              <a:rPr lang="en-US" dirty="0"/>
              <a:t> </a:t>
            </a:r>
            <a:r>
              <a:rPr lang="en-US" dirty="0" smtClean="0"/>
              <a:t>bash</a:t>
            </a:r>
          </a:p>
          <a:p>
            <a:r>
              <a:rPr lang="en-US" dirty="0" smtClean="0"/>
              <a:t>Now configure your container environment by, for example, installing all the frameworks, dependencies, libraries, updates, and application code you need. The following simple example adds an NGINX server:</a:t>
            </a:r>
          </a:p>
          <a:p>
            <a:endParaRPr lang="en-US" dirty="0"/>
          </a:p>
          <a:p>
            <a:endParaRPr lang="en-US" dirty="0"/>
          </a:p>
        </p:txBody>
      </p:sp>
    </p:spTree>
    <p:extLst>
      <p:ext uri="{BB962C8B-B14F-4D97-AF65-F5344CB8AC3E}">
        <p14:creationId xmlns:p14="http://schemas.microsoft.com/office/powerpoint/2010/main" val="100805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Interactive Method</a:t>
            </a:r>
            <a:endParaRPr lang="en-US" dirty="0"/>
          </a:p>
        </p:txBody>
      </p:sp>
      <p:sp>
        <p:nvSpPr>
          <p:cNvPr id="3" name="Content Placeholder 2"/>
          <p:cNvSpPr>
            <a:spLocks noGrp="1"/>
          </p:cNvSpPr>
          <p:nvPr>
            <p:ph idx="1"/>
          </p:nvPr>
        </p:nvSpPr>
        <p:spPr/>
        <p:txBody>
          <a:bodyPr>
            <a:normAutofit lnSpcReduction="10000"/>
          </a:bodyPr>
          <a:lstStyle/>
          <a:p>
            <a:r>
              <a:rPr lang="en-US" dirty="0"/>
              <a:t>Open another Bash shell and type the following docker </a:t>
            </a:r>
            <a:r>
              <a:rPr lang="en-US" dirty="0" err="1"/>
              <a:t>ps</a:t>
            </a:r>
            <a:r>
              <a:rPr lang="en-US" dirty="0"/>
              <a:t> command to list active container processes:</a:t>
            </a:r>
          </a:p>
          <a:p>
            <a:r>
              <a:rPr lang="en-US" dirty="0"/>
              <a:t>$ docker </a:t>
            </a:r>
            <a:r>
              <a:rPr lang="en-US" dirty="0" err="1" smtClean="0"/>
              <a:t>ps</a:t>
            </a:r>
            <a:endParaRPr lang="en-US" dirty="0" smtClean="0"/>
          </a:p>
          <a:p>
            <a:r>
              <a:rPr lang="en-US" dirty="0" smtClean="0"/>
              <a:t>The </a:t>
            </a:r>
            <a:r>
              <a:rPr lang="en-US" dirty="0"/>
              <a:t>sample output below shows our running container with the ID </a:t>
            </a:r>
            <a:r>
              <a:rPr lang="en-US" b="1" dirty="0"/>
              <a:t>e61e8081866d</a:t>
            </a:r>
            <a:r>
              <a:rPr lang="en-US" dirty="0"/>
              <a:t> and the name </a:t>
            </a:r>
            <a:r>
              <a:rPr lang="en-US" b="1" dirty="0" err="1"/>
              <a:t>keen_gauss</a:t>
            </a:r>
            <a:r>
              <a:rPr lang="en-US" dirty="0" smtClean="0"/>
              <a:t>:</a:t>
            </a:r>
          </a:p>
          <a:p>
            <a:r>
              <a:rPr lang="en-US" sz="2000" dirty="0"/>
              <a:t>CONTAINER ID    IMAGE    COMMAND    CREATED          STATUS        PORTS    NAMES</a:t>
            </a:r>
          </a:p>
          <a:p>
            <a:r>
              <a:rPr lang="en-US" sz="2000" dirty="0"/>
              <a:t>e61e8081866d    </a:t>
            </a:r>
            <a:r>
              <a:rPr lang="en-US" sz="2000" dirty="0" err="1"/>
              <a:t>ubuntu</a:t>
            </a:r>
            <a:r>
              <a:rPr lang="en-US" sz="2000" dirty="0"/>
              <a:t>    “bash”  2 minutes ago     Up 2 minutes         </a:t>
            </a:r>
            <a:r>
              <a:rPr lang="en-US" sz="2000" dirty="0" err="1"/>
              <a:t>keen_gauss</a:t>
            </a:r>
            <a:endParaRPr lang="en-US" sz="2000" dirty="0"/>
          </a:p>
          <a:p>
            <a:r>
              <a:rPr lang="en-US" dirty="0"/>
              <a:t>This name is randomly generated by the Docker daemon. But you can also identify your container with something more meaningful by assigning your own name using the – </a:t>
            </a:r>
            <a:r>
              <a:rPr lang="en-US" b="1" dirty="0"/>
              <a:t>name operator</a:t>
            </a:r>
            <a:r>
              <a:rPr lang="en-US" dirty="0"/>
              <a:t> in the</a:t>
            </a:r>
            <a:r>
              <a:rPr lang="en-US" b="1" dirty="0"/>
              <a:t> Docker run</a:t>
            </a:r>
            <a:r>
              <a:rPr lang="en-US" dirty="0"/>
              <a:t> command.</a:t>
            </a:r>
          </a:p>
        </p:txBody>
      </p:sp>
    </p:spTree>
    <p:extLst>
      <p:ext uri="{BB962C8B-B14F-4D97-AF65-F5344CB8AC3E}">
        <p14:creationId xmlns:p14="http://schemas.microsoft.com/office/powerpoint/2010/main" val="4107732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Interactive Method</a:t>
            </a:r>
            <a:endParaRPr lang="en-US" dirty="0"/>
          </a:p>
        </p:txBody>
      </p:sp>
      <p:sp>
        <p:nvSpPr>
          <p:cNvPr id="3" name="Content Placeholder 2"/>
          <p:cNvSpPr>
            <a:spLocks noGrp="1"/>
          </p:cNvSpPr>
          <p:nvPr>
            <p:ph idx="1"/>
          </p:nvPr>
        </p:nvSpPr>
        <p:spPr>
          <a:xfrm>
            <a:off x="618186" y="1390918"/>
            <a:ext cx="10735614" cy="4786045"/>
          </a:xfrm>
        </p:spPr>
        <p:txBody>
          <a:bodyPr>
            <a:normAutofit fontScale="92500" lnSpcReduction="10000"/>
          </a:bodyPr>
          <a:lstStyle/>
          <a:p>
            <a:r>
              <a:rPr lang="en-US" dirty="0"/>
              <a:t>Save your image using the </a:t>
            </a:r>
            <a:r>
              <a:rPr lang="en-US" b="1" dirty="0"/>
              <a:t>Docker commit</a:t>
            </a:r>
            <a:r>
              <a:rPr lang="en-US" dirty="0"/>
              <a:t> command, specifying either the ID or name of the container from you which want to create it:</a:t>
            </a:r>
          </a:p>
          <a:p>
            <a:r>
              <a:rPr lang="en-US" dirty="0"/>
              <a:t>$ docker commit </a:t>
            </a:r>
            <a:r>
              <a:rPr lang="en-US" dirty="0" err="1"/>
              <a:t>keen_gauss</a:t>
            </a:r>
            <a:r>
              <a:rPr lang="en-US" dirty="0"/>
              <a:t> </a:t>
            </a:r>
            <a:r>
              <a:rPr lang="en-US" dirty="0" err="1" smtClean="0"/>
              <a:t>ubuntu_testbed</a:t>
            </a:r>
            <a:endParaRPr lang="en-US" dirty="0" smtClean="0"/>
          </a:p>
          <a:p>
            <a:r>
              <a:rPr lang="en-US" dirty="0"/>
              <a:t>Now, use the </a:t>
            </a:r>
            <a:r>
              <a:rPr lang="en-US" b="1" dirty="0"/>
              <a:t>Docker images</a:t>
            </a:r>
            <a:r>
              <a:rPr lang="en-US" dirty="0"/>
              <a:t> command to see the image you’ve just created:</a:t>
            </a:r>
          </a:p>
          <a:p>
            <a:r>
              <a:rPr lang="en-US" dirty="0"/>
              <a:t>$ docker </a:t>
            </a:r>
            <a:r>
              <a:rPr lang="en-US" dirty="0" smtClean="0"/>
              <a:t>images</a:t>
            </a:r>
          </a:p>
          <a:p>
            <a:r>
              <a:rPr lang="en-US" dirty="0"/>
              <a:t>You should see your new image listed in the results</a:t>
            </a:r>
            <a:r>
              <a:rPr lang="en-US" dirty="0" smtClean="0"/>
              <a:t>.</a:t>
            </a:r>
          </a:p>
          <a:p>
            <a:r>
              <a:rPr lang="en-US" dirty="0"/>
              <a:t>REPOSITORY     TAG        IMAGE ID          CREATED            SIZE</a:t>
            </a:r>
            <a:r>
              <a:rPr lang="en-US" dirty="0" smtClean="0"/>
              <a:t/>
            </a:r>
            <a:br>
              <a:rPr lang="en-US" dirty="0" smtClean="0"/>
            </a:br>
            <a:r>
              <a:rPr lang="en-US" dirty="0" err="1"/>
              <a:t>ubuntu</a:t>
            </a:r>
            <a:r>
              <a:rPr lang="en-US" dirty="0"/>
              <a:t>        latest      775349758637      5 minutes ago      </a:t>
            </a:r>
            <a:r>
              <a:rPr lang="en-US" dirty="0" smtClean="0"/>
              <a:t>64.2MB</a:t>
            </a:r>
          </a:p>
          <a:p>
            <a:r>
              <a:rPr lang="en-US" dirty="0"/>
              <a:t>Finally, return to your interactive container shell and type </a:t>
            </a:r>
            <a:r>
              <a:rPr lang="en-US" b="1" dirty="0"/>
              <a:t>exit</a:t>
            </a:r>
            <a:r>
              <a:rPr lang="en-US" dirty="0"/>
              <a:t> to shut it down.</a:t>
            </a:r>
          </a:p>
          <a:p>
            <a:r>
              <a:rPr lang="en-US" dirty="0"/>
              <a:t> # exit</a:t>
            </a:r>
          </a:p>
          <a:p>
            <a:endParaRPr lang="en-US" dirty="0"/>
          </a:p>
        </p:txBody>
      </p:sp>
    </p:spTree>
    <p:extLst>
      <p:ext uri="{BB962C8B-B14F-4D97-AF65-F5344CB8AC3E}">
        <p14:creationId xmlns:p14="http://schemas.microsoft.com/office/powerpoint/2010/main" val="19111121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Interactive Method</a:t>
            </a:r>
            <a:endParaRPr lang="en-US" dirty="0"/>
          </a:p>
        </p:txBody>
      </p:sp>
      <p:sp>
        <p:nvSpPr>
          <p:cNvPr id="3" name="Content Placeholder 2"/>
          <p:cNvSpPr>
            <a:spLocks noGrp="1"/>
          </p:cNvSpPr>
          <p:nvPr>
            <p:ph idx="1"/>
          </p:nvPr>
        </p:nvSpPr>
        <p:spPr/>
        <p:txBody>
          <a:bodyPr/>
          <a:lstStyle/>
          <a:p>
            <a:r>
              <a:rPr lang="en-US" b="1" dirty="0"/>
              <a:t>Advantages: </a:t>
            </a:r>
            <a:r>
              <a:rPr lang="en-US" dirty="0"/>
              <a:t>Quickest and simplest way to create Docker images. Ideal for testing, troubleshooting, determining dependencies, and validating processes.</a:t>
            </a:r>
          </a:p>
          <a:p>
            <a:r>
              <a:rPr lang="en-US" b="1" dirty="0"/>
              <a:t>Disadvantages: </a:t>
            </a:r>
            <a:r>
              <a:rPr lang="en-US" dirty="0"/>
              <a:t>Difficult lifecycle management, requiring error-prone manual reconfiguration of live interactive processes. Easier to create unoptimized images with unnecessary layers.</a:t>
            </a:r>
          </a:p>
          <a:p>
            <a:endParaRPr lang="en-US" dirty="0"/>
          </a:p>
        </p:txBody>
      </p:sp>
    </p:spTree>
    <p:extLst>
      <p:ext uri="{BB962C8B-B14F-4D97-AF65-F5344CB8AC3E}">
        <p14:creationId xmlns:p14="http://schemas.microsoft.com/office/powerpoint/2010/main" val="3324578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br>
              <a:rPr lang="en-US" dirty="0"/>
            </a:br>
            <a:endParaRPr lang="en-US" dirty="0"/>
          </a:p>
        </p:txBody>
      </p:sp>
      <p:sp>
        <p:nvSpPr>
          <p:cNvPr id="3" name="Content Placeholder 2"/>
          <p:cNvSpPr>
            <a:spLocks noGrp="1"/>
          </p:cNvSpPr>
          <p:nvPr>
            <p:ph idx="1"/>
          </p:nvPr>
        </p:nvSpPr>
        <p:spPr>
          <a:xfrm>
            <a:off x="838200" y="1313645"/>
            <a:ext cx="10515600" cy="4863318"/>
          </a:xfrm>
        </p:spPr>
        <p:txBody>
          <a:bodyPr>
            <a:normAutofit/>
          </a:bodyPr>
          <a:lstStyle/>
          <a:p>
            <a:r>
              <a:rPr lang="en-US" dirty="0"/>
              <a:t>Docker is an open source platform for building, deploying, and managing containerized applications. </a:t>
            </a:r>
            <a:endParaRPr lang="en-US" dirty="0" smtClean="0"/>
          </a:p>
          <a:p>
            <a:r>
              <a:rPr lang="en-US" dirty="0"/>
              <a:t>It enables developers to package applications into containers—standardized executable components combining application source code with the operating system (OS) libraries and dependencies required to run that code in any environment. </a:t>
            </a:r>
            <a:endParaRPr lang="en-US" dirty="0" smtClean="0"/>
          </a:p>
          <a:p>
            <a:r>
              <a:rPr lang="en-US" dirty="0"/>
              <a:t>Developers can create containers without Docker, but the platform makes it easier, simpler, and safer to build, deploy and manage containers. Docker is essentially a toolkit that enables developers to build, deploy, run, update, and stop containers using simple commands and work-saving automation through a single API.</a:t>
            </a:r>
            <a:endParaRPr lang="en-US" dirty="0" smtClean="0"/>
          </a:p>
        </p:txBody>
      </p:sp>
    </p:spTree>
    <p:extLst>
      <p:ext uri="{BB962C8B-B14F-4D97-AF65-F5344CB8AC3E}">
        <p14:creationId xmlns:p14="http://schemas.microsoft.com/office/powerpoint/2010/main" val="3626743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Dockerfile</a:t>
            </a:r>
            <a:r>
              <a:rPr lang="en-US" b="1" dirty="0"/>
              <a:t> Method</a:t>
            </a:r>
            <a:br>
              <a:rPr lang="en-US" b="1" dirty="0"/>
            </a:br>
            <a:endParaRPr lang="en-US" dirty="0"/>
          </a:p>
        </p:txBody>
      </p:sp>
      <p:sp>
        <p:nvSpPr>
          <p:cNvPr id="3" name="Content Placeholder 2"/>
          <p:cNvSpPr>
            <a:spLocks noGrp="1"/>
          </p:cNvSpPr>
          <p:nvPr>
            <p:ph idx="1"/>
          </p:nvPr>
        </p:nvSpPr>
        <p:spPr>
          <a:xfrm>
            <a:off x="734096" y="1690687"/>
            <a:ext cx="10619704" cy="4486275"/>
          </a:xfrm>
        </p:spPr>
        <p:txBody>
          <a:bodyPr/>
          <a:lstStyle/>
          <a:p>
            <a:r>
              <a:rPr lang="en-US" dirty="0"/>
              <a:t>The </a:t>
            </a:r>
            <a:r>
              <a:rPr lang="en-US" dirty="0" err="1"/>
              <a:t>Dockerfile</a:t>
            </a:r>
            <a:r>
              <a:rPr lang="en-US" dirty="0"/>
              <a:t> approach is the method of choice for real-world, enterprise-grade container deployments. </a:t>
            </a:r>
            <a:endParaRPr lang="en-US" dirty="0" smtClean="0"/>
          </a:p>
          <a:p>
            <a:r>
              <a:rPr lang="en-US" dirty="0" smtClean="0"/>
              <a:t>It’s </a:t>
            </a:r>
            <a:r>
              <a:rPr lang="en-US" dirty="0"/>
              <a:t>a more systematic, flexible, and efficient way to build Docker images and the key to compact, reliable, and secure container environments.</a:t>
            </a:r>
          </a:p>
          <a:p>
            <a:r>
              <a:rPr lang="en-US" dirty="0" smtClean="0"/>
              <a:t>The </a:t>
            </a:r>
            <a:r>
              <a:rPr lang="en-US" dirty="0" err="1"/>
              <a:t>Dockerfile</a:t>
            </a:r>
            <a:r>
              <a:rPr lang="en-US" dirty="0"/>
              <a:t> method is a three-step process whereby you create the </a:t>
            </a:r>
            <a:r>
              <a:rPr lang="en-US" dirty="0" err="1"/>
              <a:t>Dockerfile</a:t>
            </a:r>
            <a:r>
              <a:rPr lang="en-US" dirty="0"/>
              <a:t> and add the commands you need to assemble the image.</a:t>
            </a:r>
          </a:p>
          <a:p>
            <a:endParaRPr lang="en-US" dirty="0"/>
          </a:p>
        </p:txBody>
      </p:sp>
    </p:spTree>
    <p:extLst>
      <p:ext uri="{BB962C8B-B14F-4D97-AF65-F5344CB8AC3E}">
        <p14:creationId xmlns:p14="http://schemas.microsoft.com/office/powerpoint/2010/main" val="1502109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following table shows you those </a:t>
            </a:r>
            <a:r>
              <a:rPr lang="en-US" dirty="0" err="1" smtClean="0"/>
              <a:t>Dockerfile</a:t>
            </a:r>
            <a:r>
              <a:rPr lang="en-US" dirty="0" smtClean="0"/>
              <a:t> statements you’re most likely to use:</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8363837"/>
              </p:ext>
            </p:extLst>
          </p:nvPr>
        </p:nvGraphicFramePr>
        <p:xfrm>
          <a:off x="1287886" y="1558344"/>
          <a:ext cx="9362942" cy="4992616"/>
        </p:xfrm>
        <a:graphic>
          <a:graphicData uri="http://schemas.openxmlformats.org/drawingml/2006/table">
            <a:tbl>
              <a:tblPr/>
              <a:tblGrid>
                <a:gridCol w="1446434"/>
                <a:gridCol w="7916508"/>
              </a:tblGrid>
              <a:tr h="448817">
                <a:tc>
                  <a:txBody>
                    <a:bodyPr/>
                    <a:lstStyle/>
                    <a:p>
                      <a:pPr fontAlgn="ctr" latinLnBrk="0"/>
                      <a:r>
                        <a:rPr lang="en-US" sz="1800" b="1" i="0" u="none" strike="noStrike" dirty="0">
                          <a:solidFill>
                            <a:srgbClr val="000000"/>
                          </a:solidFill>
                          <a:effectLst/>
                          <a:latin typeface="Calibri" panose="020F0502020204030204" pitchFamily="34" charset="0"/>
                        </a:rPr>
                        <a:t>Command</a:t>
                      </a:r>
                      <a:endParaRPr lang="en-US" sz="3200"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latinLnBrk="0"/>
                      <a:r>
                        <a:rPr lang="en-US" sz="1800" b="1" i="0" u="none" strike="noStrike">
                          <a:solidFill>
                            <a:srgbClr val="000000"/>
                          </a:solidFill>
                          <a:effectLst/>
                          <a:latin typeface="Calibri" panose="020F0502020204030204" pitchFamily="34" charset="0"/>
                        </a:rPr>
                        <a:t>Purpose</a:t>
                      </a:r>
                      <a:endParaRPr lang="en-US" sz="320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8817">
                <a:tc>
                  <a:txBody>
                    <a:bodyPr/>
                    <a:lstStyle/>
                    <a:p>
                      <a:pPr fontAlgn="ctr" latinLnBrk="0"/>
                      <a:r>
                        <a:rPr lang="en-US" sz="1800" b="0" i="0" u="none" strike="noStrike" dirty="0">
                          <a:solidFill>
                            <a:srgbClr val="000000"/>
                          </a:solidFill>
                          <a:effectLst/>
                          <a:latin typeface="Calibri" panose="020F0502020204030204" pitchFamily="34" charset="0"/>
                        </a:rPr>
                        <a:t>FROM</a:t>
                      </a:r>
                      <a:endParaRPr lang="en-US" sz="3200"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latinLnBrk="0"/>
                      <a:r>
                        <a:rPr lang="en-US" sz="1800" b="0" i="0" u="none" strike="noStrike" dirty="0">
                          <a:solidFill>
                            <a:srgbClr val="000000"/>
                          </a:solidFill>
                          <a:effectLst/>
                          <a:latin typeface="Calibri" panose="020F0502020204030204" pitchFamily="34" charset="0"/>
                        </a:rPr>
                        <a:t>To specify the parent image.</a:t>
                      </a:r>
                      <a:endParaRPr lang="en-US" sz="3200"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8817">
                <a:tc>
                  <a:txBody>
                    <a:bodyPr/>
                    <a:lstStyle/>
                    <a:p>
                      <a:pPr fontAlgn="ctr" latinLnBrk="0"/>
                      <a:r>
                        <a:rPr lang="en-US" sz="1800" b="0" i="0" u="none" strike="noStrike">
                          <a:solidFill>
                            <a:srgbClr val="000000"/>
                          </a:solidFill>
                          <a:effectLst/>
                          <a:latin typeface="Calibri" panose="020F0502020204030204" pitchFamily="34" charset="0"/>
                        </a:rPr>
                        <a:t>WORKDIR</a:t>
                      </a:r>
                      <a:endParaRPr lang="en-US" sz="320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latinLnBrk="0"/>
                      <a:r>
                        <a:rPr lang="en-US" sz="1800" b="0" i="0" u="none" strike="noStrike" dirty="0">
                          <a:solidFill>
                            <a:srgbClr val="000000"/>
                          </a:solidFill>
                          <a:effectLst/>
                          <a:latin typeface="Calibri" panose="020F0502020204030204" pitchFamily="34" charset="0"/>
                        </a:rPr>
                        <a:t>To set the working directory for any commands that follow in the </a:t>
                      </a:r>
                      <a:r>
                        <a:rPr lang="en-US" sz="1800" b="0" i="0" u="none" strike="noStrike" dirty="0" err="1">
                          <a:solidFill>
                            <a:srgbClr val="000000"/>
                          </a:solidFill>
                          <a:effectLst/>
                          <a:latin typeface="Calibri" panose="020F0502020204030204" pitchFamily="34" charset="0"/>
                        </a:rPr>
                        <a:t>Dockerfile</a:t>
                      </a:r>
                      <a:r>
                        <a:rPr lang="en-US" sz="1800" b="0" i="0" u="none" strike="noStrike" dirty="0">
                          <a:solidFill>
                            <a:srgbClr val="000000"/>
                          </a:solidFill>
                          <a:effectLst/>
                          <a:latin typeface="Calibri" panose="020F0502020204030204" pitchFamily="34" charset="0"/>
                        </a:rPr>
                        <a:t>.</a:t>
                      </a:r>
                      <a:endParaRPr lang="en-US" sz="3200"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8817">
                <a:tc>
                  <a:txBody>
                    <a:bodyPr/>
                    <a:lstStyle/>
                    <a:p>
                      <a:pPr fontAlgn="ctr" latinLnBrk="0"/>
                      <a:r>
                        <a:rPr lang="en-US" sz="1800" b="0" i="0" u="none" strike="noStrike">
                          <a:solidFill>
                            <a:srgbClr val="000000"/>
                          </a:solidFill>
                          <a:effectLst/>
                          <a:latin typeface="Calibri" panose="020F0502020204030204" pitchFamily="34" charset="0"/>
                        </a:rPr>
                        <a:t>RUN</a:t>
                      </a:r>
                      <a:endParaRPr lang="en-US" sz="320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latinLnBrk="0"/>
                      <a:r>
                        <a:rPr lang="en-US" sz="1800" b="0" i="0" u="none" strike="noStrike" dirty="0">
                          <a:solidFill>
                            <a:srgbClr val="000000"/>
                          </a:solidFill>
                          <a:effectLst/>
                          <a:latin typeface="Calibri" panose="020F0502020204030204" pitchFamily="34" charset="0"/>
                        </a:rPr>
                        <a:t>To install any applications and packages required for your container.</a:t>
                      </a:r>
                      <a:endParaRPr lang="en-US" sz="3200"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8817">
                <a:tc>
                  <a:txBody>
                    <a:bodyPr/>
                    <a:lstStyle/>
                    <a:p>
                      <a:pPr fontAlgn="ctr" latinLnBrk="0"/>
                      <a:r>
                        <a:rPr lang="en-US" sz="1800" b="0" i="0" u="none" strike="noStrike">
                          <a:solidFill>
                            <a:srgbClr val="000000"/>
                          </a:solidFill>
                          <a:effectLst/>
                          <a:latin typeface="Calibri" panose="020F0502020204030204" pitchFamily="34" charset="0"/>
                        </a:rPr>
                        <a:t>COPY</a:t>
                      </a:r>
                      <a:endParaRPr lang="en-US" sz="320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latinLnBrk="0"/>
                      <a:r>
                        <a:rPr lang="en-US" sz="1800" b="0" i="0" u="none" strike="noStrike" dirty="0">
                          <a:solidFill>
                            <a:srgbClr val="000000"/>
                          </a:solidFill>
                          <a:effectLst/>
                          <a:latin typeface="Calibri" panose="020F0502020204030204" pitchFamily="34" charset="0"/>
                        </a:rPr>
                        <a:t>To copy over files or directories from a specific location.</a:t>
                      </a:r>
                      <a:endParaRPr lang="en-US" sz="3200"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8817">
                <a:tc>
                  <a:txBody>
                    <a:bodyPr/>
                    <a:lstStyle/>
                    <a:p>
                      <a:pPr fontAlgn="ctr" latinLnBrk="0"/>
                      <a:r>
                        <a:rPr lang="en-US" sz="1800" b="0" i="0" u="none" strike="noStrike">
                          <a:solidFill>
                            <a:srgbClr val="000000"/>
                          </a:solidFill>
                          <a:effectLst/>
                          <a:latin typeface="Calibri" panose="020F0502020204030204" pitchFamily="34" charset="0"/>
                        </a:rPr>
                        <a:t>ADD</a:t>
                      </a:r>
                      <a:endParaRPr lang="en-US" sz="320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latinLnBrk="0"/>
                      <a:r>
                        <a:rPr lang="en-US" sz="1800" b="0" i="0" u="none" strike="noStrike" dirty="0">
                          <a:solidFill>
                            <a:srgbClr val="000000"/>
                          </a:solidFill>
                          <a:effectLst/>
                          <a:latin typeface="Calibri" panose="020F0502020204030204" pitchFamily="34" charset="0"/>
                        </a:rPr>
                        <a:t>As COPY, but also able to handle remote URLs and unpack compressed files.</a:t>
                      </a:r>
                      <a:endParaRPr lang="en-US" sz="3200"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83914">
                <a:tc>
                  <a:txBody>
                    <a:bodyPr/>
                    <a:lstStyle/>
                    <a:p>
                      <a:pPr fontAlgn="ctr" latinLnBrk="0"/>
                      <a:r>
                        <a:rPr lang="en-US" sz="1800" b="0" i="0" u="none" strike="noStrike">
                          <a:solidFill>
                            <a:srgbClr val="000000"/>
                          </a:solidFill>
                          <a:effectLst/>
                          <a:latin typeface="Calibri" panose="020F0502020204030204" pitchFamily="34" charset="0"/>
                        </a:rPr>
                        <a:t>ENTRYPOINT</a:t>
                      </a:r>
                      <a:endParaRPr lang="en-US" sz="320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latinLnBrk="0"/>
                      <a:r>
                        <a:rPr lang="en-US" sz="1800" b="0" i="0" u="none" strike="noStrike" dirty="0">
                          <a:solidFill>
                            <a:srgbClr val="000000"/>
                          </a:solidFill>
                          <a:effectLst/>
                          <a:latin typeface="Calibri" panose="020F0502020204030204" pitchFamily="34" charset="0"/>
                        </a:rPr>
                        <a:t>Command that will always be executed when the container starts. If not specified, the default is /bin/</a:t>
                      </a:r>
                      <a:r>
                        <a:rPr lang="en-US" sz="1800" b="0" i="0" u="none" strike="noStrike" dirty="0" err="1">
                          <a:solidFill>
                            <a:srgbClr val="000000"/>
                          </a:solidFill>
                          <a:effectLst/>
                          <a:latin typeface="Calibri" panose="020F0502020204030204" pitchFamily="34" charset="0"/>
                        </a:rPr>
                        <a:t>sh</a:t>
                      </a:r>
                      <a:r>
                        <a:rPr lang="en-US" sz="1800" b="0" i="0" u="none" strike="noStrike" dirty="0">
                          <a:solidFill>
                            <a:srgbClr val="000000"/>
                          </a:solidFill>
                          <a:effectLst/>
                          <a:latin typeface="Calibri" panose="020F0502020204030204" pitchFamily="34" charset="0"/>
                        </a:rPr>
                        <a:t> -c</a:t>
                      </a:r>
                      <a:endParaRPr lang="en-US" sz="3200"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83914">
                <a:tc>
                  <a:txBody>
                    <a:bodyPr/>
                    <a:lstStyle/>
                    <a:p>
                      <a:pPr fontAlgn="ctr" latinLnBrk="0"/>
                      <a:r>
                        <a:rPr lang="en-US" sz="1800" b="0" i="0" u="none" strike="noStrike">
                          <a:solidFill>
                            <a:srgbClr val="000000"/>
                          </a:solidFill>
                          <a:effectLst/>
                          <a:latin typeface="Calibri" panose="020F0502020204030204" pitchFamily="34" charset="0"/>
                        </a:rPr>
                        <a:t>CMD</a:t>
                      </a:r>
                      <a:endParaRPr lang="en-US" sz="320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latinLnBrk="0"/>
                      <a:r>
                        <a:rPr lang="en-US" sz="1800" b="0" i="0" u="none" strike="noStrike" dirty="0">
                          <a:solidFill>
                            <a:srgbClr val="000000"/>
                          </a:solidFill>
                          <a:effectLst/>
                          <a:latin typeface="Calibri" panose="020F0502020204030204" pitchFamily="34" charset="0"/>
                        </a:rPr>
                        <a:t>Arguments passed to the </a:t>
                      </a:r>
                      <a:r>
                        <a:rPr lang="en-US" sz="1800" b="0" i="0" u="none" strike="noStrike" dirty="0" err="1">
                          <a:solidFill>
                            <a:srgbClr val="000000"/>
                          </a:solidFill>
                          <a:effectLst/>
                          <a:latin typeface="Calibri" panose="020F0502020204030204" pitchFamily="34" charset="0"/>
                        </a:rPr>
                        <a:t>entrypoint</a:t>
                      </a:r>
                      <a:r>
                        <a:rPr lang="en-US" sz="1800" b="0" i="0" u="none" strike="noStrike" dirty="0">
                          <a:solidFill>
                            <a:srgbClr val="000000"/>
                          </a:solidFill>
                          <a:effectLst/>
                          <a:latin typeface="Calibri" panose="020F0502020204030204" pitchFamily="34" charset="0"/>
                        </a:rPr>
                        <a:t>. If ENTRYPOINT is not set (defaults to /bin/</a:t>
                      </a:r>
                      <a:r>
                        <a:rPr lang="en-US" sz="1800" b="0" i="0" u="none" strike="noStrike" dirty="0" err="1">
                          <a:solidFill>
                            <a:srgbClr val="000000"/>
                          </a:solidFill>
                          <a:effectLst/>
                          <a:latin typeface="Calibri" panose="020F0502020204030204" pitchFamily="34" charset="0"/>
                        </a:rPr>
                        <a:t>sh</a:t>
                      </a:r>
                      <a:r>
                        <a:rPr lang="en-US" sz="1800" b="0" i="0" u="none" strike="noStrike" dirty="0">
                          <a:solidFill>
                            <a:srgbClr val="000000"/>
                          </a:solidFill>
                          <a:effectLst/>
                          <a:latin typeface="Calibri" panose="020F0502020204030204" pitchFamily="34" charset="0"/>
                        </a:rPr>
                        <a:t> -c), the CMD will be the commands the container executes.</a:t>
                      </a:r>
                      <a:endParaRPr lang="en-US" sz="3200"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8817">
                <a:tc>
                  <a:txBody>
                    <a:bodyPr/>
                    <a:lstStyle/>
                    <a:p>
                      <a:pPr fontAlgn="ctr" latinLnBrk="0"/>
                      <a:r>
                        <a:rPr lang="en-US" sz="1800" b="0" i="0" u="none" strike="noStrike">
                          <a:solidFill>
                            <a:srgbClr val="000000"/>
                          </a:solidFill>
                          <a:effectLst/>
                          <a:latin typeface="Calibri" panose="020F0502020204030204" pitchFamily="34" charset="0"/>
                        </a:rPr>
                        <a:t>EXPOSE</a:t>
                      </a:r>
                      <a:endParaRPr lang="en-US" sz="320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latinLnBrk="0"/>
                      <a:r>
                        <a:rPr lang="en-US" sz="1800" b="0" i="0" u="none" strike="noStrike" dirty="0">
                          <a:solidFill>
                            <a:srgbClr val="000000"/>
                          </a:solidFill>
                          <a:effectLst/>
                          <a:latin typeface="Calibri" panose="020F0502020204030204" pitchFamily="34" charset="0"/>
                        </a:rPr>
                        <a:t>To define which port through which to access your container application.</a:t>
                      </a:r>
                      <a:endParaRPr lang="en-US" sz="3200"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8817">
                <a:tc>
                  <a:txBody>
                    <a:bodyPr/>
                    <a:lstStyle/>
                    <a:p>
                      <a:pPr fontAlgn="ctr" latinLnBrk="0"/>
                      <a:r>
                        <a:rPr lang="en-US" sz="1800" b="0" i="0" u="none" strike="noStrike">
                          <a:solidFill>
                            <a:srgbClr val="000000"/>
                          </a:solidFill>
                          <a:effectLst/>
                          <a:latin typeface="Calibri" panose="020F0502020204030204" pitchFamily="34" charset="0"/>
                        </a:rPr>
                        <a:t>LABEL</a:t>
                      </a:r>
                      <a:endParaRPr lang="en-US" sz="320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latinLnBrk="0"/>
                      <a:r>
                        <a:rPr lang="en-US" sz="1800" b="0" i="0" u="none" strike="noStrike" dirty="0">
                          <a:solidFill>
                            <a:srgbClr val="000000"/>
                          </a:solidFill>
                          <a:effectLst/>
                          <a:latin typeface="Calibri" panose="020F0502020204030204" pitchFamily="34" charset="0"/>
                        </a:rPr>
                        <a:t>To add metadata to the image.</a:t>
                      </a:r>
                      <a:endParaRPr lang="en-US" sz="3200"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87239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Docker Build Context</a:t>
            </a:r>
            <a:br>
              <a:rPr lang="en-US" b="1" dirty="0"/>
            </a:br>
            <a:endParaRPr lang="en-US" dirty="0"/>
          </a:p>
        </p:txBody>
      </p:sp>
      <p:sp>
        <p:nvSpPr>
          <p:cNvPr id="3" name="Content Placeholder 2"/>
          <p:cNvSpPr>
            <a:spLocks noGrp="1"/>
          </p:cNvSpPr>
          <p:nvPr>
            <p:ph idx="1"/>
          </p:nvPr>
        </p:nvSpPr>
        <p:spPr/>
        <p:txBody>
          <a:bodyPr/>
          <a:lstStyle/>
          <a:p>
            <a:r>
              <a:rPr lang="en-US" dirty="0"/>
              <a:t>Now use the Docker build command to create your Docker image. Use the </a:t>
            </a:r>
            <a:r>
              <a:rPr lang="en-US" b="1" dirty="0"/>
              <a:t>-t flag</a:t>
            </a:r>
            <a:r>
              <a:rPr lang="en-US" dirty="0"/>
              <a:t> to set an image name and tag:</a:t>
            </a:r>
          </a:p>
          <a:p>
            <a:r>
              <a:rPr lang="en-US" dirty="0"/>
              <a:t>$ docker build -t my-nginx:0.1 .</a:t>
            </a:r>
          </a:p>
          <a:p>
            <a:r>
              <a:rPr lang="en-US" dirty="0"/>
              <a:t> you can use the </a:t>
            </a:r>
            <a:r>
              <a:rPr lang="en-US" b="1" dirty="0"/>
              <a:t>Docker images</a:t>
            </a:r>
            <a:r>
              <a:rPr lang="en-US" dirty="0"/>
              <a:t> command to see the image you’ve just created.</a:t>
            </a:r>
          </a:p>
          <a:p>
            <a:r>
              <a:rPr lang="en-US" dirty="0"/>
              <a:t> $ docker images</a:t>
            </a:r>
          </a:p>
          <a:p>
            <a:r>
              <a:rPr lang="en-US" dirty="0"/>
              <a:t>REPOSITORY     TAG IMAGE ID        CREATED SIZE</a:t>
            </a:r>
          </a:p>
          <a:p>
            <a:r>
              <a:rPr lang="en-US" dirty="0"/>
              <a:t>my-</a:t>
            </a:r>
            <a:r>
              <a:rPr lang="en-US" dirty="0" err="1"/>
              <a:t>nginx</a:t>
            </a:r>
            <a:r>
              <a:rPr lang="en-US" dirty="0"/>
              <a:t>       0.1 f95ae2e1344b    10 seconds ago 138MB</a:t>
            </a:r>
          </a:p>
          <a:p>
            <a:r>
              <a:rPr lang="en-US" dirty="0" err="1"/>
              <a:t>ubuntu</a:t>
            </a:r>
            <a:r>
              <a:rPr lang="en-US" dirty="0"/>
              <a:t>         18.04 ccc6e87d482b  12 days ago 64.2MB</a:t>
            </a:r>
          </a:p>
          <a:p>
            <a:endParaRPr lang="en-US" dirty="0"/>
          </a:p>
        </p:txBody>
      </p:sp>
    </p:spTree>
    <p:extLst>
      <p:ext uri="{BB962C8B-B14F-4D97-AF65-F5344CB8AC3E}">
        <p14:creationId xmlns:p14="http://schemas.microsoft.com/office/powerpoint/2010/main" val="864356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Dockerfile</a:t>
            </a:r>
            <a:r>
              <a:rPr lang="en-US" b="1" dirty="0" smtClean="0"/>
              <a:t> Method</a:t>
            </a:r>
            <a:br>
              <a:rPr lang="en-US" b="1" dirty="0" smtClean="0"/>
            </a:br>
            <a:endParaRPr lang="en-US" dirty="0"/>
          </a:p>
        </p:txBody>
      </p:sp>
      <p:sp>
        <p:nvSpPr>
          <p:cNvPr id="3" name="Content Placeholder 2"/>
          <p:cNvSpPr>
            <a:spLocks noGrp="1"/>
          </p:cNvSpPr>
          <p:nvPr>
            <p:ph idx="1"/>
          </p:nvPr>
        </p:nvSpPr>
        <p:spPr/>
        <p:txBody>
          <a:bodyPr/>
          <a:lstStyle/>
          <a:p>
            <a:r>
              <a:rPr lang="en-US" b="1" dirty="0" smtClean="0"/>
              <a:t>Advantages</a:t>
            </a:r>
            <a:r>
              <a:rPr lang="en-US" b="1" dirty="0"/>
              <a:t>: </a:t>
            </a:r>
            <a:r>
              <a:rPr lang="en-US" dirty="0"/>
              <a:t>Clean, compact and repeatable recipe-based images. Easier lifecycle management and easier integration into continuous integration (CI) and continuous delivery (CD) processes. Clear self-documented record of steps taken to assemble the image.</a:t>
            </a:r>
          </a:p>
          <a:p>
            <a:r>
              <a:rPr lang="en-US" b="1" dirty="0"/>
              <a:t>Disadvantages: </a:t>
            </a:r>
            <a:r>
              <a:rPr lang="en-US" dirty="0"/>
              <a:t>More difficult for beginners and more time consuming to create from scratch.</a:t>
            </a:r>
          </a:p>
          <a:p>
            <a:endParaRPr lang="en-US" dirty="0"/>
          </a:p>
        </p:txBody>
      </p:sp>
    </p:spTree>
    <p:extLst>
      <p:ext uri="{BB962C8B-B14F-4D97-AF65-F5344CB8AC3E}">
        <p14:creationId xmlns:p14="http://schemas.microsoft.com/office/powerpoint/2010/main" val="3705286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docker on Windows</a:t>
            </a:r>
            <a:br>
              <a:rPr lang="en-US" dirty="0"/>
            </a:br>
            <a:endParaRPr lang="en-US" dirty="0"/>
          </a:p>
        </p:txBody>
      </p:sp>
      <p:sp>
        <p:nvSpPr>
          <p:cNvPr id="3" name="Content Placeholder 2"/>
          <p:cNvSpPr>
            <a:spLocks noGrp="1"/>
          </p:cNvSpPr>
          <p:nvPr>
            <p:ph idx="1"/>
          </p:nvPr>
        </p:nvSpPr>
        <p:spPr/>
        <p:txBody>
          <a:bodyPr/>
          <a:lstStyle/>
          <a:p>
            <a:r>
              <a:rPr lang="en-US" dirty="0" smtClean="0"/>
              <a:t>Install </a:t>
            </a:r>
            <a:r>
              <a:rPr lang="en-US" dirty="0"/>
              <a:t>docker on any operating system like </a:t>
            </a:r>
            <a:r>
              <a:rPr lang="en-US" b="1" dirty="0"/>
              <a:t>Windows, Linux,</a:t>
            </a:r>
            <a:r>
              <a:rPr lang="en-US" dirty="0"/>
              <a:t> or </a:t>
            </a:r>
            <a:r>
              <a:rPr lang="en-US" b="1" dirty="0"/>
              <a:t>Mac</a:t>
            </a:r>
            <a:r>
              <a:rPr lang="en-US" dirty="0"/>
              <a:t>. Here, we are going to install </a:t>
            </a:r>
            <a:r>
              <a:rPr lang="en-US" dirty="0" err="1"/>
              <a:t>docker</a:t>
            </a:r>
            <a:r>
              <a:rPr lang="en-US" dirty="0"/>
              <a:t>-engine on </a:t>
            </a:r>
            <a:r>
              <a:rPr lang="en-US" b="1" dirty="0"/>
              <a:t>Windows</a:t>
            </a:r>
            <a:r>
              <a:rPr lang="en-US" dirty="0"/>
              <a:t>. The main advantage of using Docker on Windows is that it provides an ability to run natively on Windows without any kind of virtualization. To install docker on windows, we need to download and install the </a:t>
            </a:r>
            <a:r>
              <a:rPr lang="en-US" b="1" dirty="0"/>
              <a:t>Docker Toolbox</a:t>
            </a:r>
            <a:r>
              <a:rPr lang="en-US" dirty="0"/>
              <a:t>.</a:t>
            </a:r>
          </a:p>
        </p:txBody>
      </p:sp>
    </p:spTree>
    <p:extLst>
      <p:ext uri="{BB962C8B-B14F-4D97-AF65-F5344CB8AC3E}">
        <p14:creationId xmlns:p14="http://schemas.microsoft.com/office/powerpoint/2010/main" val="1955953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4950"/>
          </a:xfrm>
        </p:spPr>
        <p:txBody>
          <a:bodyPr>
            <a:normAutofit fontScale="90000"/>
          </a:bodyPr>
          <a:lstStyle/>
          <a:p>
            <a:r>
              <a:rPr lang="en-US" dirty="0"/>
              <a:t>Follow the below steps to install docker on windows -</a:t>
            </a:r>
          </a:p>
        </p:txBody>
      </p:sp>
      <p:sp>
        <p:nvSpPr>
          <p:cNvPr id="3" name="Content Placeholder 2"/>
          <p:cNvSpPr>
            <a:spLocks noGrp="1"/>
          </p:cNvSpPr>
          <p:nvPr>
            <p:ph idx="1"/>
          </p:nvPr>
        </p:nvSpPr>
        <p:spPr>
          <a:xfrm>
            <a:off x="838200" y="1390918"/>
            <a:ext cx="10515600" cy="4786045"/>
          </a:xfrm>
        </p:spPr>
        <p:txBody>
          <a:bodyPr/>
          <a:lstStyle/>
          <a:p>
            <a:r>
              <a:rPr lang="en-US" b="1" dirty="0"/>
              <a:t>Step 1:</a:t>
            </a:r>
            <a:r>
              <a:rPr lang="en-US" dirty="0"/>
              <a:t> Click on the below link to download DockerToolbox.exe. </a:t>
            </a:r>
            <a:r>
              <a:rPr lang="en-US" dirty="0">
                <a:hlinkClick r:id="rId2"/>
              </a:rPr>
              <a:t>https://download.docker.com/win/stable/DockerToolbox.exe</a:t>
            </a:r>
            <a:endParaRPr lang="en-US" dirty="0"/>
          </a:p>
          <a:p>
            <a:r>
              <a:rPr lang="en-US" b="1" dirty="0"/>
              <a:t>Step 2:</a:t>
            </a:r>
            <a:r>
              <a:rPr lang="en-US" dirty="0"/>
              <a:t> Once the </a:t>
            </a:r>
            <a:r>
              <a:rPr lang="en-US" b="1" dirty="0"/>
              <a:t>DockerToolbox.exe</a:t>
            </a:r>
            <a:r>
              <a:rPr lang="en-US" dirty="0"/>
              <a:t> file is downloaded, </a:t>
            </a:r>
            <a:r>
              <a:rPr lang="en-US" b="1" dirty="0"/>
              <a:t>double click</a:t>
            </a:r>
            <a:r>
              <a:rPr lang="en-US" dirty="0"/>
              <a:t> on that file. The following window appears on the screen, in which click on the </a:t>
            </a:r>
            <a:r>
              <a:rPr lang="en-US" b="1" dirty="0"/>
              <a:t>Next</a:t>
            </a:r>
            <a:r>
              <a:rPr lang="en-US" dirty="0"/>
              <a:t>.</a:t>
            </a:r>
          </a:p>
          <a:p>
            <a:endParaRPr lang="en-US" dirty="0"/>
          </a:p>
        </p:txBody>
      </p:sp>
      <p:pic>
        <p:nvPicPr>
          <p:cNvPr id="4" name="Picture 3"/>
          <p:cNvPicPr>
            <a:picLocks noChangeAspect="1"/>
          </p:cNvPicPr>
          <p:nvPr/>
        </p:nvPicPr>
        <p:blipFill>
          <a:blip r:embed="rId3"/>
          <a:stretch>
            <a:fillRect/>
          </a:stretch>
        </p:blipFill>
        <p:spPr>
          <a:xfrm>
            <a:off x="4837694" y="3541690"/>
            <a:ext cx="4074126" cy="3160823"/>
          </a:xfrm>
          <a:prstGeom prst="rect">
            <a:avLst/>
          </a:prstGeom>
        </p:spPr>
      </p:pic>
    </p:spTree>
    <p:extLst>
      <p:ext uri="{BB962C8B-B14F-4D97-AF65-F5344CB8AC3E}">
        <p14:creationId xmlns:p14="http://schemas.microsoft.com/office/powerpoint/2010/main" val="981238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59" y="167426"/>
            <a:ext cx="10658341" cy="1171978"/>
          </a:xfrm>
        </p:spPr>
        <p:txBody>
          <a:bodyPr>
            <a:normAutofit fontScale="90000"/>
          </a:bodyPr>
          <a:lstStyle/>
          <a:p>
            <a:r>
              <a:rPr lang="en-US" dirty="0"/>
              <a:t>Follow the below steps to install docker on windows -</a:t>
            </a:r>
          </a:p>
        </p:txBody>
      </p:sp>
      <p:sp>
        <p:nvSpPr>
          <p:cNvPr id="3" name="Content Placeholder 2"/>
          <p:cNvSpPr>
            <a:spLocks noGrp="1"/>
          </p:cNvSpPr>
          <p:nvPr>
            <p:ph idx="1"/>
          </p:nvPr>
        </p:nvSpPr>
        <p:spPr>
          <a:xfrm>
            <a:off x="695459" y="1339404"/>
            <a:ext cx="10658341" cy="4837559"/>
          </a:xfrm>
        </p:spPr>
        <p:txBody>
          <a:bodyPr/>
          <a:lstStyle/>
          <a:p>
            <a:r>
              <a:rPr lang="en-US" b="1" dirty="0"/>
              <a:t>Step 3: Browse the location</a:t>
            </a:r>
            <a:r>
              <a:rPr lang="en-US" dirty="0"/>
              <a:t> where you want to install the Docker Toolbox and click on the Next</a:t>
            </a:r>
            <a:r>
              <a:rPr lang="en-US" dirty="0" smtClean="0"/>
              <a:t>.</a:t>
            </a:r>
            <a:endParaRPr lang="en-US" dirty="0"/>
          </a:p>
        </p:txBody>
      </p:sp>
      <p:pic>
        <p:nvPicPr>
          <p:cNvPr id="4" name="Picture 3"/>
          <p:cNvPicPr>
            <a:picLocks noChangeAspect="1"/>
          </p:cNvPicPr>
          <p:nvPr/>
        </p:nvPicPr>
        <p:blipFill>
          <a:blip r:embed="rId2"/>
          <a:stretch>
            <a:fillRect/>
          </a:stretch>
        </p:blipFill>
        <p:spPr>
          <a:xfrm>
            <a:off x="3240713" y="2305319"/>
            <a:ext cx="5519295" cy="4282026"/>
          </a:xfrm>
          <a:prstGeom prst="rect">
            <a:avLst/>
          </a:prstGeom>
        </p:spPr>
      </p:pic>
    </p:spTree>
    <p:extLst>
      <p:ext uri="{BB962C8B-B14F-4D97-AF65-F5344CB8AC3E}">
        <p14:creationId xmlns:p14="http://schemas.microsoft.com/office/powerpoint/2010/main" val="407135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096" y="206063"/>
            <a:ext cx="10619704" cy="1210614"/>
          </a:xfrm>
        </p:spPr>
        <p:txBody>
          <a:bodyPr>
            <a:normAutofit fontScale="90000"/>
          </a:bodyPr>
          <a:lstStyle/>
          <a:p>
            <a:r>
              <a:rPr lang="en-US" dirty="0"/>
              <a:t>Follow the below steps to install docker on windows -</a:t>
            </a:r>
          </a:p>
        </p:txBody>
      </p:sp>
      <p:sp>
        <p:nvSpPr>
          <p:cNvPr id="3" name="Content Placeholder 2"/>
          <p:cNvSpPr>
            <a:spLocks noGrp="1"/>
          </p:cNvSpPr>
          <p:nvPr>
            <p:ph idx="1"/>
          </p:nvPr>
        </p:nvSpPr>
        <p:spPr>
          <a:xfrm>
            <a:off x="838200" y="1416677"/>
            <a:ext cx="10515600" cy="4760286"/>
          </a:xfrm>
        </p:spPr>
        <p:txBody>
          <a:bodyPr/>
          <a:lstStyle/>
          <a:p>
            <a:r>
              <a:rPr lang="en-US" b="1" dirty="0"/>
              <a:t>Step 4: Select the components</a:t>
            </a:r>
            <a:r>
              <a:rPr lang="en-US" dirty="0"/>
              <a:t> according to your requirement and click on the </a:t>
            </a:r>
            <a:r>
              <a:rPr lang="en-US" b="1" dirty="0"/>
              <a:t>Next</a:t>
            </a:r>
            <a:r>
              <a:rPr lang="en-US" dirty="0"/>
              <a:t>.</a:t>
            </a:r>
          </a:p>
        </p:txBody>
      </p:sp>
      <p:pic>
        <p:nvPicPr>
          <p:cNvPr id="4" name="Picture 3"/>
          <p:cNvPicPr>
            <a:picLocks noChangeAspect="1"/>
          </p:cNvPicPr>
          <p:nvPr/>
        </p:nvPicPr>
        <p:blipFill>
          <a:blip r:embed="rId2"/>
          <a:stretch>
            <a:fillRect/>
          </a:stretch>
        </p:blipFill>
        <p:spPr>
          <a:xfrm>
            <a:off x="3820262" y="2010044"/>
            <a:ext cx="5504042" cy="4270192"/>
          </a:xfrm>
          <a:prstGeom prst="rect">
            <a:avLst/>
          </a:prstGeom>
        </p:spPr>
      </p:pic>
    </p:spTree>
    <p:extLst>
      <p:ext uri="{BB962C8B-B14F-4D97-AF65-F5344CB8AC3E}">
        <p14:creationId xmlns:p14="http://schemas.microsoft.com/office/powerpoint/2010/main" val="1803515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 the below steps to install docker on windows -</a:t>
            </a:r>
          </a:p>
        </p:txBody>
      </p:sp>
      <p:sp>
        <p:nvSpPr>
          <p:cNvPr id="3" name="Content Placeholder 2"/>
          <p:cNvSpPr>
            <a:spLocks noGrp="1"/>
          </p:cNvSpPr>
          <p:nvPr>
            <p:ph idx="1"/>
          </p:nvPr>
        </p:nvSpPr>
        <p:spPr/>
        <p:txBody>
          <a:bodyPr/>
          <a:lstStyle/>
          <a:p>
            <a:r>
              <a:rPr lang="en-US" b="1" dirty="0"/>
              <a:t>Step 5: Select Additional Tasks</a:t>
            </a:r>
            <a:r>
              <a:rPr lang="en-US" dirty="0"/>
              <a:t> and click on the </a:t>
            </a:r>
            <a:r>
              <a:rPr lang="en-US" b="1" dirty="0"/>
              <a:t>Next</a:t>
            </a:r>
            <a:r>
              <a:rPr lang="en-US" dirty="0"/>
              <a:t>.</a:t>
            </a:r>
          </a:p>
          <a:p>
            <a:pPr marL="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3652837" y="2386012"/>
            <a:ext cx="5542678" cy="4300167"/>
          </a:xfrm>
          <a:prstGeom prst="rect">
            <a:avLst/>
          </a:prstGeom>
        </p:spPr>
      </p:pic>
    </p:spTree>
    <p:extLst>
      <p:ext uri="{BB962C8B-B14F-4D97-AF65-F5344CB8AC3E}">
        <p14:creationId xmlns:p14="http://schemas.microsoft.com/office/powerpoint/2010/main" val="950968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 the below steps to install docker on windows -</a:t>
            </a:r>
          </a:p>
        </p:txBody>
      </p:sp>
      <p:sp>
        <p:nvSpPr>
          <p:cNvPr id="3" name="Content Placeholder 2"/>
          <p:cNvSpPr>
            <a:spLocks noGrp="1"/>
          </p:cNvSpPr>
          <p:nvPr>
            <p:ph idx="1"/>
          </p:nvPr>
        </p:nvSpPr>
        <p:spPr/>
        <p:txBody>
          <a:bodyPr/>
          <a:lstStyle/>
          <a:p>
            <a:r>
              <a:rPr lang="en-US" b="1" dirty="0"/>
              <a:t>Step 6:</a:t>
            </a:r>
            <a:r>
              <a:rPr lang="en-US" dirty="0"/>
              <a:t> The Docker Toolbox is ready to install. Click on </a:t>
            </a:r>
            <a:r>
              <a:rPr lang="en-US" b="1" dirty="0"/>
              <a:t>Install</a:t>
            </a:r>
            <a:r>
              <a:rPr lang="en-US" dirty="0"/>
              <a:t>.</a:t>
            </a:r>
          </a:p>
        </p:txBody>
      </p:sp>
      <p:pic>
        <p:nvPicPr>
          <p:cNvPr id="4" name="Picture 3"/>
          <p:cNvPicPr>
            <a:picLocks noChangeAspect="1"/>
          </p:cNvPicPr>
          <p:nvPr/>
        </p:nvPicPr>
        <p:blipFill>
          <a:blip r:embed="rId2"/>
          <a:stretch>
            <a:fillRect/>
          </a:stretch>
        </p:blipFill>
        <p:spPr>
          <a:xfrm>
            <a:off x="3086167" y="2520950"/>
            <a:ext cx="4886325" cy="3790950"/>
          </a:xfrm>
          <a:prstGeom prst="rect">
            <a:avLst/>
          </a:prstGeom>
        </p:spPr>
      </p:pic>
    </p:spTree>
    <p:extLst>
      <p:ext uri="{BB962C8B-B14F-4D97-AF65-F5344CB8AC3E}">
        <p14:creationId xmlns:p14="http://schemas.microsoft.com/office/powerpoint/2010/main" val="259522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Architecture</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3368255" y="1220317"/>
            <a:ext cx="5455489" cy="5455489"/>
          </a:xfrm>
          <a:prstGeom prst="rect">
            <a:avLst/>
          </a:prstGeom>
        </p:spPr>
      </p:pic>
    </p:spTree>
    <p:extLst>
      <p:ext uri="{BB962C8B-B14F-4D97-AF65-F5344CB8AC3E}">
        <p14:creationId xmlns:p14="http://schemas.microsoft.com/office/powerpoint/2010/main" val="430267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 the below steps to install docker on windows -</a:t>
            </a:r>
          </a:p>
        </p:txBody>
      </p:sp>
      <p:sp>
        <p:nvSpPr>
          <p:cNvPr id="3" name="Content Placeholder 2"/>
          <p:cNvSpPr>
            <a:spLocks noGrp="1"/>
          </p:cNvSpPr>
          <p:nvPr>
            <p:ph idx="1"/>
          </p:nvPr>
        </p:nvSpPr>
        <p:spPr/>
        <p:txBody>
          <a:bodyPr/>
          <a:lstStyle/>
          <a:p>
            <a:r>
              <a:rPr lang="en-US" b="1" dirty="0"/>
              <a:t>Step 7:</a:t>
            </a:r>
            <a:r>
              <a:rPr lang="en-US" dirty="0"/>
              <a:t> Once the installation is completed, the following Wizard appears on the screen, in which click on the </a:t>
            </a:r>
            <a:r>
              <a:rPr lang="en-US" b="1" dirty="0"/>
              <a:t>Finish</a:t>
            </a:r>
            <a:r>
              <a:rPr lang="en-US" dirty="0"/>
              <a:t>.</a:t>
            </a:r>
          </a:p>
        </p:txBody>
      </p:sp>
      <p:pic>
        <p:nvPicPr>
          <p:cNvPr id="4" name="Picture 3"/>
          <p:cNvPicPr>
            <a:picLocks noChangeAspect="1"/>
          </p:cNvPicPr>
          <p:nvPr/>
        </p:nvPicPr>
        <p:blipFill>
          <a:blip r:embed="rId2"/>
          <a:stretch>
            <a:fillRect/>
          </a:stretch>
        </p:blipFill>
        <p:spPr>
          <a:xfrm>
            <a:off x="3433897" y="2795654"/>
            <a:ext cx="4886325" cy="3790950"/>
          </a:xfrm>
          <a:prstGeom prst="rect">
            <a:avLst/>
          </a:prstGeom>
        </p:spPr>
      </p:pic>
    </p:spTree>
    <p:extLst>
      <p:ext uri="{BB962C8B-B14F-4D97-AF65-F5344CB8AC3E}">
        <p14:creationId xmlns:p14="http://schemas.microsoft.com/office/powerpoint/2010/main" val="3907824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14904" cy="845489"/>
          </a:xfrm>
        </p:spPr>
        <p:txBody>
          <a:bodyPr>
            <a:normAutofit fontScale="90000"/>
          </a:bodyPr>
          <a:lstStyle/>
          <a:p>
            <a:r>
              <a:rPr lang="en-US" dirty="0"/>
              <a:t>Follow the below steps to install docker on windows -</a:t>
            </a:r>
          </a:p>
        </p:txBody>
      </p:sp>
      <p:sp>
        <p:nvSpPr>
          <p:cNvPr id="3" name="Content Placeholder 2"/>
          <p:cNvSpPr>
            <a:spLocks noGrp="1"/>
          </p:cNvSpPr>
          <p:nvPr>
            <p:ph idx="1"/>
          </p:nvPr>
        </p:nvSpPr>
        <p:spPr>
          <a:xfrm>
            <a:off x="838200" y="1352282"/>
            <a:ext cx="10515600" cy="4824681"/>
          </a:xfrm>
        </p:spPr>
        <p:txBody>
          <a:bodyPr/>
          <a:lstStyle/>
          <a:p>
            <a:r>
              <a:rPr lang="en-US" b="1" dirty="0"/>
              <a:t>Step 8:</a:t>
            </a:r>
            <a:r>
              <a:rPr lang="en-US" dirty="0"/>
              <a:t> After the successful installation, three icons will appear on the screen that are: </a:t>
            </a:r>
            <a:r>
              <a:rPr lang="en-US" b="1" dirty="0"/>
              <a:t>Docker </a:t>
            </a:r>
            <a:r>
              <a:rPr lang="en-US" b="1" dirty="0" err="1"/>
              <a:t>Quickstart</a:t>
            </a:r>
            <a:r>
              <a:rPr lang="en-US" b="1" dirty="0"/>
              <a:t> Terminal, </a:t>
            </a:r>
            <a:r>
              <a:rPr lang="en-US" b="1" dirty="0" err="1"/>
              <a:t>Kitematic</a:t>
            </a:r>
            <a:r>
              <a:rPr lang="en-US" b="1" dirty="0"/>
              <a:t> (Alpha),</a:t>
            </a:r>
            <a:r>
              <a:rPr lang="en-US" dirty="0"/>
              <a:t> and </a:t>
            </a:r>
            <a:r>
              <a:rPr lang="en-US" b="1" dirty="0" err="1"/>
              <a:t>OracleVM</a:t>
            </a:r>
            <a:r>
              <a:rPr lang="en-US" b="1" dirty="0"/>
              <a:t> </a:t>
            </a:r>
            <a:r>
              <a:rPr lang="en-US" b="1" dirty="0" err="1"/>
              <a:t>VirtualBox</a:t>
            </a:r>
            <a:r>
              <a:rPr lang="en-US" dirty="0"/>
              <a:t>. </a:t>
            </a:r>
            <a:r>
              <a:rPr lang="en-US" b="1" dirty="0"/>
              <a:t>Double click</a:t>
            </a:r>
            <a:r>
              <a:rPr lang="en-US" dirty="0"/>
              <a:t> on the Docker </a:t>
            </a:r>
            <a:r>
              <a:rPr lang="en-US" dirty="0" err="1"/>
              <a:t>Quickstart</a:t>
            </a:r>
            <a:r>
              <a:rPr lang="en-US" dirty="0"/>
              <a:t> Terminal</a:t>
            </a:r>
            <a:r>
              <a:rPr lang="en-US" dirty="0" smtClean="0"/>
              <a:t>.</a:t>
            </a:r>
          </a:p>
          <a:p>
            <a:r>
              <a:rPr lang="en-US" b="1" dirty="0"/>
              <a:t>Step 9:</a:t>
            </a:r>
            <a:r>
              <a:rPr lang="en-US" dirty="0"/>
              <a:t> A Docker </a:t>
            </a:r>
            <a:r>
              <a:rPr lang="en-US" dirty="0" err="1"/>
              <a:t>Quickstart</a:t>
            </a:r>
            <a:r>
              <a:rPr lang="en-US" dirty="0"/>
              <a:t> Terminal window appears on the screen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489973" y="3567448"/>
            <a:ext cx="6085929" cy="3074428"/>
          </a:xfrm>
          <a:prstGeom prst="rect">
            <a:avLst/>
          </a:prstGeom>
        </p:spPr>
      </p:pic>
    </p:spTree>
    <p:extLst>
      <p:ext uri="{BB962C8B-B14F-4D97-AF65-F5344CB8AC3E}">
        <p14:creationId xmlns:p14="http://schemas.microsoft.com/office/powerpoint/2010/main" val="5986657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40662" cy="909883"/>
          </a:xfrm>
        </p:spPr>
        <p:txBody>
          <a:bodyPr>
            <a:normAutofit fontScale="90000"/>
          </a:bodyPr>
          <a:lstStyle/>
          <a:p>
            <a:r>
              <a:rPr lang="en-US" dirty="0"/>
              <a:t>Follow the below steps to install docker on windows -</a:t>
            </a:r>
          </a:p>
        </p:txBody>
      </p:sp>
      <p:sp>
        <p:nvSpPr>
          <p:cNvPr id="3" name="Content Placeholder 2"/>
          <p:cNvSpPr>
            <a:spLocks noGrp="1"/>
          </p:cNvSpPr>
          <p:nvPr>
            <p:ph idx="1"/>
          </p:nvPr>
        </p:nvSpPr>
        <p:spPr>
          <a:xfrm>
            <a:off x="838200" y="1403797"/>
            <a:ext cx="10515600" cy="4773166"/>
          </a:xfrm>
        </p:spPr>
        <p:txBody>
          <a:bodyPr/>
          <a:lstStyle/>
          <a:p>
            <a:r>
              <a:rPr lang="en-US" dirty="0"/>
              <a:t>To verify that the docker is successfully installed, type the below command and press enter key.</a:t>
            </a:r>
            <a:br>
              <a:rPr lang="en-US" dirty="0"/>
            </a:br>
            <a:r>
              <a:rPr lang="en-US" dirty="0"/>
              <a:t>docker run hello-world   </a:t>
            </a:r>
          </a:p>
          <a:p>
            <a:r>
              <a:rPr lang="en-US" dirty="0"/>
              <a:t>The following output will be visible on the screen, otherwise not.</a:t>
            </a:r>
          </a:p>
          <a:p>
            <a:endParaRPr lang="en-US" dirty="0"/>
          </a:p>
        </p:txBody>
      </p:sp>
      <p:pic>
        <p:nvPicPr>
          <p:cNvPr id="4" name="Picture 3"/>
          <p:cNvPicPr>
            <a:picLocks noChangeAspect="1"/>
          </p:cNvPicPr>
          <p:nvPr/>
        </p:nvPicPr>
        <p:blipFill>
          <a:blip r:embed="rId2"/>
          <a:stretch>
            <a:fillRect/>
          </a:stretch>
        </p:blipFill>
        <p:spPr>
          <a:xfrm>
            <a:off x="3435002" y="3155324"/>
            <a:ext cx="5601671" cy="3362861"/>
          </a:xfrm>
          <a:prstGeom prst="rect">
            <a:avLst/>
          </a:prstGeom>
        </p:spPr>
      </p:pic>
    </p:spTree>
    <p:extLst>
      <p:ext uri="{BB962C8B-B14F-4D97-AF65-F5344CB8AC3E}">
        <p14:creationId xmlns:p14="http://schemas.microsoft.com/office/powerpoint/2010/main" val="1476644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 the below steps to install docker on windows -</a:t>
            </a:r>
          </a:p>
        </p:txBody>
      </p:sp>
      <p:sp>
        <p:nvSpPr>
          <p:cNvPr id="3" name="Content Placeholder 2"/>
          <p:cNvSpPr>
            <a:spLocks noGrp="1"/>
          </p:cNvSpPr>
          <p:nvPr>
            <p:ph idx="1"/>
          </p:nvPr>
        </p:nvSpPr>
        <p:spPr/>
        <p:txBody>
          <a:bodyPr/>
          <a:lstStyle/>
          <a:p>
            <a:r>
              <a:rPr lang="en-US" dirty="0"/>
              <a:t>You can check the Docker version using the following command.</a:t>
            </a:r>
          </a:p>
          <a:p>
            <a:r>
              <a:rPr lang="en-US" dirty="0"/>
              <a:t>docker -version  </a:t>
            </a:r>
          </a:p>
          <a:p>
            <a:endParaRPr lang="en-US" dirty="0"/>
          </a:p>
        </p:txBody>
      </p:sp>
      <p:pic>
        <p:nvPicPr>
          <p:cNvPr id="4" name="Picture 3"/>
          <p:cNvPicPr>
            <a:picLocks noChangeAspect="1"/>
          </p:cNvPicPr>
          <p:nvPr/>
        </p:nvPicPr>
        <p:blipFill>
          <a:blip r:embed="rId2"/>
          <a:stretch>
            <a:fillRect/>
          </a:stretch>
        </p:blipFill>
        <p:spPr>
          <a:xfrm>
            <a:off x="1668551" y="3447200"/>
            <a:ext cx="7933212" cy="1108187"/>
          </a:xfrm>
          <a:prstGeom prst="rect">
            <a:avLst/>
          </a:prstGeom>
        </p:spPr>
      </p:pic>
    </p:spTree>
    <p:extLst>
      <p:ext uri="{BB962C8B-B14F-4D97-AF65-F5344CB8AC3E}">
        <p14:creationId xmlns:p14="http://schemas.microsoft.com/office/powerpoint/2010/main" val="4284109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Engine</a:t>
            </a:r>
            <a:br>
              <a:rPr lang="en-US" dirty="0"/>
            </a:br>
            <a:endParaRPr lang="en-US" dirty="0"/>
          </a:p>
        </p:txBody>
      </p:sp>
      <p:sp>
        <p:nvSpPr>
          <p:cNvPr id="3" name="Content Placeholder 2"/>
          <p:cNvSpPr>
            <a:spLocks noGrp="1"/>
          </p:cNvSpPr>
          <p:nvPr>
            <p:ph idx="1"/>
          </p:nvPr>
        </p:nvSpPr>
        <p:spPr>
          <a:xfrm>
            <a:off x="502276" y="991673"/>
            <a:ext cx="10851524" cy="5185290"/>
          </a:xfrm>
        </p:spPr>
        <p:txBody>
          <a:bodyPr/>
          <a:lstStyle/>
          <a:p>
            <a:r>
              <a:rPr lang="en-US" dirty="0"/>
              <a:t>It is a client server application that contains the following major components</a:t>
            </a:r>
            <a:r>
              <a:rPr lang="en-US" dirty="0" smtClean="0"/>
              <a:t>.</a:t>
            </a:r>
          </a:p>
          <a:p>
            <a:r>
              <a:rPr lang="en-US" dirty="0"/>
              <a:t>A server which is a type of long-running program called a daemon process.</a:t>
            </a:r>
          </a:p>
          <a:p>
            <a:r>
              <a:rPr lang="en-US" dirty="0"/>
              <a:t>The REST API is used to specify interfaces that programs can use to talk to the daemon and instruct it what to do.</a:t>
            </a:r>
          </a:p>
          <a:p>
            <a:r>
              <a:rPr lang="en-US" dirty="0"/>
              <a:t>A command line interface client.</a:t>
            </a:r>
          </a:p>
          <a:p>
            <a:endParaRPr lang="en-US" dirty="0"/>
          </a:p>
        </p:txBody>
      </p:sp>
      <p:pic>
        <p:nvPicPr>
          <p:cNvPr id="4" name="Picture 3"/>
          <p:cNvPicPr>
            <a:picLocks noChangeAspect="1"/>
          </p:cNvPicPr>
          <p:nvPr/>
        </p:nvPicPr>
        <p:blipFill>
          <a:blip r:embed="rId2"/>
          <a:stretch>
            <a:fillRect/>
          </a:stretch>
        </p:blipFill>
        <p:spPr>
          <a:xfrm>
            <a:off x="6913809" y="3258355"/>
            <a:ext cx="5399468" cy="3599645"/>
          </a:xfrm>
          <a:prstGeom prst="rect">
            <a:avLst/>
          </a:prstGeom>
        </p:spPr>
      </p:pic>
    </p:spTree>
    <p:extLst>
      <p:ext uri="{BB962C8B-B14F-4D97-AF65-F5344CB8AC3E}">
        <p14:creationId xmlns:p14="http://schemas.microsoft.com/office/powerpoint/2010/main" val="39195894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Create a Docker Image From a Container</a:t>
            </a:r>
            <a:br>
              <a:rPr lang="en-US" b="1" dirty="0"/>
            </a:br>
            <a:endParaRPr lang="en-US" dirty="0"/>
          </a:p>
        </p:txBody>
      </p:sp>
      <p:sp>
        <p:nvSpPr>
          <p:cNvPr id="3" name="Content Placeholder 2"/>
          <p:cNvSpPr>
            <a:spLocks noGrp="1"/>
          </p:cNvSpPr>
          <p:nvPr>
            <p:ph idx="1"/>
          </p:nvPr>
        </p:nvSpPr>
        <p:spPr>
          <a:xfrm>
            <a:off x="838200" y="1184856"/>
            <a:ext cx="10515600" cy="4992107"/>
          </a:xfrm>
        </p:spPr>
        <p:txBody>
          <a:bodyPr>
            <a:normAutofit fontScale="92500" lnSpcReduction="10000"/>
          </a:bodyPr>
          <a:lstStyle/>
          <a:p>
            <a:r>
              <a:rPr lang="en-US" b="1" dirty="0"/>
              <a:t>Step 1: Create a Base Container</a:t>
            </a:r>
          </a:p>
          <a:p>
            <a:r>
              <a:rPr lang="en-US" b="1" dirty="0"/>
              <a:t>Step 2: Inspect Images</a:t>
            </a:r>
          </a:p>
          <a:p>
            <a:r>
              <a:rPr lang="en-US" b="1" dirty="0"/>
              <a:t>Step 3: Inspect Containers</a:t>
            </a:r>
          </a:p>
          <a:p>
            <a:r>
              <a:rPr lang="en-US" b="1" dirty="0"/>
              <a:t>Step 4: Start the Container</a:t>
            </a:r>
          </a:p>
          <a:p>
            <a:r>
              <a:rPr lang="en-US" b="1" dirty="0"/>
              <a:t>Step 5: Modify the Running Container</a:t>
            </a:r>
          </a:p>
          <a:p>
            <a:r>
              <a:rPr lang="en-US" b="1" dirty="0"/>
              <a:t>Step 6: Create an Image From a Container</a:t>
            </a:r>
          </a:p>
          <a:p>
            <a:r>
              <a:rPr lang="en-US" b="1" dirty="0"/>
              <a:t>Step 7: Tag the Image</a:t>
            </a:r>
          </a:p>
          <a:p>
            <a:r>
              <a:rPr lang="en-US" b="1" dirty="0"/>
              <a:t>Step 8: Create Images With Tags</a:t>
            </a:r>
          </a:p>
          <a:p>
            <a:r>
              <a:rPr lang="en-US" b="1" dirty="0"/>
              <a:t>Step 9: Delete the Original Container</a:t>
            </a:r>
          </a:p>
          <a:p>
            <a:r>
              <a:rPr lang="en-US" b="1" dirty="0"/>
              <a:t>Step 10: Look at Running Containers</a:t>
            </a:r>
          </a:p>
          <a:p>
            <a:r>
              <a:rPr lang="en-US" b="1" dirty="0"/>
              <a:t>Step 11: Consider Your Options</a:t>
            </a:r>
          </a:p>
          <a:p>
            <a:endParaRPr lang="en-US" dirty="0"/>
          </a:p>
        </p:txBody>
      </p:sp>
    </p:spTree>
    <p:extLst>
      <p:ext uri="{BB962C8B-B14F-4D97-AF65-F5344CB8AC3E}">
        <p14:creationId xmlns:p14="http://schemas.microsoft.com/office/powerpoint/2010/main" val="39312388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1: Create a Base Container</a:t>
            </a:r>
            <a:br>
              <a:rPr lang="en-US" b="1" dirty="0"/>
            </a:br>
            <a:endParaRPr lang="en-US" dirty="0"/>
          </a:p>
        </p:txBody>
      </p:sp>
      <p:sp>
        <p:nvSpPr>
          <p:cNvPr id="3" name="Content Placeholder 2"/>
          <p:cNvSpPr>
            <a:spLocks noGrp="1"/>
          </p:cNvSpPr>
          <p:nvPr>
            <p:ph idx="1"/>
          </p:nvPr>
        </p:nvSpPr>
        <p:spPr>
          <a:xfrm>
            <a:off x="566669" y="1159099"/>
            <a:ext cx="10787131" cy="5017864"/>
          </a:xfrm>
        </p:spPr>
        <p:txBody>
          <a:bodyPr/>
          <a:lstStyle/>
          <a:p>
            <a:r>
              <a:rPr lang="en-US" dirty="0"/>
              <a:t>The Docker create command will create a new container for us from the command line</a:t>
            </a:r>
            <a:r>
              <a:rPr lang="en-US" dirty="0" smtClean="0"/>
              <a:t>:</a:t>
            </a:r>
          </a:p>
          <a:p>
            <a:endParaRPr lang="en-US" dirty="0" smtClean="0"/>
          </a:p>
          <a:p>
            <a:r>
              <a:rPr lang="en-US" dirty="0"/>
              <a:t>Here we have requested a new container named </a:t>
            </a:r>
            <a:r>
              <a:rPr lang="en-US" dirty="0" err="1"/>
              <a:t>nginx_base</a:t>
            </a:r>
            <a:r>
              <a:rPr lang="en-US" dirty="0"/>
              <a:t> with port 80 exposed to localhost. We are using </a:t>
            </a:r>
            <a:r>
              <a:rPr lang="en-US" dirty="0" err="1"/>
              <a:t>nginx:alpine</a:t>
            </a:r>
            <a:r>
              <a:rPr lang="en-US" dirty="0"/>
              <a:t> as a base image for the container.</a:t>
            </a:r>
          </a:p>
        </p:txBody>
      </p:sp>
      <p:pic>
        <p:nvPicPr>
          <p:cNvPr id="4" name="Picture 3"/>
          <p:cNvPicPr>
            <a:picLocks noChangeAspect="1"/>
          </p:cNvPicPr>
          <p:nvPr/>
        </p:nvPicPr>
        <p:blipFill>
          <a:blip r:embed="rId2"/>
          <a:stretch>
            <a:fillRect/>
          </a:stretch>
        </p:blipFill>
        <p:spPr>
          <a:xfrm>
            <a:off x="838200" y="2124054"/>
            <a:ext cx="10063236" cy="360608"/>
          </a:xfrm>
          <a:prstGeom prst="rect">
            <a:avLst/>
          </a:prstGeom>
        </p:spPr>
      </p:pic>
      <p:pic>
        <p:nvPicPr>
          <p:cNvPr id="5" name="Picture 4"/>
          <p:cNvPicPr>
            <a:picLocks noChangeAspect="1"/>
          </p:cNvPicPr>
          <p:nvPr/>
        </p:nvPicPr>
        <p:blipFill>
          <a:blip r:embed="rId3"/>
          <a:stretch>
            <a:fillRect/>
          </a:stretch>
        </p:blipFill>
        <p:spPr>
          <a:xfrm>
            <a:off x="838200" y="3766215"/>
            <a:ext cx="10195775" cy="2620463"/>
          </a:xfrm>
          <a:prstGeom prst="rect">
            <a:avLst/>
          </a:prstGeom>
        </p:spPr>
      </p:pic>
    </p:spTree>
    <p:extLst>
      <p:ext uri="{BB962C8B-B14F-4D97-AF65-F5344CB8AC3E}">
        <p14:creationId xmlns:p14="http://schemas.microsoft.com/office/powerpoint/2010/main" val="25654435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2: Inspect Images</a:t>
            </a:r>
            <a:br>
              <a:rPr lang="en-US" b="1" dirty="0"/>
            </a:br>
            <a:endParaRPr lang="en-US" dirty="0"/>
          </a:p>
        </p:txBody>
      </p:sp>
      <p:sp>
        <p:nvSpPr>
          <p:cNvPr id="3" name="Content Placeholder 2"/>
          <p:cNvSpPr>
            <a:spLocks noGrp="1"/>
          </p:cNvSpPr>
          <p:nvPr>
            <p:ph idx="1"/>
          </p:nvPr>
        </p:nvSpPr>
        <p:spPr>
          <a:xfrm>
            <a:off x="734096" y="1532586"/>
            <a:ext cx="10619704" cy="4644377"/>
          </a:xfrm>
        </p:spPr>
        <p:txBody>
          <a:bodyPr/>
          <a:lstStyle/>
          <a:p>
            <a:r>
              <a:rPr lang="en-US" dirty="0"/>
              <a:t>If you look at the list of images on your system, you will now see the </a:t>
            </a:r>
            <a:r>
              <a:rPr lang="en-US" dirty="0" err="1"/>
              <a:t>nginx:alpine</a:t>
            </a:r>
            <a:r>
              <a:rPr lang="en-US" dirty="0"/>
              <a:t> image:</a:t>
            </a:r>
          </a:p>
          <a:p>
            <a:endParaRPr lang="en-US" dirty="0" smtClean="0"/>
          </a:p>
          <a:p>
            <a:endParaRPr lang="en-US" dirty="0"/>
          </a:p>
          <a:p>
            <a:endParaRPr lang="en-US" dirty="0" smtClean="0"/>
          </a:p>
          <a:p>
            <a:r>
              <a:rPr lang="en-US" b="1" dirty="0"/>
              <a:t>Step 3: Inspect Containers</a:t>
            </a:r>
          </a:p>
          <a:p>
            <a:pPr marL="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873756" y="2477060"/>
            <a:ext cx="10480044" cy="1377714"/>
          </a:xfrm>
          <a:prstGeom prst="rect">
            <a:avLst/>
          </a:prstGeom>
        </p:spPr>
      </p:pic>
      <p:pic>
        <p:nvPicPr>
          <p:cNvPr id="5" name="Picture 4"/>
          <p:cNvPicPr>
            <a:picLocks noChangeAspect="1"/>
          </p:cNvPicPr>
          <p:nvPr/>
        </p:nvPicPr>
        <p:blipFill>
          <a:blip r:embed="rId3"/>
          <a:stretch>
            <a:fillRect/>
          </a:stretch>
        </p:blipFill>
        <p:spPr>
          <a:xfrm>
            <a:off x="1008845" y="4496102"/>
            <a:ext cx="10174310" cy="1348953"/>
          </a:xfrm>
          <a:prstGeom prst="rect">
            <a:avLst/>
          </a:prstGeom>
        </p:spPr>
      </p:pic>
    </p:spTree>
    <p:extLst>
      <p:ext uri="{BB962C8B-B14F-4D97-AF65-F5344CB8AC3E}">
        <p14:creationId xmlns:p14="http://schemas.microsoft.com/office/powerpoint/2010/main" val="17116288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5431"/>
            <a:ext cx="10057327" cy="600790"/>
          </a:xfrm>
        </p:spPr>
        <p:txBody>
          <a:bodyPr>
            <a:normAutofit fontScale="90000"/>
          </a:bodyPr>
          <a:lstStyle/>
          <a:p>
            <a:r>
              <a:rPr lang="en-US" b="1" dirty="0"/>
              <a:t>Step 4: Start the Container</a:t>
            </a:r>
            <a:br>
              <a:rPr lang="en-US" b="1" dirty="0"/>
            </a:br>
            <a:endParaRPr lang="en-US" dirty="0"/>
          </a:p>
        </p:txBody>
      </p:sp>
      <p:sp>
        <p:nvSpPr>
          <p:cNvPr id="3" name="Content Placeholder 2"/>
          <p:cNvSpPr>
            <a:spLocks noGrp="1"/>
          </p:cNvSpPr>
          <p:nvPr>
            <p:ph idx="1"/>
          </p:nvPr>
        </p:nvSpPr>
        <p:spPr>
          <a:xfrm>
            <a:off x="746975" y="953037"/>
            <a:ext cx="10606825" cy="5223926"/>
          </a:xfrm>
        </p:spPr>
        <p:txBody>
          <a:bodyPr>
            <a:normAutofit fontScale="47500" lnSpcReduction="20000"/>
          </a:bodyPr>
          <a:lstStyle/>
          <a:p>
            <a:r>
              <a:rPr lang="en-US" sz="2900" dirty="0" smtClean="0"/>
              <a:t>start </a:t>
            </a:r>
            <a:r>
              <a:rPr lang="en-US" sz="2900" dirty="0"/>
              <a:t>the container</a:t>
            </a:r>
            <a:r>
              <a:rPr lang="en-US" dirty="0"/>
              <a:t> </a:t>
            </a:r>
            <a:endParaRPr lang="en-US" dirty="0" smtClean="0"/>
          </a:p>
          <a:p>
            <a:endParaRPr lang="en-US" dirty="0" smtClean="0"/>
          </a:p>
          <a:p>
            <a:endParaRPr lang="en-US" dirty="0"/>
          </a:p>
          <a:p>
            <a:r>
              <a:rPr lang="en-US" sz="3800" b="1" dirty="0"/>
              <a:t>Step 5: Modify the Running Container</a:t>
            </a:r>
          </a:p>
          <a:p>
            <a:r>
              <a:rPr lang="en-US" sz="3800" dirty="0"/>
              <a:t>create a new index.html file and copy it onto the running container. Using an editor on your machine, create an index.html file in the same directory that you have been running </a:t>
            </a:r>
            <a:r>
              <a:rPr lang="en-US" sz="3800" dirty="0">
                <a:hlinkClick r:id="rId2"/>
              </a:rPr>
              <a:t>Docker</a:t>
            </a:r>
            <a:r>
              <a:rPr lang="en-US" sz="3800" dirty="0"/>
              <a:t> commands from</a:t>
            </a:r>
            <a:r>
              <a:rPr lang="en-US" sz="3800" dirty="0" smtClean="0"/>
              <a:t>.</a:t>
            </a:r>
          </a:p>
          <a:p>
            <a:r>
              <a:rPr lang="en-US" sz="3800" dirty="0"/>
              <a:t>Then paste the following HTML into it:</a:t>
            </a:r>
          </a:p>
          <a:p>
            <a:pPr marL="0" indent="0">
              <a:buNone/>
            </a:pPr>
            <a:r>
              <a:rPr lang="en-US" sz="3800" dirty="0" smtClean="0"/>
              <a:t>&lt;</a:t>
            </a:r>
            <a:r>
              <a:rPr lang="en-US" sz="3800" dirty="0"/>
              <a:t>html&gt;</a:t>
            </a:r>
          </a:p>
          <a:p>
            <a:pPr marL="0" indent="0">
              <a:buNone/>
            </a:pPr>
            <a:r>
              <a:rPr lang="en-US" sz="3800" dirty="0"/>
              <a:t>&lt;head&gt;</a:t>
            </a:r>
          </a:p>
          <a:p>
            <a:pPr marL="0" indent="0">
              <a:buNone/>
            </a:pPr>
            <a:r>
              <a:rPr lang="en-US" sz="3800" dirty="0"/>
              <a:t>&lt;title&gt;Hi Mom&lt;/title&gt;</a:t>
            </a:r>
          </a:p>
          <a:p>
            <a:pPr marL="0" indent="0">
              <a:buNone/>
            </a:pPr>
            <a:r>
              <a:rPr lang="en-US" sz="3800" dirty="0"/>
              <a:t>&lt;/head&gt;</a:t>
            </a:r>
          </a:p>
          <a:p>
            <a:pPr marL="0" indent="0">
              <a:buNone/>
            </a:pPr>
            <a:r>
              <a:rPr lang="en-US" sz="3800" dirty="0"/>
              <a:t>&lt;body&gt;</a:t>
            </a:r>
          </a:p>
          <a:p>
            <a:pPr marL="0" indent="0">
              <a:buNone/>
            </a:pPr>
            <a:r>
              <a:rPr lang="en-US" sz="3800" dirty="0"/>
              <a:t>&lt;h1&gt;Hi Mom!&lt;/h1&gt;</a:t>
            </a:r>
          </a:p>
          <a:p>
            <a:pPr marL="0" indent="0">
              <a:buNone/>
            </a:pPr>
            <a:r>
              <a:rPr lang="en-US" sz="3800" dirty="0"/>
              <a:t>&lt;/body</a:t>
            </a:r>
            <a:r>
              <a:rPr lang="en-US" sz="3800" dirty="0" smtClean="0"/>
              <a:t>&gt;</a:t>
            </a:r>
          </a:p>
          <a:p>
            <a:r>
              <a:rPr lang="en-US" sz="3400" dirty="0"/>
              <a:t>Then save the file and return to the command line. We will use the docker </a:t>
            </a:r>
            <a:r>
              <a:rPr lang="en-US" sz="3400" dirty="0" err="1"/>
              <a:t>cp</a:t>
            </a:r>
            <a:r>
              <a:rPr lang="en-US" sz="3400" dirty="0"/>
              <a:t> command to copy this file onto the running container.</a:t>
            </a:r>
          </a:p>
          <a:p>
            <a:pPr marL="0" indent="0">
              <a:buNone/>
            </a:pP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831004" y="1146221"/>
            <a:ext cx="10032642" cy="562999"/>
          </a:xfrm>
          <a:prstGeom prst="rect">
            <a:avLst/>
          </a:prstGeom>
        </p:spPr>
      </p:pic>
      <p:pic>
        <p:nvPicPr>
          <p:cNvPr id="6" name="Picture 5"/>
          <p:cNvPicPr>
            <a:picLocks noChangeAspect="1"/>
          </p:cNvPicPr>
          <p:nvPr/>
        </p:nvPicPr>
        <p:blipFill>
          <a:blip r:embed="rId4"/>
          <a:stretch>
            <a:fillRect/>
          </a:stretch>
        </p:blipFill>
        <p:spPr>
          <a:xfrm>
            <a:off x="831004" y="5606929"/>
            <a:ext cx="10193312" cy="320689"/>
          </a:xfrm>
          <a:prstGeom prst="rect">
            <a:avLst/>
          </a:prstGeom>
        </p:spPr>
      </p:pic>
    </p:spTree>
    <p:extLst>
      <p:ext uri="{BB962C8B-B14F-4D97-AF65-F5344CB8AC3E}">
        <p14:creationId xmlns:p14="http://schemas.microsoft.com/office/powerpoint/2010/main" val="23651174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Modify the Running </a:t>
            </a:r>
            <a:r>
              <a:rPr lang="en-US" b="1" dirty="0" smtClean="0"/>
              <a:t>Container</a:t>
            </a:r>
            <a:endParaRPr lang="en-US" dirty="0"/>
          </a:p>
        </p:txBody>
      </p:sp>
      <p:sp>
        <p:nvSpPr>
          <p:cNvPr id="3" name="Content Placeholder 2"/>
          <p:cNvSpPr>
            <a:spLocks noGrp="1"/>
          </p:cNvSpPr>
          <p:nvPr>
            <p:ph idx="1"/>
          </p:nvPr>
        </p:nvSpPr>
        <p:spPr/>
        <p:txBody>
          <a:bodyPr/>
          <a:lstStyle/>
          <a:p>
            <a:r>
              <a:rPr lang="en-US" dirty="0"/>
              <a:t>Now reload your browser or revisit http://localhost. You will see the message “Hi Mom!” in place of the default </a:t>
            </a:r>
            <a:r>
              <a:rPr lang="en-US" dirty="0" err="1"/>
              <a:t>nginx</a:t>
            </a:r>
            <a:r>
              <a:rPr lang="en-US" dirty="0"/>
              <a:t> welcome page.</a:t>
            </a:r>
          </a:p>
        </p:txBody>
      </p:sp>
      <p:pic>
        <p:nvPicPr>
          <p:cNvPr id="4" name="Picture 3"/>
          <p:cNvPicPr>
            <a:picLocks noChangeAspect="1"/>
          </p:cNvPicPr>
          <p:nvPr/>
        </p:nvPicPr>
        <p:blipFill>
          <a:blip r:embed="rId2"/>
          <a:stretch>
            <a:fillRect/>
          </a:stretch>
        </p:blipFill>
        <p:spPr>
          <a:xfrm>
            <a:off x="838200" y="2775170"/>
            <a:ext cx="10444766" cy="3401793"/>
          </a:xfrm>
          <a:prstGeom prst="rect">
            <a:avLst/>
          </a:prstGeom>
        </p:spPr>
      </p:pic>
    </p:spTree>
    <p:extLst>
      <p:ext uri="{BB962C8B-B14F-4D97-AF65-F5344CB8AC3E}">
        <p14:creationId xmlns:p14="http://schemas.microsoft.com/office/powerpoint/2010/main" val="1702550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Containers</a:t>
            </a:r>
            <a:br>
              <a:rPr lang="en-US" dirty="0"/>
            </a:br>
            <a:endParaRPr lang="en-US" dirty="0"/>
          </a:p>
        </p:txBody>
      </p:sp>
      <p:sp>
        <p:nvSpPr>
          <p:cNvPr id="3" name="Content Placeholder 2"/>
          <p:cNvSpPr>
            <a:spLocks noGrp="1"/>
          </p:cNvSpPr>
          <p:nvPr>
            <p:ph idx="1"/>
          </p:nvPr>
        </p:nvSpPr>
        <p:spPr/>
        <p:txBody>
          <a:bodyPr/>
          <a:lstStyle/>
          <a:p>
            <a:r>
              <a:rPr lang="en-US" dirty="0"/>
              <a:t>Docker containers are the </a:t>
            </a:r>
            <a:r>
              <a:rPr lang="en-US" b="1" dirty="0"/>
              <a:t>lightweight</a:t>
            </a:r>
            <a:r>
              <a:rPr lang="en-US" dirty="0"/>
              <a:t> alternatives of the virtual machine. It allows developers to package up the application with all its libraries and dependencies, and ship it as a single package. The advantage of using a docker container is that you don't need to allocate any RAM and disk space for the applications. It automatically generates storage and space according to the application requirement.</a:t>
            </a:r>
          </a:p>
        </p:txBody>
      </p:sp>
    </p:spTree>
    <p:extLst>
      <p:ext uri="{BB962C8B-B14F-4D97-AF65-F5344CB8AC3E}">
        <p14:creationId xmlns:p14="http://schemas.microsoft.com/office/powerpoint/2010/main" val="20598050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6: Create an Image From a Container</a:t>
            </a:r>
            <a:br>
              <a:rPr lang="en-US" b="1" dirty="0"/>
            </a:br>
            <a:endParaRPr lang="en-US" dirty="0"/>
          </a:p>
        </p:txBody>
      </p:sp>
      <p:sp>
        <p:nvSpPr>
          <p:cNvPr id="3" name="Content Placeholder 2"/>
          <p:cNvSpPr>
            <a:spLocks noGrp="1"/>
          </p:cNvSpPr>
          <p:nvPr>
            <p:ph idx="1"/>
          </p:nvPr>
        </p:nvSpPr>
        <p:spPr>
          <a:xfrm>
            <a:off x="838200" y="1378039"/>
            <a:ext cx="10515600" cy="4798924"/>
          </a:xfrm>
        </p:spPr>
        <p:txBody>
          <a:bodyPr/>
          <a:lstStyle/>
          <a:p>
            <a:r>
              <a:rPr lang="en-US" dirty="0" smtClean="0"/>
              <a:t>Two way create the images</a:t>
            </a:r>
          </a:p>
          <a:p>
            <a:r>
              <a:rPr lang="en-US" dirty="0" smtClean="0"/>
              <a:t>Interactive </a:t>
            </a:r>
            <a:r>
              <a:rPr lang="en-US" dirty="0"/>
              <a:t>Method</a:t>
            </a:r>
          </a:p>
          <a:p>
            <a:r>
              <a:rPr lang="en-US" dirty="0" err="1"/>
              <a:t>Dockerfile</a:t>
            </a:r>
            <a:r>
              <a:rPr lang="en-US" dirty="0"/>
              <a:t> Method</a:t>
            </a:r>
          </a:p>
          <a:p>
            <a:r>
              <a:rPr lang="en-US" dirty="0" smtClean="0"/>
              <a:t>After crate the images updated </a:t>
            </a:r>
            <a:r>
              <a:rPr lang="en-US" dirty="0"/>
              <a:t>the contents of a running </a:t>
            </a:r>
            <a:r>
              <a:rPr lang="en-US" dirty="0" smtClean="0"/>
              <a:t>container</a:t>
            </a:r>
          </a:p>
          <a:p>
            <a:r>
              <a:rPr lang="en-US" dirty="0"/>
              <a:t>To save a Docker </a:t>
            </a:r>
            <a:r>
              <a:rPr lang="en-US" dirty="0" smtClean="0"/>
              <a:t>container</a:t>
            </a:r>
          </a:p>
          <a:p>
            <a:endParaRPr lang="en-US" dirty="0"/>
          </a:p>
        </p:txBody>
      </p:sp>
      <p:pic>
        <p:nvPicPr>
          <p:cNvPr id="4" name="Picture 3"/>
          <p:cNvPicPr>
            <a:picLocks noChangeAspect="1"/>
          </p:cNvPicPr>
          <p:nvPr/>
        </p:nvPicPr>
        <p:blipFill>
          <a:blip r:embed="rId2"/>
          <a:stretch>
            <a:fillRect/>
          </a:stretch>
        </p:blipFill>
        <p:spPr>
          <a:xfrm>
            <a:off x="793124" y="4072135"/>
            <a:ext cx="10560676" cy="603805"/>
          </a:xfrm>
          <a:prstGeom prst="rect">
            <a:avLst/>
          </a:prstGeom>
        </p:spPr>
      </p:pic>
    </p:spTree>
    <p:extLst>
      <p:ext uri="{BB962C8B-B14F-4D97-AF65-F5344CB8AC3E}">
        <p14:creationId xmlns:p14="http://schemas.microsoft.com/office/powerpoint/2010/main" val="40811925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7: Tag the Image</a:t>
            </a:r>
            <a:br>
              <a:rPr lang="en-US" b="1" dirty="0"/>
            </a:br>
            <a:endParaRPr lang="en-US" dirty="0"/>
          </a:p>
        </p:txBody>
      </p:sp>
      <p:sp>
        <p:nvSpPr>
          <p:cNvPr id="3" name="Content Placeholder 2"/>
          <p:cNvSpPr>
            <a:spLocks noGrp="1"/>
          </p:cNvSpPr>
          <p:nvPr>
            <p:ph idx="1"/>
          </p:nvPr>
        </p:nvSpPr>
        <p:spPr>
          <a:xfrm>
            <a:off x="838200" y="1339403"/>
            <a:ext cx="10515600" cy="4837560"/>
          </a:xfrm>
        </p:spPr>
        <p:txBody>
          <a:bodyPr/>
          <a:lstStyle/>
          <a:p>
            <a:r>
              <a:rPr lang="en-US" dirty="0"/>
              <a:t>Using docker tag, </a:t>
            </a:r>
            <a:r>
              <a:rPr lang="en-US" dirty="0" smtClean="0"/>
              <a:t>need </a:t>
            </a:r>
            <a:r>
              <a:rPr lang="en-US" dirty="0"/>
              <a:t>the image ID for the </a:t>
            </a:r>
            <a:r>
              <a:rPr lang="en-US" dirty="0" smtClean="0"/>
              <a:t>command, our </a:t>
            </a:r>
            <a:r>
              <a:rPr lang="en-US" dirty="0"/>
              <a:t>command will be</a:t>
            </a:r>
            <a:r>
              <a:rPr lang="en-US" dirty="0" smtClean="0"/>
              <a:t>:</a:t>
            </a:r>
          </a:p>
          <a:p>
            <a:endParaRPr lang="en-US" dirty="0"/>
          </a:p>
          <a:p>
            <a:endParaRPr lang="en-US" dirty="0" smtClean="0"/>
          </a:p>
          <a:p>
            <a:r>
              <a:rPr lang="en-US" b="1" dirty="0"/>
              <a:t>Step 8: Create Images With Tags</a:t>
            </a:r>
          </a:p>
          <a:p>
            <a:r>
              <a:rPr lang="en-US" dirty="0"/>
              <a:t> </a:t>
            </a:r>
            <a:r>
              <a:rPr lang="en-US" dirty="0" smtClean="0"/>
              <a:t>Tag </a:t>
            </a:r>
            <a:r>
              <a:rPr lang="en-US" dirty="0"/>
              <a:t>the image as it is created by adding another argument to the end of the command like this</a:t>
            </a:r>
            <a:r>
              <a:rPr lang="en-US" dirty="0" smtClean="0"/>
              <a:t>:</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119002" y="2502976"/>
            <a:ext cx="9953995" cy="323980"/>
          </a:xfrm>
          <a:prstGeom prst="rect">
            <a:avLst/>
          </a:prstGeom>
        </p:spPr>
      </p:pic>
      <p:pic>
        <p:nvPicPr>
          <p:cNvPr id="5" name="Picture 4"/>
          <p:cNvPicPr>
            <a:picLocks noChangeAspect="1"/>
          </p:cNvPicPr>
          <p:nvPr/>
        </p:nvPicPr>
        <p:blipFill>
          <a:blip r:embed="rId3"/>
          <a:stretch>
            <a:fillRect/>
          </a:stretch>
        </p:blipFill>
        <p:spPr>
          <a:xfrm>
            <a:off x="1017430" y="4898000"/>
            <a:ext cx="9633398" cy="324357"/>
          </a:xfrm>
          <a:prstGeom prst="rect">
            <a:avLst/>
          </a:prstGeom>
        </p:spPr>
      </p:pic>
    </p:spTree>
    <p:extLst>
      <p:ext uri="{BB962C8B-B14F-4D97-AF65-F5344CB8AC3E}">
        <p14:creationId xmlns:p14="http://schemas.microsoft.com/office/powerpoint/2010/main" val="41786232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9: Delete the Original Container</a:t>
            </a:r>
            <a:br>
              <a:rPr lang="en-US" b="1" dirty="0"/>
            </a:br>
            <a:endParaRPr lang="en-US" dirty="0"/>
          </a:p>
        </p:txBody>
      </p:sp>
      <p:sp>
        <p:nvSpPr>
          <p:cNvPr id="3" name="Content Placeholder 2"/>
          <p:cNvSpPr>
            <a:spLocks noGrp="1"/>
          </p:cNvSpPr>
          <p:nvPr>
            <p:ph idx="1"/>
          </p:nvPr>
        </p:nvSpPr>
        <p:spPr>
          <a:xfrm>
            <a:off x="669701" y="1223493"/>
            <a:ext cx="10684099" cy="4953470"/>
          </a:xfrm>
        </p:spPr>
        <p:txBody>
          <a:bodyPr/>
          <a:lstStyle/>
          <a:p>
            <a:r>
              <a:rPr lang="en-US" dirty="0"/>
              <a:t>stop the Docker container that is currently running and delete </a:t>
            </a:r>
            <a:endParaRPr lang="en-US" dirty="0" smtClean="0"/>
          </a:p>
          <a:p>
            <a:endParaRPr lang="en-US" dirty="0" smtClean="0"/>
          </a:p>
          <a:p>
            <a:endParaRPr lang="en-US" dirty="0"/>
          </a:p>
          <a:p>
            <a:r>
              <a:rPr lang="en-US" dirty="0" smtClean="0"/>
              <a:t>Using </a:t>
            </a:r>
            <a:r>
              <a:rPr lang="en-US" dirty="0"/>
              <a:t>the docker </a:t>
            </a:r>
            <a:r>
              <a:rPr lang="en-US" dirty="0" err="1"/>
              <a:t>ps</a:t>
            </a:r>
            <a:r>
              <a:rPr lang="en-US" dirty="0"/>
              <a:t> </a:t>
            </a:r>
            <a:r>
              <a:rPr lang="en-US" dirty="0" smtClean="0"/>
              <a:t>command before</a:t>
            </a:r>
          </a:p>
          <a:p>
            <a:endParaRPr lang="en-US" dirty="0"/>
          </a:p>
          <a:p>
            <a:endParaRPr lang="en-US" dirty="0" smtClean="0"/>
          </a:p>
          <a:p>
            <a:endParaRPr lang="en-US" dirty="0"/>
          </a:p>
          <a:p>
            <a:r>
              <a:rPr lang="en-US" dirty="0" smtClean="0"/>
              <a:t>After</a:t>
            </a:r>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991674" y="1744348"/>
            <a:ext cx="9082208" cy="969449"/>
          </a:xfrm>
          <a:prstGeom prst="rect">
            <a:avLst/>
          </a:prstGeom>
        </p:spPr>
      </p:pic>
      <p:pic>
        <p:nvPicPr>
          <p:cNvPr id="5" name="Picture 4"/>
          <p:cNvPicPr>
            <a:picLocks noChangeAspect="1"/>
          </p:cNvPicPr>
          <p:nvPr/>
        </p:nvPicPr>
        <p:blipFill>
          <a:blip r:embed="rId3"/>
          <a:stretch>
            <a:fillRect/>
          </a:stretch>
        </p:blipFill>
        <p:spPr>
          <a:xfrm>
            <a:off x="787450" y="3280415"/>
            <a:ext cx="9490656" cy="1236985"/>
          </a:xfrm>
          <a:prstGeom prst="rect">
            <a:avLst/>
          </a:prstGeom>
        </p:spPr>
      </p:pic>
      <p:pic>
        <p:nvPicPr>
          <p:cNvPr id="6" name="Picture 5"/>
          <p:cNvPicPr>
            <a:picLocks noChangeAspect="1"/>
          </p:cNvPicPr>
          <p:nvPr/>
        </p:nvPicPr>
        <p:blipFill>
          <a:blip r:embed="rId4"/>
          <a:stretch>
            <a:fillRect/>
          </a:stretch>
        </p:blipFill>
        <p:spPr>
          <a:xfrm>
            <a:off x="896384" y="5357852"/>
            <a:ext cx="9272788" cy="988681"/>
          </a:xfrm>
          <a:prstGeom prst="rect">
            <a:avLst/>
          </a:prstGeom>
        </p:spPr>
      </p:pic>
    </p:spTree>
    <p:extLst>
      <p:ext uri="{BB962C8B-B14F-4D97-AF65-F5344CB8AC3E}">
        <p14:creationId xmlns:p14="http://schemas.microsoft.com/office/powerpoint/2010/main" val="237294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10: Look at Running Containers</a:t>
            </a:r>
            <a:br>
              <a:rPr lang="en-US" b="1" dirty="0"/>
            </a:br>
            <a:endParaRPr lang="en-US" dirty="0"/>
          </a:p>
        </p:txBody>
      </p:sp>
      <p:sp>
        <p:nvSpPr>
          <p:cNvPr id="3" name="Content Placeholder 2"/>
          <p:cNvSpPr>
            <a:spLocks noGrp="1"/>
          </p:cNvSpPr>
          <p:nvPr>
            <p:ph idx="1"/>
          </p:nvPr>
        </p:nvSpPr>
        <p:spPr>
          <a:xfrm>
            <a:off x="838200" y="1056068"/>
            <a:ext cx="10515600" cy="5120895"/>
          </a:xfrm>
        </p:spPr>
        <p:txBody>
          <a:bodyPr/>
          <a:lstStyle/>
          <a:p>
            <a:r>
              <a:rPr lang="en-US" dirty="0"/>
              <a:t>If you look at the running containers now, you will see we have one called </a:t>
            </a:r>
            <a:r>
              <a:rPr lang="en-US" dirty="0" err="1"/>
              <a:t>hi_mom</a:t>
            </a:r>
            <a:r>
              <a:rPr lang="en-US" dirty="0"/>
              <a:t>:</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Stop </a:t>
            </a:r>
            <a:r>
              <a:rPr lang="en-US" dirty="0"/>
              <a:t>the </a:t>
            </a:r>
            <a:r>
              <a:rPr lang="en-US" dirty="0" smtClean="0"/>
              <a:t>container </a:t>
            </a:r>
            <a:r>
              <a:rPr lang="en-US" dirty="0" err="1" smtClean="0"/>
              <a:t>hi_mom</a:t>
            </a: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838200" y="2087503"/>
            <a:ext cx="10161431" cy="1335829"/>
          </a:xfrm>
          <a:prstGeom prst="rect">
            <a:avLst/>
          </a:prstGeom>
        </p:spPr>
      </p:pic>
      <p:pic>
        <p:nvPicPr>
          <p:cNvPr id="5" name="Picture 4"/>
          <p:cNvPicPr>
            <a:picLocks noChangeAspect="1"/>
          </p:cNvPicPr>
          <p:nvPr/>
        </p:nvPicPr>
        <p:blipFill>
          <a:blip r:embed="rId3"/>
          <a:stretch>
            <a:fillRect/>
          </a:stretch>
        </p:blipFill>
        <p:spPr>
          <a:xfrm>
            <a:off x="838200" y="4290288"/>
            <a:ext cx="10238705" cy="608354"/>
          </a:xfrm>
          <a:prstGeom prst="rect">
            <a:avLst/>
          </a:prstGeom>
        </p:spPr>
      </p:pic>
    </p:spTree>
    <p:extLst>
      <p:ext uri="{BB962C8B-B14F-4D97-AF65-F5344CB8AC3E}">
        <p14:creationId xmlns:p14="http://schemas.microsoft.com/office/powerpoint/2010/main" val="14251994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11: Consider Your Options</a:t>
            </a:r>
            <a:br>
              <a:rPr lang="en-US" b="1" dirty="0"/>
            </a:br>
            <a:endParaRPr lang="en-US" dirty="0"/>
          </a:p>
        </p:txBody>
      </p:sp>
      <p:sp>
        <p:nvSpPr>
          <p:cNvPr id="3" name="Content Placeholder 2"/>
          <p:cNvSpPr>
            <a:spLocks noGrp="1"/>
          </p:cNvSpPr>
          <p:nvPr>
            <p:ph idx="1"/>
          </p:nvPr>
        </p:nvSpPr>
        <p:spPr>
          <a:xfrm>
            <a:off x="838200" y="1262130"/>
            <a:ext cx="10515600" cy="4914833"/>
          </a:xfrm>
        </p:spPr>
        <p:txBody>
          <a:bodyPr/>
          <a:lstStyle/>
          <a:p>
            <a:r>
              <a:rPr lang="en-US" dirty="0"/>
              <a:t>There are a few optional things we can do using the commit command that will change information about our images.</a:t>
            </a:r>
            <a:endParaRPr lang="en-US" b="1" dirty="0" smtClean="0"/>
          </a:p>
          <a:p>
            <a:r>
              <a:rPr lang="en-US" b="1" dirty="0" smtClean="0"/>
              <a:t>Option </a:t>
            </a:r>
            <a:r>
              <a:rPr lang="en-US" b="1" dirty="0"/>
              <a:t>A: Set Authorship</a:t>
            </a:r>
          </a:p>
          <a:p>
            <a:r>
              <a:rPr lang="en-US" b="1" dirty="0"/>
              <a:t>Option B: Create Commit Messages</a:t>
            </a:r>
          </a:p>
          <a:p>
            <a:r>
              <a:rPr lang="en-US" b="1" dirty="0"/>
              <a:t>Option C: Commit Without Pause</a:t>
            </a:r>
          </a:p>
          <a:p>
            <a:r>
              <a:rPr lang="en-US" b="1" dirty="0"/>
              <a:t>Option D: Change Configuration</a:t>
            </a:r>
          </a:p>
          <a:p>
            <a:endParaRPr lang="en-US" dirty="0"/>
          </a:p>
        </p:txBody>
      </p:sp>
    </p:spTree>
    <p:extLst>
      <p:ext uri="{BB962C8B-B14F-4D97-AF65-F5344CB8AC3E}">
        <p14:creationId xmlns:p14="http://schemas.microsoft.com/office/powerpoint/2010/main" val="10296588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Command Line Interface</a:t>
            </a:r>
            <a:br>
              <a:rPr lang="en-US" b="1" dirty="0"/>
            </a:br>
            <a:endParaRPr lang="en-US" dirty="0"/>
          </a:p>
        </p:txBody>
      </p:sp>
      <p:sp>
        <p:nvSpPr>
          <p:cNvPr id="3" name="Content Placeholder 2"/>
          <p:cNvSpPr>
            <a:spLocks noGrp="1"/>
          </p:cNvSpPr>
          <p:nvPr>
            <p:ph idx="1"/>
          </p:nvPr>
        </p:nvSpPr>
        <p:spPr>
          <a:xfrm>
            <a:off x="592428" y="991673"/>
            <a:ext cx="10761372" cy="5185290"/>
          </a:xfrm>
        </p:spPr>
        <p:txBody>
          <a:bodyPr>
            <a:normAutofit fontScale="85000" lnSpcReduction="20000"/>
          </a:bodyPr>
          <a:lstStyle/>
          <a:p>
            <a:r>
              <a:rPr lang="en-US" dirty="0"/>
              <a:t>Available Commands</a:t>
            </a:r>
          </a:p>
          <a:p>
            <a:r>
              <a:rPr lang="en-US" dirty="0"/>
              <a:t>attach – Attach to a running container</a:t>
            </a:r>
          </a:p>
          <a:p>
            <a:r>
              <a:rPr lang="en-US" dirty="0"/>
              <a:t>build – Build a container from </a:t>
            </a:r>
            <a:r>
              <a:rPr lang="en-US" dirty="0" err="1"/>
              <a:t>Dockerfile</a:t>
            </a:r>
            <a:r>
              <a:rPr lang="en-US" dirty="0"/>
              <a:t> via </a:t>
            </a:r>
            <a:r>
              <a:rPr lang="en-US" dirty="0" err="1"/>
              <a:t>stdin</a:t>
            </a:r>
            <a:endParaRPr lang="en-US" dirty="0"/>
          </a:p>
          <a:p>
            <a:r>
              <a:rPr lang="en-US" dirty="0"/>
              <a:t>commit – Create a new image from a container’s changes</a:t>
            </a:r>
          </a:p>
          <a:p>
            <a:r>
              <a:rPr lang="en-US" dirty="0"/>
              <a:t>diff – Inspect changes on a container’s filesystem</a:t>
            </a:r>
          </a:p>
          <a:p>
            <a:r>
              <a:rPr lang="en-US" dirty="0"/>
              <a:t>export – Stream the contents of a container as a tar archive</a:t>
            </a:r>
          </a:p>
          <a:p>
            <a:r>
              <a:rPr lang="en-US" dirty="0"/>
              <a:t>history – Show the history of an image</a:t>
            </a:r>
          </a:p>
          <a:p>
            <a:r>
              <a:rPr lang="en-US" dirty="0"/>
              <a:t>images – List images</a:t>
            </a:r>
          </a:p>
          <a:p>
            <a:r>
              <a:rPr lang="en-US" dirty="0"/>
              <a:t>import – Create a new filesystem image from the contents of a </a:t>
            </a:r>
            <a:r>
              <a:rPr lang="en-US" dirty="0" err="1"/>
              <a:t>tarball</a:t>
            </a:r>
            <a:endParaRPr lang="en-US" dirty="0"/>
          </a:p>
          <a:p>
            <a:r>
              <a:rPr lang="en-US" dirty="0"/>
              <a:t>info – Display system-wide information</a:t>
            </a:r>
          </a:p>
          <a:p>
            <a:r>
              <a:rPr lang="en-US" dirty="0"/>
              <a:t>inspect – Return low-level information on a container</a:t>
            </a:r>
          </a:p>
          <a:p>
            <a:r>
              <a:rPr lang="en-US" dirty="0"/>
              <a:t>kill – Kill a running container</a:t>
            </a:r>
          </a:p>
          <a:p>
            <a:r>
              <a:rPr lang="en-US" dirty="0"/>
              <a:t>login – Register or Login to the docker registry </a:t>
            </a:r>
            <a:r>
              <a:rPr lang="en-US" dirty="0" smtClean="0"/>
              <a:t>server</a:t>
            </a:r>
            <a:endParaRPr lang="en-US" dirty="0"/>
          </a:p>
        </p:txBody>
      </p:sp>
    </p:spTree>
    <p:extLst>
      <p:ext uri="{BB962C8B-B14F-4D97-AF65-F5344CB8AC3E}">
        <p14:creationId xmlns:p14="http://schemas.microsoft.com/office/powerpoint/2010/main" val="32188091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495" y="674218"/>
            <a:ext cx="10302025" cy="472002"/>
          </a:xfrm>
        </p:spPr>
        <p:txBody>
          <a:bodyPr>
            <a:normAutofit fontScale="90000"/>
          </a:bodyPr>
          <a:lstStyle/>
          <a:p>
            <a:r>
              <a:rPr lang="en-US" b="1" dirty="0"/>
              <a:t>Command Line Interface</a:t>
            </a:r>
            <a:br>
              <a:rPr lang="en-US" b="1" dirty="0"/>
            </a:br>
            <a:endParaRPr lang="en-US" dirty="0"/>
          </a:p>
        </p:txBody>
      </p:sp>
      <p:sp>
        <p:nvSpPr>
          <p:cNvPr id="3" name="Content Placeholder 2"/>
          <p:cNvSpPr>
            <a:spLocks noGrp="1"/>
          </p:cNvSpPr>
          <p:nvPr>
            <p:ph idx="1"/>
          </p:nvPr>
        </p:nvSpPr>
        <p:spPr>
          <a:xfrm>
            <a:off x="721217" y="1146220"/>
            <a:ext cx="10632583" cy="5030743"/>
          </a:xfrm>
        </p:spPr>
        <p:txBody>
          <a:bodyPr>
            <a:normAutofit fontScale="77500" lnSpcReduction="20000"/>
          </a:bodyPr>
          <a:lstStyle/>
          <a:p>
            <a:r>
              <a:rPr lang="en-US" dirty="0"/>
              <a:t>logs – Fetch the logs of a container</a:t>
            </a:r>
          </a:p>
          <a:p>
            <a:r>
              <a:rPr lang="en-US" dirty="0"/>
              <a:t>port – Lookup the public-facing port which is NAT-</a:t>
            </a:r>
            <a:r>
              <a:rPr lang="en-US" dirty="0" err="1"/>
              <a:t>ed</a:t>
            </a:r>
            <a:r>
              <a:rPr lang="en-US" dirty="0"/>
              <a:t> to PRIVATE_PORT</a:t>
            </a:r>
          </a:p>
          <a:p>
            <a:r>
              <a:rPr lang="en-US" dirty="0" err="1"/>
              <a:t>ps</a:t>
            </a:r>
            <a:r>
              <a:rPr lang="en-US" dirty="0"/>
              <a:t> – List containers</a:t>
            </a:r>
          </a:p>
          <a:p>
            <a:r>
              <a:rPr lang="en-US" dirty="0"/>
              <a:t>pull – Pull an image or a repository from the docker registry server</a:t>
            </a:r>
          </a:p>
          <a:p>
            <a:r>
              <a:rPr lang="en-US" dirty="0"/>
              <a:t>push – Push an image or a repository to the docker registry server</a:t>
            </a:r>
          </a:p>
          <a:p>
            <a:r>
              <a:rPr lang="en-US" dirty="0"/>
              <a:t>restart – Restart a running container</a:t>
            </a:r>
          </a:p>
          <a:p>
            <a:r>
              <a:rPr lang="en-US" dirty="0" err="1"/>
              <a:t>rm</a:t>
            </a:r>
            <a:r>
              <a:rPr lang="en-US" dirty="0"/>
              <a:t> – Remove a container</a:t>
            </a:r>
          </a:p>
          <a:p>
            <a:r>
              <a:rPr lang="en-US" dirty="0" err="1"/>
              <a:t>rmi</a:t>
            </a:r>
            <a:r>
              <a:rPr lang="en-US" dirty="0"/>
              <a:t> – Remove an image</a:t>
            </a:r>
          </a:p>
          <a:p>
            <a:r>
              <a:rPr lang="en-US" dirty="0"/>
              <a:t>run – Run a command in a new container</a:t>
            </a:r>
          </a:p>
          <a:p>
            <a:r>
              <a:rPr lang="en-US" dirty="0"/>
              <a:t>start – Start a stopped container</a:t>
            </a:r>
          </a:p>
          <a:p>
            <a:r>
              <a:rPr lang="en-US" dirty="0"/>
              <a:t>stop – Stop a running container</a:t>
            </a:r>
          </a:p>
          <a:p>
            <a:r>
              <a:rPr lang="en-US" dirty="0"/>
              <a:t>tag – Tag an image into a repository</a:t>
            </a:r>
          </a:p>
          <a:p>
            <a:r>
              <a:rPr lang="en-US" dirty="0"/>
              <a:t>version – Show the docker version information</a:t>
            </a:r>
          </a:p>
          <a:p>
            <a:r>
              <a:rPr lang="en-US" dirty="0"/>
              <a:t>wait – Block until a container stops, then print its exit code</a:t>
            </a:r>
          </a:p>
          <a:p>
            <a:endParaRPr lang="en-US" dirty="0"/>
          </a:p>
        </p:txBody>
      </p:sp>
    </p:spTree>
    <p:extLst>
      <p:ext uri="{BB962C8B-B14F-4D97-AF65-F5344CB8AC3E}">
        <p14:creationId xmlns:p14="http://schemas.microsoft.com/office/powerpoint/2010/main" val="21871293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379299" cy="600790"/>
          </a:xfrm>
        </p:spPr>
        <p:txBody>
          <a:bodyPr>
            <a:normAutofit fontScale="90000"/>
          </a:bodyPr>
          <a:lstStyle/>
          <a:p>
            <a:r>
              <a:rPr lang="en-US" dirty="0"/>
              <a:t>Environment variables</a:t>
            </a:r>
            <a:br>
              <a:rPr lang="en-US" dirty="0"/>
            </a:br>
            <a:endParaRPr lang="en-US" dirty="0"/>
          </a:p>
        </p:txBody>
      </p:sp>
      <p:sp>
        <p:nvSpPr>
          <p:cNvPr id="3" name="Content Placeholder 2"/>
          <p:cNvSpPr>
            <a:spLocks noGrp="1"/>
          </p:cNvSpPr>
          <p:nvPr>
            <p:ph idx="1"/>
          </p:nvPr>
        </p:nvSpPr>
        <p:spPr>
          <a:xfrm>
            <a:off x="838200" y="1068946"/>
            <a:ext cx="10515600" cy="5108017"/>
          </a:xfrm>
        </p:spPr>
        <p:txBody>
          <a:bodyPr/>
          <a:lstStyle/>
          <a:p>
            <a:r>
              <a:rPr lang="en-US" dirty="0"/>
              <a:t>The following list of environment variables are supported by the docker command line:</a:t>
            </a:r>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18877599"/>
              </p:ext>
            </p:extLst>
          </p:nvPr>
        </p:nvGraphicFramePr>
        <p:xfrm>
          <a:off x="1455312" y="1967293"/>
          <a:ext cx="9156880" cy="3757951"/>
        </p:xfrm>
        <a:graphic>
          <a:graphicData uri="http://schemas.openxmlformats.org/drawingml/2006/table">
            <a:tbl>
              <a:tblPr/>
              <a:tblGrid>
                <a:gridCol w="2395471"/>
                <a:gridCol w="6761409"/>
              </a:tblGrid>
              <a:tr h="226894">
                <a:tc>
                  <a:txBody>
                    <a:bodyPr/>
                    <a:lstStyle/>
                    <a:p>
                      <a:pPr algn="l"/>
                      <a:r>
                        <a:rPr lang="en-US" sz="1400" b="1" dirty="0">
                          <a:effectLst/>
                        </a:rPr>
                        <a:t>Variable</a:t>
                      </a:r>
                    </a:p>
                  </a:txBody>
                  <a:tcPr marL="55248" marR="55248" marT="38674" marB="38674" anchor="ctr">
                    <a:lnL>
                      <a:noFill/>
                    </a:lnL>
                    <a:lnR>
                      <a:noFill/>
                    </a:lnR>
                    <a:lnT>
                      <a:noFill/>
                    </a:lnT>
                    <a:lnB>
                      <a:noFill/>
                    </a:lnB>
                    <a:solidFill>
                      <a:srgbClr val="FFFFFF"/>
                    </a:solidFill>
                  </a:tcPr>
                </a:tc>
                <a:tc>
                  <a:txBody>
                    <a:bodyPr/>
                    <a:lstStyle/>
                    <a:p>
                      <a:pPr algn="l"/>
                      <a:r>
                        <a:rPr lang="en-US" sz="1400" b="1">
                          <a:effectLst/>
                        </a:rPr>
                        <a:t>Description</a:t>
                      </a:r>
                    </a:p>
                  </a:txBody>
                  <a:tcPr marL="55248" marR="55248" marT="38674" marB="38674" anchor="ctr">
                    <a:lnL>
                      <a:noFill/>
                    </a:lnL>
                    <a:lnR>
                      <a:noFill/>
                    </a:lnR>
                    <a:lnT>
                      <a:noFill/>
                    </a:lnT>
                    <a:lnB>
                      <a:noFill/>
                    </a:lnB>
                    <a:solidFill>
                      <a:srgbClr val="FFFFFF"/>
                    </a:solidFill>
                  </a:tcPr>
                </a:tc>
              </a:tr>
              <a:tr h="410137">
                <a:tc>
                  <a:txBody>
                    <a:bodyPr/>
                    <a:lstStyle/>
                    <a:p>
                      <a:pPr algn="l"/>
                      <a:r>
                        <a:rPr lang="en-US" sz="1400" dirty="0">
                          <a:effectLst/>
                        </a:rPr>
                        <a:t>DOCKER_API_VERSION</a:t>
                      </a:r>
                    </a:p>
                  </a:txBody>
                  <a:tcPr marL="55248" marR="55248" marT="55248" marB="55248" anchor="ctr">
                    <a:lnL>
                      <a:noFill/>
                    </a:lnL>
                    <a:lnR>
                      <a:noFill/>
                    </a:lnR>
                    <a:lnT>
                      <a:noFill/>
                    </a:lnT>
                    <a:lnB>
                      <a:noFill/>
                    </a:lnB>
                    <a:solidFill>
                      <a:srgbClr val="FFFFFF"/>
                    </a:solidFill>
                  </a:tcPr>
                </a:tc>
                <a:tc>
                  <a:txBody>
                    <a:bodyPr/>
                    <a:lstStyle/>
                    <a:p>
                      <a:pPr algn="l"/>
                      <a:r>
                        <a:rPr lang="en-US" sz="1400">
                          <a:effectLst/>
                        </a:rPr>
                        <a:t>Override the negotiated API version to use for debugging (e.g. 1.19)</a:t>
                      </a:r>
                    </a:p>
                  </a:txBody>
                  <a:tcPr marL="55248" marR="55248" marT="55248" marB="55248" anchor="ctr">
                    <a:lnL>
                      <a:noFill/>
                    </a:lnL>
                    <a:lnR>
                      <a:noFill/>
                    </a:lnR>
                    <a:lnT>
                      <a:noFill/>
                    </a:lnT>
                    <a:lnB>
                      <a:noFill/>
                    </a:lnB>
                    <a:solidFill>
                      <a:srgbClr val="FFFFFF"/>
                    </a:solidFill>
                  </a:tcPr>
                </a:tc>
              </a:tr>
              <a:tr h="607506">
                <a:tc>
                  <a:txBody>
                    <a:bodyPr/>
                    <a:lstStyle/>
                    <a:p>
                      <a:pPr algn="l"/>
                      <a:r>
                        <a:rPr lang="en-US" sz="1400" dirty="0">
                          <a:effectLst/>
                        </a:rPr>
                        <a:t>DOCKER_CERT_PATH</a:t>
                      </a:r>
                    </a:p>
                  </a:txBody>
                  <a:tcPr marL="55248" marR="55248" marT="55248" marB="55248" anchor="ctr">
                    <a:lnL>
                      <a:noFill/>
                    </a:lnL>
                    <a:lnR>
                      <a:noFill/>
                    </a:lnR>
                    <a:lnT>
                      <a:noFill/>
                    </a:lnT>
                    <a:lnB>
                      <a:noFill/>
                    </a:lnB>
                    <a:solidFill>
                      <a:srgbClr val="F7F7F7"/>
                    </a:solidFill>
                  </a:tcPr>
                </a:tc>
                <a:tc>
                  <a:txBody>
                    <a:bodyPr/>
                    <a:lstStyle/>
                    <a:p>
                      <a:pPr algn="l"/>
                      <a:r>
                        <a:rPr lang="en-US" sz="1400" dirty="0">
                          <a:effectLst/>
                        </a:rPr>
                        <a:t>Location of your authentication keys. This variable is used both by the docker CLI and the </a:t>
                      </a:r>
                      <a:r>
                        <a:rPr lang="en-US" sz="1400" u="none" strike="noStrike" dirty="0" err="1">
                          <a:solidFill>
                            <a:srgbClr val="2697ED"/>
                          </a:solidFill>
                          <a:effectLst/>
                          <a:hlinkClick r:id="rId2"/>
                        </a:rPr>
                        <a:t>dockerd</a:t>
                      </a:r>
                      <a:r>
                        <a:rPr lang="en-US" sz="1400" u="none" strike="noStrike" dirty="0">
                          <a:solidFill>
                            <a:srgbClr val="2697ED"/>
                          </a:solidFill>
                          <a:effectLst/>
                          <a:hlinkClick r:id="rId2"/>
                        </a:rPr>
                        <a:t> daemon</a:t>
                      </a:r>
                      <a:endParaRPr lang="en-US" sz="1400" dirty="0">
                        <a:effectLst/>
                      </a:endParaRPr>
                    </a:p>
                  </a:txBody>
                  <a:tcPr marL="55248" marR="55248" marT="55248" marB="55248" anchor="ctr">
                    <a:lnL>
                      <a:noFill/>
                    </a:lnL>
                    <a:lnR>
                      <a:noFill/>
                    </a:lnR>
                    <a:lnT>
                      <a:noFill/>
                    </a:lnT>
                    <a:lnB>
                      <a:noFill/>
                    </a:lnB>
                    <a:solidFill>
                      <a:srgbClr val="F7F7F7"/>
                    </a:solidFill>
                  </a:tcPr>
                </a:tc>
              </a:tr>
              <a:tr h="348686">
                <a:tc>
                  <a:txBody>
                    <a:bodyPr/>
                    <a:lstStyle/>
                    <a:p>
                      <a:pPr algn="l"/>
                      <a:r>
                        <a:rPr lang="en-US" sz="1400" dirty="0">
                          <a:effectLst/>
                        </a:rPr>
                        <a:t>DOCKER_CONFIG</a:t>
                      </a:r>
                    </a:p>
                  </a:txBody>
                  <a:tcPr marL="55248" marR="55248" marT="55248" marB="55248" anchor="ctr">
                    <a:lnL>
                      <a:noFill/>
                    </a:lnL>
                    <a:lnR>
                      <a:noFill/>
                    </a:lnR>
                    <a:lnT>
                      <a:noFill/>
                    </a:lnT>
                    <a:lnB>
                      <a:noFill/>
                    </a:lnB>
                    <a:solidFill>
                      <a:srgbClr val="FFFFFF"/>
                    </a:solidFill>
                  </a:tcPr>
                </a:tc>
                <a:tc>
                  <a:txBody>
                    <a:bodyPr/>
                    <a:lstStyle/>
                    <a:p>
                      <a:pPr algn="l"/>
                      <a:r>
                        <a:rPr lang="en-US" sz="1400" dirty="0">
                          <a:effectLst/>
                        </a:rPr>
                        <a:t>The location of your client configuration files.</a:t>
                      </a:r>
                    </a:p>
                  </a:txBody>
                  <a:tcPr marL="55248" marR="55248" marT="55248" marB="55248" anchor="ctr">
                    <a:lnL>
                      <a:noFill/>
                    </a:lnL>
                    <a:lnR>
                      <a:noFill/>
                    </a:lnR>
                    <a:lnT>
                      <a:noFill/>
                    </a:lnT>
                    <a:lnB>
                      <a:noFill/>
                    </a:lnB>
                    <a:solidFill>
                      <a:srgbClr val="FFFFFF"/>
                    </a:solidFill>
                  </a:tcPr>
                </a:tc>
              </a:tr>
              <a:tr h="478096">
                <a:tc>
                  <a:txBody>
                    <a:bodyPr/>
                    <a:lstStyle/>
                    <a:p>
                      <a:pPr algn="l"/>
                      <a:r>
                        <a:rPr lang="en-US" sz="1400" dirty="0">
                          <a:effectLst/>
                        </a:rPr>
                        <a:t>DOCKER_CONTENT_TRUST_SERVER</a:t>
                      </a:r>
                    </a:p>
                  </a:txBody>
                  <a:tcPr marL="55248" marR="55248" marT="55248" marB="55248" anchor="ctr">
                    <a:lnL>
                      <a:noFill/>
                    </a:lnL>
                    <a:lnR>
                      <a:noFill/>
                    </a:lnR>
                    <a:lnT>
                      <a:noFill/>
                    </a:lnT>
                    <a:lnB>
                      <a:noFill/>
                    </a:lnB>
                    <a:solidFill>
                      <a:srgbClr val="F7F7F7"/>
                    </a:solidFill>
                  </a:tcPr>
                </a:tc>
                <a:tc>
                  <a:txBody>
                    <a:bodyPr/>
                    <a:lstStyle/>
                    <a:p>
                      <a:pPr algn="l"/>
                      <a:r>
                        <a:rPr lang="en-US" sz="1400" dirty="0">
                          <a:effectLst/>
                        </a:rPr>
                        <a:t>The URL of the Notary server to use. Defaults to the same URL as the registry.</a:t>
                      </a:r>
                    </a:p>
                  </a:txBody>
                  <a:tcPr marL="55248" marR="55248" marT="55248" marB="55248" anchor="ctr">
                    <a:lnL>
                      <a:noFill/>
                    </a:lnL>
                    <a:lnR>
                      <a:noFill/>
                    </a:lnR>
                    <a:lnT>
                      <a:noFill/>
                    </a:lnT>
                    <a:lnB>
                      <a:noFill/>
                    </a:lnB>
                    <a:solidFill>
                      <a:srgbClr val="F7F7F7"/>
                    </a:solidFill>
                  </a:tcPr>
                </a:tc>
              </a:tr>
              <a:tr h="607506">
                <a:tc>
                  <a:txBody>
                    <a:bodyPr/>
                    <a:lstStyle/>
                    <a:p>
                      <a:pPr algn="l"/>
                      <a:r>
                        <a:rPr lang="en-US" sz="1400">
                          <a:effectLst/>
                        </a:rPr>
                        <a:t>DOCKER_CONTENT_TRUST</a:t>
                      </a:r>
                    </a:p>
                  </a:txBody>
                  <a:tcPr marL="55248" marR="55248" marT="55248" marB="55248" anchor="ctr">
                    <a:lnL>
                      <a:noFill/>
                    </a:lnL>
                    <a:lnR>
                      <a:noFill/>
                    </a:lnR>
                    <a:lnT>
                      <a:noFill/>
                    </a:lnT>
                    <a:lnB>
                      <a:noFill/>
                    </a:lnB>
                    <a:solidFill>
                      <a:srgbClr val="FFFFFF"/>
                    </a:solidFill>
                  </a:tcPr>
                </a:tc>
                <a:tc>
                  <a:txBody>
                    <a:bodyPr/>
                    <a:lstStyle/>
                    <a:p>
                      <a:pPr algn="l"/>
                      <a:r>
                        <a:rPr lang="en-US" sz="1400" dirty="0">
                          <a:effectLst/>
                        </a:rPr>
                        <a:t>When set Docker uses notary to sign and verify images. Equates to --disable-content-trust=false for build, create, pull, push, run.</a:t>
                      </a:r>
                    </a:p>
                  </a:txBody>
                  <a:tcPr marL="55248" marR="55248" marT="55248" marB="55248" anchor="ctr">
                    <a:lnL>
                      <a:noFill/>
                    </a:lnL>
                    <a:lnR>
                      <a:noFill/>
                    </a:lnR>
                    <a:lnT>
                      <a:noFill/>
                    </a:lnT>
                    <a:lnB>
                      <a:noFill/>
                    </a:lnB>
                    <a:solidFill>
                      <a:srgbClr val="FFFFFF"/>
                    </a:solidFill>
                  </a:tcPr>
                </a:tc>
              </a:tr>
              <a:tr h="607506">
                <a:tc>
                  <a:txBody>
                    <a:bodyPr/>
                    <a:lstStyle/>
                    <a:p>
                      <a:pPr algn="l"/>
                      <a:r>
                        <a:rPr lang="en-US" sz="1400">
                          <a:effectLst/>
                        </a:rPr>
                        <a:t>DOCKER_CONTEXT</a:t>
                      </a:r>
                    </a:p>
                  </a:txBody>
                  <a:tcPr marL="55248" marR="55248" marT="55248" marB="55248" anchor="ctr">
                    <a:lnL>
                      <a:noFill/>
                    </a:lnL>
                    <a:lnR>
                      <a:noFill/>
                    </a:lnR>
                    <a:lnT>
                      <a:noFill/>
                    </a:lnT>
                    <a:lnB>
                      <a:noFill/>
                    </a:lnB>
                    <a:solidFill>
                      <a:srgbClr val="F7F7F7"/>
                    </a:solidFill>
                  </a:tcPr>
                </a:tc>
                <a:tc>
                  <a:txBody>
                    <a:bodyPr/>
                    <a:lstStyle/>
                    <a:p>
                      <a:pPr algn="l"/>
                      <a:r>
                        <a:rPr lang="en-US" sz="1400" dirty="0">
                          <a:effectLst/>
                        </a:rPr>
                        <a:t>Name of the docker context to use (overrides DOCKER_HOST </a:t>
                      </a:r>
                      <a:r>
                        <a:rPr lang="en-US" sz="1400" dirty="0" err="1">
                          <a:effectLst/>
                        </a:rPr>
                        <a:t>env</a:t>
                      </a:r>
                      <a:r>
                        <a:rPr lang="en-US" sz="1400" dirty="0">
                          <a:effectLst/>
                        </a:rPr>
                        <a:t> </a:t>
                      </a:r>
                      <a:r>
                        <a:rPr lang="en-US" sz="1400" dirty="0" err="1">
                          <a:effectLst/>
                        </a:rPr>
                        <a:t>var</a:t>
                      </a:r>
                      <a:r>
                        <a:rPr lang="en-US" sz="1400" dirty="0">
                          <a:effectLst/>
                        </a:rPr>
                        <a:t> and default context set with docker context use)</a:t>
                      </a:r>
                    </a:p>
                  </a:txBody>
                  <a:tcPr marL="55248" marR="55248" marT="55248" marB="55248" anchor="ctr">
                    <a:lnL>
                      <a:noFill/>
                    </a:lnL>
                    <a:lnR>
                      <a:noFill/>
                    </a:lnR>
                    <a:lnT>
                      <a:noFill/>
                    </a:lnT>
                    <a:lnB>
                      <a:noFill/>
                    </a:lnB>
                    <a:solidFill>
                      <a:srgbClr val="F7F7F7"/>
                    </a:solidFill>
                  </a:tcPr>
                </a:tc>
              </a:tr>
              <a:tr h="348686">
                <a:tc>
                  <a:txBody>
                    <a:bodyPr/>
                    <a:lstStyle/>
                    <a:p>
                      <a:pPr algn="l"/>
                      <a:r>
                        <a:rPr lang="en-US" sz="1400">
                          <a:effectLst/>
                        </a:rPr>
                        <a:t>DOCKER_DEFAULT_PLATFORM</a:t>
                      </a:r>
                    </a:p>
                  </a:txBody>
                  <a:tcPr marL="55248" marR="55248" marT="55248" marB="55248" anchor="ctr">
                    <a:lnL>
                      <a:noFill/>
                    </a:lnL>
                    <a:lnR>
                      <a:noFill/>
                    </a:lnR>
                    <a:lnT>
                      <a:noFill/>
                    </a:lnT>
                    <a:lnB>
                      <a:noFill/>
                    </a:lnB>
                    <a:solidFill>
                      <a:srgbClr val="FFFFFF"/>
                    </a:solidFill>
                  </a:tcPr>
                </a:tc>
                <a:tc>
                  <a:txBody>
                    <a:bodyPr/>
                    <a:lstStyle/>
                    <a:p>
                      <a:pPr algn="l"/>
                      <a:r>
                        <a:rPr lang="en-US" sz="1400" dirty="0">
                          <a:effectLst/>
                        </a:rPr>
                        <a:t>Default platform for commands that take the --platform flag.</a:t>
                      </a:r>
                    </a:p>
                  </a:txBody>
                  <a:tcPr marL="55248" marR="55248" marT="55248" marB="55248"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9100883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9036772"/>
              </p:ext>
            </p:extLst>
          </p:nvPr>
        </p:nvGraphicFramePr>
        <p:xfrm>
          <a:off x="1043189" y="1825625"/>
          <a:ext cx="9813701" cy="4416900"/>
        </p:xfrm>
        <a:graphic>
          <a:graphicData uri="http://schemas.openxmlformats.org/drawingml/2006/table">
            <a:tbl>
              <a:tblPr/>
              <a:tblGrid>
                <a:gridCol w="3296991"/>
                <a:gridCol w="6516710"/>
              </a:tblGrid>
              <a:tr h="1653033">
                <a:tc>
                  <a:txBody>
                    <a:bodyPr/>
                    <a:lstStyle/>
                    <a:p>
                      <a:pPr algn="l"/>
                      <a:r>
                        <a:rPr lang="en-US" sz="1600" dirty="0">
                          <a:effectLst/>
                        </a:rPr>
                        <a:t>DOCKER_HIDE_LEGACY_COMMANDS</a:t>
                      </a:r>
                    </a:p>
                  </a:txBody>
                  <a:tcPr marL="59315" marR="59315" marT="59315" marB="59315" anchor="ctr">
                    <a:lnL>
                      <a:noFill/>
                    </a:lnL>
                    <a:lnR>
                      <a:noFill/>
                    </a:lnR>
                    <a:lnT>
                      <a:noFill/>
                    </a:lnT>
                    <a:lnB>
                      <a:noFill/>
                    </a:lnB>
                    <a:solidFill>
                      <a:srgbClr val="F7F7F7"/>
                    </a:solidFill>
                  </a:tcPr>
                </a:tc>
                <a:tc>
                  <a:txBody>
                    <a:bodyPr/>
                    <a:lstStyle/>
                    <a:p>
                      <a:pPr algn="l"/>
                      <a:r>
                        <a:rPr lang="en-US" sz="1600" dirty="0">
                          <a:effectLst/>
                        </a:rPr>
                        <a:t>When set, Docker hides “legacy” top-level commands (such as docker </a:t>
                      </a:r>
                      <a:r>
                        <a:rPr lang="en-US" sz="1600" dirty="0" err="1">
                          <a:effectLst/>
                        </a:rPr>
                        <a:t>rm</a:t>
                      </a:r>
                      <a:r>
                        <a:rPr lang="en-US" sz="1600" dirty="0">
                          <a:effectLst/>
                        </a:rPr>
                        <a:t>, and docker pull) in docker help output, and only Management commands per object-type (e.g., docker container) are printed. This may become the default in a future release, at which point this environment-variable is removed.</a:t>
                      </a:r>
                    </a:p>
                  </a:txBody>
                  <a:tcPr marL="59315" marR="59315" marT="59315" marB="59315" anchor="ctr">
                    <a:lnL>
                      <a:noFill/>
                    </a:lnL>
                    <a:lnR>
                      <a:noFill/>
                    </a:lnR>
                    <a:lnT>
                      <a:noFill/>
                    </a:lnT>
                    <a:lnB>
                      <a:noFill/>
                    </a:lnB>
                    <a:solidFill>
                      <a:srgbClr val="F7F7F7"/>
                    </a:solidFill>
                  </a:tcPr>
                </a:tc>
              </a:tr>
              <a:tr h="288925">
                <a:tc>
                  <a:txBody>
                    <a:bodyPr/>
                    <a:lstStyle/>
                    <a:p>
                      <a:pPr algn="l"/>
                      <a:r>
                        <a:rPr lang="en-US" sz="1600" dirty="0">
                          <a:effectLst/>
                        </a:rPr>
                        <a:t>DOCKER_HOST</a:t>
                      </a:r>
                    </a:p>
                  </a:txBody>
                  <a:tcPr marL="59315" marR="59315" marT="59315" marB="59315" anchor="ctr">
                    <a:lnL>
                      <a:noFill/>
                    </a:lnL>
                    <a:lnR>
                      <a:noFill/>
                    </a:lnR>
                    <a:lnT>
                      <a:noFill/>
                    </a:lnT>
                    <a:lnB>
                      <a:noFill/>
                    </a:lnB>
                    <a:solidFill>
                      <a:srgbClr val="FFFFFF"/>
                    </a:solidFill>
                  </a:tcPr>
                </a:tc>
                <a:tc>
                  <a:txBody>
                    <a:bodyPr/>
                    <a:lstStyle/>
                    <a:p>
                      <a:pPr algn="l"/>
                      <a:r>
                        <a:rPr lang="en-US" sz="1600" dirty="0">
                          <a:effectLst/>
                        </a:rPr>
                        <a:t>Daemon socket to connect to.</a:t>
                      </a:r>
                    </a:p>
                  </a:txBody>
                  <a:tcPr marL="59315" marR="59315" marT="59315" marB="59315" anchor="ctr">
                    <a:lnL>
                      <a:noFill/>
                    </a:lnL>
                    <a:lnR>
                      <a:noFill/>
                    </a:lnR>
                    <a:lnT>
                      <a:noFill/>
                    </a:lnT>
                    <a:lnB>
                      <a:noFill/>
                    </a:lnB>
                    <a:solidFill>
                      <a:srgbClr val="FFFFFF"/>
                    </a:solidFill>
                  </a:tcPr>
                </a:tc>
              </a:tr>
              <a:tr h="629952">
                <a:tc>
                  <a:txBody>
                    <a:bodyPr/>
                    <a:lstStyle/>
                    <a:p>
                      <a:pPr algn="l"/>
                      <a:r>
                        <a:rPr lang="en-US" sz="1600" dirty="0">
                          <a:effectLst/>
                        </a:rPr>
                        <a:t>DOCKER_STACK_ORCHESTRATOR</a:t>
                      </a:r>
                    </a:p>
                  </a:txBody>
                  <a:tcPr marL="59315" marR="59315" marT="59315" marB="59315" anchor="ctr">
                    <a:lnL>
                      <a:noFill/>
                    </a:lnL>
                    <a:lnR>
                      <a:noFill/>
                    </a:lnR>
                    <a:lnT>
                      <a:noFill/>
                    </a:lnT>
                    <a:lnB>
                      <a:noFill/>
                    </a:lnB>
                    <a:solidFill>
                      <a:srgbClr val="F7F7F7"/>
                    </a:solidFill>
                  </a:tcPr>
                </a:tc>
                <a:tc>
                  <a:txBody>
                    <a:bodyPr/>
                    <a:lstStyle/>
                    <a:p>
                      <a:pPr algn="l"/>
                      <a:r>
                        <a:rPr lang="en-US" sz="1600" dirty="0">
                          <a:effectLst/>
                        </a:rPr>
                        <a:t>Configure the default orchestrator to use when using docker stack management commands.</a:t>
                      </a:r>
                    </a:p>
                  </a:txBody>
                  <a:tcPr marL="59315" marR="59315" marT="59315" marB="59315" anchor="ctr">
                    <a:lnL>
                      <a:noFill/>
                    </a:lnL>
                    <a:lnR>
                      <a:noFill/>
                    </a:lnR>
                    <a:lnT>
                      <a:noFill/>
                    </a:lnT>
                    <a:lnB>
                      <a:noFill/>
                    </a:lnB>
                    <a:solidFill>
                      <a:srgbClr val="F7F7F7"/>
                    </a:solidFill>
                  </a:tcPr>
                </a:tc>
              </a:tr>
              <a:tr h="800466">
                <a:tc>
                  <a:txBody>
                    <a:bodyPr/>
                    <a:lstStyle/>
                    <a:p>
                      <a:pPr algn="l"/>
                      <a:r>
                        <a:rPr lang="en-US" sz="1600" dirty="0">
                          <a:effectLst/>
                        </a:rPr>
                        <a:t>DOCKER_TLS_VERIFY</a:t>
                      </a:r>
                    </a:p>
                  </a:txBody>
                  <a:tcPr marL="59315" marR="59315" marT="59315" marB="59315" anchor="ctr">
                    <a:lnL>
                      <a:noFill/>
                    </a:lnL>
                    <a:lnR>
                      <a:noFill/>
                    </a:lnR>
                    <a:lnT>
                      <a:noFill/>
                    </a:lnT>
                    <a:lnB>
                      <a:noFill/>
                    </a:lnB>
                    <a:solidFill>
                      <a:srgbClr val="FFFFFF"/>
                    </a:solidFill>
                  </a:tcPr>
                </a:tc>
                <a:tc>
                  <a:txBody>
                    <a:bodyPr/>
                    <a:lstStyle/>
                    <a:p>
                      <a:pPr algn="l"/>
                      <a:r>
                        <a:rPr lang="en-US" sz="1600" dirty="0">
                          <a:effectLst/>
                        </a:rPr>
                        <a:t>When set Docker uses TLS and verifies the remote. This variable is used both by the docker CLI and the </a:t>
                      </a:r>
                      <a:r>
                        <a:rPr lang="en-US" sz="1600" u="none" strike="noStrike" dirty="0" err="1">
                          <a:solidFill>
                            <a:srgbClr val="2697ED"/>
                          </a:solidFill>
                          <a:effectLst/>
                          <a:hlinkClick r:id="rId2"/>
                        </a:rPr>
                        <a:t>dockerd</a:t>
                      </a:r>
                      <a:r>
                        <a:rPr lang="en-US" sz="1600" u="none" strike="noStrike" dirty="0">
                          <a:solidFill>
                            <a:srgbClr val="2697ED"/>
                          </a:solidFill>
                          <a:effectLst/>
                          <a:hlinkClick r:id="rId2"/>
                        </a:rPr>
                        <a:t> daemon</a:t>
                      </a:r>
                      <a:endParaRPr lang="en-US" sz="1600" dirty="0">
                        <a:effectLst/>
                      </a:endParaRPr>
                    </a:p>
                  </a:txBody>
                  <a:tcPr marL="59315" marR="59315" marT="59315" marB="59315" anchor="ctr">
                    <a:lnL>
                      <a:noFill/>
                    </a:lnL>
                    <a:lnR>
                      <a:noFill/>
                    </a:lnR>
                    <a:lnT>
                      <a:noFill/>
                    </a:lnT>
                    <a:lnB>
                      <a:noFill/>
                    </a:lnB>
                    <a:solidFill>
                      <a:srgbClr val="FFFFFF"/>
                    </a:solidFill>
                  </a:tcPr>
                </a:tc>
              </a:tr>
              <a:tr h="970979">
                <a:tc>
                  <a:txBody>
                    <a:bodyPr/>
                    <a:lstStyle/>
                    <a:p>
                      <a:pPr algn="l"/>
                      <a:r>
                        <a:rPr lang="en-US" sz="1600">
                          <a:effectLst/>
                        </a:rPr>
                        <a:t>BUILDKIT_PROGRESS</a:t>
                      </a:r>
                    </a:p>
                  </a:txBody>
                  <a:tcPr marL="59315" marR="59315" marT="59315" marB="59315" anchor="ctr">
                    <a:lnL>
                      <a:noFill/>
                    </a:lnL>
                    <a:lnR>
                      <a:noFill/>
                    </a:lnR>
                    <a:lnT>
                      <a:noFill/>
                    </a:lnT>
                    <a:lnB>
                      <a:noFill/>
                    </a:lnB>
                    <a:solidFill>
                      <a:srgbClr val="F7F7F7"/>
                    </a:solidFill>
                  </a:tcPr>
                </a:tc>
                <a:tc>
                  <a:txBody>
                    <a:bodyPr/>
                    <a:lstStyle/>
                    <a:p>
                      <a:pPr algn="l"/>
                      <a:r>
                        <a:rPr lang="en-US" sz="1600" dirty="0">
                          <a:effectLst/>
                        </a:rPr>
                        <a:t>Set type of progress output (auto, plain, </a:t>
                      </a:r>
                      <a:r>
                        <a:rPr lang="en-US" sz="1600" dirty="0" err="1">
                          <a:effectLst/>
                        </a:rPr>
                        <a:t>tty</a:t>
                      </a:r>
                      <a:r>
                        <a:rPr lang="en-US" sz="1600" dirty="0">
                          <a:effectLst/>
                        </a:rPr>
                        <a:t>) when </a:t>
                      </a:r>
                      <a:r>
                        <a:rPr lang="en-US" sz="1600" u="none" strike="noStrike" dirty="0">
                          <a:solidFill>
                            <a:srgbClr val="2697ED"/>
                          </a:solidFill>
                          <a:effectLst/>
                          <a:hlinkClick r:id="rId3"/>
                        </a:rPr>
                        <a:t>building</a:t>
                      </a:r>
                      <a:r>
                        <a:rPr lang="en-US" sz="1600" dirty="0">
                          <a:effectLst/>
                        </a:rPr>
                        <a:t> with </a:t>
                      </a:r>
                      <a:r>
                        <a:rPr lang="en-US" sz="1600" u="none" strike="noStrike" dirty="0" err="1">
                          <a:solidFill>
                            <a:srgbClr val="2697ED"/>
                          </a:solidFill>
                          <a:effectLst/>
                          <a:hlinkClick r:id="rId4"/>
                        </a:rPr>
                        <a:t>BuildKit</a:t>
                      </a:r>
                      <a:r>
                        <a:rPr lang="en-US" sz="1600" u="none" strike="noStrike" dirty="0">
                          <a:solidFill>
                            <a:srgbClr val="2697ED"/>
                          </a:solidFill>
                          <a:effectLst/>
                          <a:hlinkClick r:id="rId4"/>
                        </a:rPr>
                        <a:t> backend</a:t>
                      </a:r>
                      <a:r>
                        <a:rPr lang="en-US" sz="1600" dirty="0">
                          <a:effectLst/>
                        </a:rPr>
                        <a:t>. Use plain to show container output (default auto).</a:t>
                      </a:r>
                    </a:p>
                  </a:txBody>
                  <a:tcPr marL="59315" marR="59315" marT="59315" marB="59315" anchor="ctr">
                    <a:lnL>
                      <a:noFill/>
                    </a:lnL>
                    <a:lnR>
                      <a:noFill/>
                    </a:lnR>
                    <a:lnT>
                      <a:noFill/>
                    </a:lnT>
                    <a:lnB>
                      <a:noFill/>
                    </a:lnB>
                    <a:solidFill>
                      <a:srgbClr val="F7F7F7"/>
                    </a:solidFill>
                  </a:tcPr>
                </a:tc>
              </a:tr>
            </a:tbl>
          </a:graphicData>
        </a:graphic>
      </p:graphicFrame>
    </p:spTree>
    <p:extLst>
      <p:ext uri="{BB962C8B-B14F-4D97-AF65-F5344CB8AC3E}">
        <p14:creationId xmlns:p14="http://schemas.microsoft.com/office/powerpoint/2010/main" val="19168278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Docker </a:t>
            </a:r>
            <a:r>
              <a:rPr lang="en-US" dirty="0" smtClean="0"/>
              <a:t>Compose</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Compose is a tool for defining and running multi-container Docker applications. </a:t>
            </a:r>
            <a:endParaRPr lang="en-US" dirty="0" smtClean="0"/>
          </a:p>
          <a:p>
            <a:r>
              <a:rPr lang="en-US" dirty="0"/>
              <a:t>Compose works in all environments: production, staging, development, testing, as well as CI workflows</a:t>
            </a:r>
            <a:r>
              <a:rPr lang="en-US" dirty="0" smtClean="0"/>
              <a:t>.</a:t>
            </a:r>
          </a:p>
          <a:p>
            <a:r>
              <a:rPr lang="en-US" dirty="0"/>
              <a:t>Using Compose is basically a three-step process:</a:t>
            </a:r>
          </a:p>
          <a:p>
            <a:pPr marL="514350" indent="-514350">
              <a:buFont typeface="+mj-lt"/>
              <a:buAutoNum type="arabicPeriod"/>
            </a:pPr>
            <a:r>
              <a:rPr lang="en-US" dirty="0"/>
              <a:t>Define your app’s environment with a </a:t>
            </a:r>
            <a:r>
              <a:rPr lang="en-US" dirty="0" err="1"/>
              <a:t>Dockerfile</a:t>
            </a:r>
            <a:r>
              <a:rPr lang="en-US" dirty="0"/>
              <a:t> so it can be reproduced anywhere.</a:t>
            </a:r>
          </a:p>
          <a:p>
            <a:pPr marL="514350" indent="-514350">
              <a:buFont typeface="+mj-lt"/>
              <a:buAutoNum type="arabicPeriod"/>
            </a:pPr>
            <a:r>
              <a:rPr lang="en-US" dirty="0" smtClean="0"/>
              <a:t>Define </a:t>
            </a:r>
            <a:r>
              <a:rPr lang="en-US" dirty="0"/>
              <a:t>the services that make up your app in docker-</a:t>
            </a:r>
            <a:r>
              <a:rPr lang="en-US" dirty="0" err="1"/>
              <a:t>compose.yml</a:t>
            </a:r>
            <a:r>
              <a:rPr lang="en-US" dirty="0"/>
              <a:t> so they can be run together in an isolated environment.</a:t>
            </a:r>
          </a:p>
          <a:p>
            <a:pPr marL="514350" indent="-514350">
              <a:buFont typeface="+mj-lt"/>
              <a:buAutoNum type="arabicPeriod"/>
            </a:pPr>
            <a:r>
              <a:rPr lang="en-US" dirty="0" smtClean="0"/>
              <a:t>Run </a:t>
            </a:r>
            <a:r>
              <a:rPr lang="en-US" dirty="0"/>
              <a:t>docker compose up and the Docker compose command starts and runs your entire app. You can alternatively run docker-compose up using the docker-compose binary.</a:t>
            </a:r>
            <a:r>
              <a:rPr lang="en-US" dirty="0"/>
              <a:t/>
            </a:r>
            <a:br>
              <a:rPr lang="en-US" dirty="0"/>
            </a:br>
            <a:endParaRPr lang="en-US" dirty="0"/>
          </a:p>
        </p:txBody>
      </p:sp>
    </p:spTree>
    <p:extLst>
      <p:ext uri="{BB962C8B-B14F-4D97-AF65-F5344CB8AC3E}">
        <p14:creationId xmlns:p14="http://schemas.microsoft.com/office/powerpoint/2010/main" val="653186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a:t>
            </a:r>
            <a:br>
              <a:rPr lang="en-US" dirty="0"/>
            </a:br>
            <a:endParaRPr lang="en-US" dirty="0"/>
          </a:p>
        </p:txBody>
      </p:sp>
      <p:sp>
        <p:nvSpPr>
          <p:cNvPr id="3" name="Content Placeholder 2"/>
          <p:cNvSpPr>
            <a:spLocks noGrp="1"/>
          </p:cNvSpPr>
          <p:nvPr>
            <p:ph idx="1"/>
          </p:nvPr>
        </p:nvSpPr>
        <p:spPr/>
        <p:txBody>
          <a:bodyPr/>
          <a:lstStyle/>
          <a:p>
            <a:r>
              <a:rPr lang="en-US" dirty="0"/>
              <a:t>A virtual machine is a software that allows us to install and use other operating systems (Windows, </a:t>
            </a:r>
            <a:r>
              <a:rPr lang="en-US" dirty="0" smtClean="0"/>
              <a:t>Linux) </a:t>
            </a:r>
            <a:r>
              <a:rPr lang="en-US" dirty="0"/>
              <a:t>simultaneously on our machine. The operating system in which virtual machine runs are called virtualized operating systems. These virtualized operating systems can run programs and preforms tasks that we perform in a real operating system.</a:t>
            </a:r>
          </a:p>
        </p:txBody>
      </p:sp>
    </p:spTree>
    <p:extLst>
      <p:ext uri="{BB962C8B-B14F-4D97-AF65-F5344CB8AC3E}">
        <p14:creationId xmlns:p14="http://schemas.microsoft.com/office/powerpoint/2010/main" val="20830830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60358" cy="781095"/>
          </a:xfrm>
        </p:spPr>
        <p:txBody>
          <a:bodyPr/>
          <a:lstStyle/>
          <a:p>
            <a:r>
              <a:rPr lang="en-US" dirty="0"/>
              <a:t>A docker-</a:t>
            </a:r>
            <a:r>
              <a:rPr lang="en-US" dirty="0" err="1"/>
              <a:t>compose.yml</a:t>
            </a:r>
            <a:r>
              <a:rPr lang="en-US" dirty="0"/>
              <a:t> looks like this</a:t>
            </a:r>
          </a:p>
        </p:txBody>
      </p:sp>
      <p:sp>
        <p:nvSpPr>
          <p:cNvPr id="3" name="Content Placeholder 2"/>
          <p:cNvSpPr>
            <a:spLocks noGrp="1"/>
          </p:cNvSpPr>
          <p:nvPr>
            <p:ph idx="1"/>
          </p:nvPr>
        </p:nvSpPr>
        <p:spPr>
          <a:xfrm>
            <a:off x="502277" y="1146220"/>
            <a:ext cx="10851524" cy="5030743"/>
          </a:xfrm>
        </p:spPr>
        <p:txBody>
          <a:bodyPr>
            <a:normAutofit fontScale="62500" lnSpcReduction="20000"/>
          </a:bodyPr>
          <a:lstStyle/>
          <a:p>
            <a:pPr marL="0" indent="0">
              <a:buNone/>
            </a:pPr>
            <a:r>
              <a:rPr lang="en-US" dirty="0"/>
              <a:t>version: "3.9"  # optional since v1.27.0</a:t>
            </a:r>
          </a:p>
          <a:p>
            <a:pPr marL="0" indent="0">
              <a:buNone/>
            </a:pPr>
            <a:r>
              <a:rPr lang="en-US" dirty="0"/>
              <a:t>services:</a:t>
            </a:r>
          </a:p>
          <a:p>
            <a:pPr marL="0" indent="0">
              <a:buNone/>
            </a:pPr>
            <a:r>
              <a:rPr lang="en-US" dirty="0"/>
              <a:t>  web:</a:t>
            </a:r>
          </a:p>
          <a:p>
            <a:pPr marL="0" indent="0">
              <a:buNone/>
            </a:pPr>
            <a:r>
              <a:rPr lang="en-US" dirty="0"/>
              <a:t>    build: .</a:t>
            </a:r>
          </a:p>
          <a:p>
            <a:pPr marL="0" indent="0">
              <a:buNone/>
            </a:pPr>
            <a:r>
              <a:rPr lang="en-US" dirty="0"/>
              <a:t>    ports:</a:t>
            </a:r>
          </a:p>
          <a:p>
            <a:pPr marL="0" indent="0">
              <a:buNone/>
            </a:pPr>
            <a:r>
              <a:rPr lang="en-US" dirty="0"/>
              <a:t>      - "5000:5000"</a:t>
            </a:r>
          </a:p>
          <a:p>
            <a:pPr marL="0" indent="0">
              <a:buNone/>
            </a:pPr>
            <a:r>
              <a:rPr lang="en-US" dirty="0"/>
              <a:t>    volumes:</a:t>
            </a:r>
          </a:p>
          <a:p>
            <a:pPr marL="0" indent="0">
              <a:buNone/>
            </a:pPr>
            <a:r>
              <a:rPr lang="en-US" dirty="0"/>
              <a:t>      - .:/code</a:t>
            </a:r>
          </a:p>
          <a:p>
            <a:pPr marL="0" indent="0">
              <a:buNone/>
            </a:pPr>
            <a:r>
              <a:rPr lang="en-US" dirty="0"/>
              <a:t>      - logvolume01:/</a:t>
            </a:r>
            <a:r>
              <a:rPr lang="en-US" dirty="0" err="1"/>
              <a:t>var</a:t>
            </a:r>
            <a:r>
              <a:rPr lang="en-US" dirty="0"/>
              <a:t>/log</a:t>
            </a:r>
          </a:p>
          <a:p>
            <a:pPr marL="0" indent="0">
              <a:buNone/>
            </a:pPr>
            <a:r>
              <a:rPr lang="en-US" dirty="0"/>
              <a:t>    links:</a:t>
            </a:r>
          </a:p>
          <a:p>
            <a:pPr marL="0" indent="0">
              <a:buNone/>
            </a:pPr>
            <a:r>
              <a:rPr lang="en-US" dirty="0"/>
              <a:t>      - </a:t>
            </a:r>
            <a:r>
              <a:rPr lang="en-US" dirty="0" err="1"/>
              <a:t>redis</a:t>
            </a:r>
            <a:endParaRPr lang="en-US" dirty="0"/>
          </a:p>
          <a:p>
            <a:pPr marL="0" indent="0">
              <a:buNone/>
            </a:pPr>
            <a:r>
              <a:rPr lang="en-US" dirty="0"/>
              <a:t>  </a:t>
            </a:r>
            <a:r>
              <a:rPr lang="en-US" dirty="0" err="1"/>
              <a:t>redis</a:t>
            </a:r>
            <a:r>
              <a:rPr lang="en-US" dirty="0"/>
              <a:t>:</a:t>
            </a:r>
          </a:p>
          <a:p>
            <a:pPr marL="0" indent="0">
              <a:buNone/>
            </a:pPr>
            <a:r>
              <a:rPr lang="en-US" dirty="0"/>
              <a:t>    image: </a:t>
            </a:r>
            <a:r>
              <a:rPr lang="en-US" dirty="0" err="1"/>
              <a:t>redis</a:t>
            </a:r>
            <a:endParaRPr lang="en-US" dirty="0"/>
          </a:p>
          <a:p>
            <a:pPr marL="0" indent="0">
              <a:buNone/>
            </a:pPr>
            <a:r>
              <a:rPr lang="en-US" dirty="0"/>
              <a:t>volumes:</a:t>
            </a:r>
          </a:p>
          <a:p>
            <a:pPr marL="0" indent="0">
              <a:buNone/>
            </a:pPr>
            <a:r>
              <a:rPr lang="en-US" dirty="0"/>
              <a:t>  logvolume01: {}</a:t>
            </a:r>
          </a:p>
        </p:txBody>
      </p:sp>
    </p:spTree>
    <p:extLst>
      <p:ext uri="{BB962C8B-B14F-4D97-AF65-F5344CB8AC3E}">
        <p14:creationId xmlns:p14="http://schemas.microsoft.com/office/powerpoint/2010/main" val="23388927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Compose has commands for managing the whole lifecycle of your application:</a:t>
            </a:r>
            <a:endParaRPr lang="en-US" dirty="0"/>
          </a:p>
        </p:txBody>
      </p:sp>
      <p:sp>
        <p:nvSpPr>
          <p:cNvPr id="3" name="Content Placeholder 2"/>
          <p:cNvSpPr>
            <a:spLocks noGrp="1"/>
          </p:cNvSpPr>
          <p:nvPr>
            <p:ph idx="1"/>
          </p:nvPr>
        </p:nvSpPr>
        <p:spPr/>
        <p:txBody>
          <a:bodyPr/>
          <a:lstStyle/>
          <a:p>
            <a:r>
              <a:rPr lang="en-US" dirty="0"/>
              <a:t>Start, stop, and rebuild services</a:t>
            </a:r>
          </a:p>
          <a:p>
            <a:r>
              <a:rPr lang="en-US" dirty="0"/>
              <a:t>View the status of running services</a:t>
            </a:r>
          </a:p>
          <a:p>
            <a:r>
              <a:rPr lang="en-US" dirty="0"/>
              <a:t>Stream the log output of running services</a:t>
            </a:r>
          </a:p>
          <a:p>
            <a:r>
              <a:rPr lang="en-US" dirty="0"/>
              <a:t>Run a one-off command on a service</a:t>
            </a:r>
          </a:p>
          <a:p>
            <a:endParaRPr lang="en-US" dirty="0"/>
          </a:p>
        </p:txBody>
      </p:sp>
    </p:spTree>
    <p:extLst>
      <p:ext uri="{BB962C8B-B14F-4D97-AF65-F5344CB8AC3E}">
        <p14:creationId xmlns:p14="http://schemas.microsoft.com/office/powerpoint/2010/main" val="6512974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Compose documentation</a:t>
            </a:r>
            <a:br>
              <a:rPr lang="en-US" dirty="0"/>
            </a:br>
            <a:endParaRPr lang="en-US" dirty="0"/>
          </a:p>
        </p:txBody>
      </p:sp>
      <p:sp>
        <p:nvSpPr>
          <p:cNvPr id="3" name="Content Placeholder 2"/>
          <p:cNvSpPr>
            <a:spLocks noGrp="1"/>
          </p:cNvSpPr>
          <p:nvPr>
            <p:ph idx="1"/>
          </p:nvPr>
        </p:nvSpPr>
        <p:spPr/>
        <p:txBody>
          <a:bodyPr/>
          <a:lstStyle/>
          <a:p>
            <a:r>
              <a:rPr lang="en-US" dirty="0"/>
              <a:t>Installing Compose</a:t>
            </a:r>
          </a:p>
          <a:p>
            <a:r>
              <a:rPr lang="en-US" dirty="0"/>
              <a:t>Getting started with Compose</a:t>
            </a:r>
          </a:p>
          <a:p>
            <a:r>
              <a:rPr lang="en-US" dirty="0"/>
              <a:t>Get started with Django</a:t>
            </a:r>
          </a:p>
          <a:p>
            <a:r>
              <a:rPr lang="en-US" dirty="0"/>
              <a:t>Get started with Rails</a:t>
            </a:r>
          </a:p>
          <a:p>
            <a:r>
              <a:rPr lang="en-US" dirty="0"/>
              <a:t>Get started with WordPress</a:t>
            </a:r>
          </a:p>
          <a:p>
            <a:r>
              <a:rPr lang="en-US" dirty="0"/>
              <a:t>Frequently asked questions</a:t>
            </a:r>
          </a:p>
          <a:p>
            <a:r>
              <a:rPr lang="en-US" dirty="0"/>
              <a:t>Command line reference</a:t>
            </a:r>
          </a:p>
          <a:p>
            <a:r>
              <a:rPr lang="en-US" dirty="0"/>
              <a:t>Compose file reference</a:t>
            </a:r>
          </a:p>
        </p:txBody>
      </p:sp>
    </p:spTree>
    <p:extLst>
      <p:ext uri="{BB962C8B-B14F-4D97-AF65-F5344CB8AC3E}">
        <p14:creationId xmlns:p14="http://schemas.microsoft.com/office/powerpoint/2010/main" val="29400605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br>
              <a:rPr lang="en-US" dirty="0"/>
            </a:br>
            <a:endParaRPr lang="en-US" dirty="0"/>
          </a:p>
        </p:txBody>
      </p:sp>
      <p:sp>
        <p:nvSpPr>
          <p:cNvPr id="3" name="Content Placeholder 2"/>
          <p:cNvSpPr>
            <a:spLocks noGrp="1"/>
          </p:cNvSpPr>
          <p:nvPr>
            <p:ph idx="1"/>
          </p:nvPr>
        </p:nvSpPr>
        <p:spPr/>
        <p:txBody>
          <a:bodyPr/>
          <a:lstStyle/>
          <a:p>
            <a:r>
              <a:rPr lang="en-US" dirty="0"/>
              <a:t>The features of Compose that make it effective are:</a:t>
            </a:r>
          </a:p>
          <a:p>
            <a:endParaRPr lang="en-US" dirty="0"/>
          </a:p>
          <a:p>
            <a:pPr marL="514350" indent="-514350">
              <a:buFont typeface="+mj-lt"/>
              <a:buAutoNum type="arabicPeriod"/>
            </a:pPr>
            <a:r>
              <a:rPr lang="en-US" dirty="0"/>
              <a:t>Multiple isolated environments on a single host</a:t>
            </a:r>
          </a:p>
          <a:p>
            <a:pPr marL="514350" indent="-514350">
              <a:buFont typeface="+mj-lt"/>
              <a:buAutoNum type="arabicPeriod"/>
            </a:pPr>
            <a:r>
              <a:rPr lang="en-US" dirty="0"/>
              <a:t>Preserve volume data when containers are created</a:t>
            </a:r>
          </a:p>
          <a:p>
            <a:pPr marL="514350" indent="-514350">
              <a:buFont typeface="+mj-lt"/>
              <a:buAutoNum type="arabicPeriod"/>
            </a:pPr>
            <a:r>
              <a:rPr lang="en-US" dirty="0"/>
              <a:t>Only recreate containers that have changed</a:t>
            </a:r>
          </a:p>
          <a:p>
            <a:pPr marL="514350" indent="-514350">
              <a:buFont typeface="+mj-lt"/>
              <a:buAutoNum type="arabicPeriod"/>
            </a:pPr>
            <a:r>
              <a:rPr lang="en-US" dirty="0"/>
              <a:t>Variables and moving a composition between environments</a:t>
            </a:r>
          </a:p>
        </p:txBody>
      </p:sp>
    </p:spTree>
    <p:extLst>
      <p:ext uri="{BB962C8B-B14F-4D97-AF65-F5344CB8AC3E}">
        <p14:creationId xmlns:p14="http://schemas.microsoft.com/office/powerpoint/2010/main" val="30959575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Compose ─ Installation</a:t>
            </a:r>
            <a:br>
              <a:rPr lang="en-US" dirty="0"/>
            </a:br>
            <a:endParaRPr lang="en-US" dirty="0"/>
          </a:p>
        </p:txBody>
      </p:sp>
      <p:sp>
        <p:nvSpPr>
          <p:cNvPr id="3" name="Content Placeholder 2"/>
          <p:cNvSpPr>
            <a:spLocks noGrp="1"/>
          </p:cNvSpPr>
          <p:nvPr>
            <p:ph idx="1"/>
          </p:nvPr>
        </p:nvSpPr>
        <p:spPr>
          <a:xfrm>
            <a:off x="746975" y="1378039"/>
            <a:ext cx="10606825" cy="4798924"/>
          </a:xfrm>
        </p:spPr>
        <p:txBody>
          <a:bodyPr>
            <a:normAutofit fontScale="92500"/>
          </a:bodyPr>
          <a:lstStyle/>
          <a:p>
            <a:r>
              <a:rPr lang="en-US" b="1" dirty="0"/>
              <a:t>Step 1</a:t>
            </a:r>
            <a:r>
              <a:rPr lang="en-US" dirty="0"/>
              <a:t> − Download the necessary files from </a:t>
            </a:r>
            <a:r>
              <a:rPr lang="en-US" b="1" dirty="0" err="1"/>
              <a:t>github</a:t>
            </a:r>
            <a:r>
              <a:rPr lang="en-US" dirty="0"/>
              <a:t> using the following command </a:t>
            </a:r>
            <a:endParaRPr lang="en-US" dirty="0" smtClean="0"/>
          </a:p>
          <a:p>
            <a:r>
              <a:rPr lang="en-US" dirty="0"/>
              <a:t>curl -L "https://github.com/docker/compose/releases/download/1.10.0-rc2/</a:t>
            </a:r>
            <a:r>
              <a:rPr lang="en-US" dirty="0" err="1"/>
              <a:t>dockercompose</a:t>
            </a:r>
            <a:endParaRPr lang="en-US" dirty="0"/>
          </a:p>
          <a:p>
            <a:r>
              <a:rPr lang="en-US" dirty="0"/>
              <a:t>   -$(</a:t>
            </a:r>
            <a:r>
              <a:rPr lang="en-US" dirty="0" err="1"/>
              <a:t>uname</a:t>
            </a:r>
            <a:r>
              <a:rPr lang="en-US" dirty="0"/>
              <a:t> -s) -$(</a:t>
            </a:r>
            <a:r>
              <a:rPr lang="en-US" dirty="0" err="1"/>
              <a:t>uname</a:t>
            </a:r>
            <a:r>
              <a:rPr lang="en-US" dirty="0"/>
              <a:t> -m)" -o /</a:t>
            </a:r>
            <a:r>
              <a:rPr lang="en-US" dirty="0" smtClean="0"/>
              <a:t>home/demo/docker-compose</a:t>
            </a:r>
          </a:p>
          <a:p>
            <a:r>
              <a:rPr lang="en-US" dirty="0"/>
              <a:t>The above command will download the latest version of Docker Compose which at the time of writing this article is </a:t>
            </a:r>
            <a:r>
              <a:rPr lang="en-US" b="1" dirty="0"/>
              <a:t>1.10.0-rc2</a:t>
            </a:r>
            <a:r>
              <a:rPr lang="en-US" dirty="0"/>
              <a:t>. It will then store it in the directory </a:t>
            </a:r>
            <a:r>
              <a:rPr lang="en-US" b="1" dirty="0"/>
              <a:t>/home/demo</a:t>
            </a:r>
            <a:r>
              <a:rPr lang="en-US" b="1" dirty="0" smtClean="0"/>
              <a:t>/</a:t>
            </a:r>
            <a:r>
              <a:rPr lang="en-US" dirty="0" smtClean="0"/>
              <a:t>.</a:t>
            </a:r>
          </a:p>
          <a:p>
            <a:r>
              <a:rPr lang="en-US" b="1" dirty="0"/>
              <a:t>Step 2</a:t>
            </a:r>
            <a:r>
              <a:rPr lang="en-US" dirty="0"/>
              <a:t> − Next, we need to provide </a:t>
            </a:r>
            <a:r>
              <a:rPr lang="en-US" b="1" dirty="0"/>
              <a:t>execute privileges</a:t>
            </a:r>
            <a:r>
              <a:rPr lang="en-US" dirty="0"/>
              <a:t> to the downloaded Docker Compose file, using the following command</a:t>
            </a:r>
          </a:p>
          <a:p>
            <a:r>
              <a:rPr lang="en-US" dirty="0"/>
              <a:t> </a:t>
            </a:r>
            <a:r>
              <a:rPr lang="en-US" dirty="0" err="1"/>
              <a:t>chmod</a:t>
            </a:r>
            <a:r>
              <a:rPr lang="en-US" dirty="0"/>
              <a:t> +x /home/demo/docker-compose</a:t>
            </a:r>
          </a:p>
          <a:p>
            <a:endParaRPr lang="en-US" dirty="0"/>
          </a:p>
        </p:txBody>
      </p:sp>
    </p:spTree>
    <p:extLst>
      <p:ext uri="{BB962C8B-B14F-4D97-AF65-F5344CB8AC3E}">
        <p14:creationId xmlns:p14="http://schemas.microsoft.com/office/powerpoint/2010/main" val="1309612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Hub</a:t>
            </a:r>
            <a:br>
              <a:rPr lang="en-US" b="1" dirty="0"/>
            </a:br>
            <a:endParaRPr lang="en-US" dirty="0"/>
          </a:p>
        </p:txBody>
      </p:sp>
      <p:sp>
        <p:nvSpPr>
          <p:cNvPr id="3" name="Content Placeholder 2"/>
          <p:cNvSpPr>
            <a:spLocks noGrp="1"/>
          </p:cNvSpPr>
          <p:nvPr>
            <p:ph idx="1"/>
          </p:nvPr>
        </p:nvSpPr>
        <p:spPr/>
        <p:txBody>
          <a:bodyPr/>
          <a:lstStyle/>
          <a:p>
            <a:r>
              <a:rPr lang="en-US" dirty="0"/>
              <a:t>Docker Hub is Docker’s official cloud-based registry for Docker images. </a:t>
            </a:r>
            <a:endParaRPr lang="en-US" dirty="0" smtClean="0"/>
          </a:p>
          <a:p>
            <a:r>
              <a:rPr lang="en-US" u="sng" dirty="0">
                <a:hlinkClick r:id="rId2"/>
              </a:rPr>
              <a:t>Docker Hub</a:t>
            </a:r>
            <a:r>
              <a:rPr lang="en-US" dirty="0"/>
              <a:t> is Docker’s official registry, it is the default registry when you install Docker. It hosts over 100,000 images including official images for MongoDB, </a:t>
            </a:r>
            <a:r>
              <a:rPr lang="en-US" dirty="0" err="1"/>
              <a:t>nginx</a:t>
            </a:r>
            <a:r>
              <a:rPr lang="en-US" dirty="0"/>
              <a:t>, Apache, Ubuntu, and MySQL that have all been downloaded over a billion times each</a:t>
            </a:r>
            <a:r>
              <a:rPr lang="en-US" dirty="0" smtClean="0"/>
              <a:t>.</a:t>
            </a:r>
          </a:p>
          <a:p>
            <a:r>
              <a:rPr lang="en-US" dirty="0"/>
              <a:t>Docker Hub also offers features such as GitHub and </a:t>
            </a:r>
            <a:r>
              <a:rPr lang="en-US" dirty="0" err="1"/>
              <a:t>Bitbucket</a:t>
            </a:r>
            <a:r>
              <a:rPr lang="en-US" dirty="0"/>
              <a:t> integrations that help automate development build processes and support for </a:t>
            </a:r>
            <a:r>
              <a:rPr lang="en-US" dirty="0" err="1"/>
              <a:t>webhooks</a:t>
            </a:r>
            <a:r>
              <a:rPr lang="en-US" dirty="0"/>
              <a:t> which can act as triggers for everything from automated tests to notifications. </a:t>
            </a:r>
            <a:endParaRPr lang="en-US" dirty="0"/>
          </a:p>
        </p:txBody>
      </p:sp>
    </p:spTree>
    <p:extLst>
      <p:ext uri="{BB962C8B-B14F-4D97-AF65-F5344CB8AC3E}">
        <p14:creationId xmlns:p14="http://schemas.microsoft.com/office/powerpoint/2010/main" val="29899753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Docker Hub?</a:t>
            </a:r>
            <a:endParaRPr lang="en-US" dirty="0"/>
          </a:p>
        </p:txBody>
      </p:sp>
      <p:sp>
        <p:nvSpPr>
          <p:cNvPr id="3" name="Content Placeholder 2"/>
          <p:cNvSpPr>
            <a:spLocks noGrp="1"/>
          </p:cNvSpPr>
          <p:nvPr>
            <p:ph idx="1"/>
          </p:nvPr>
        </p:nvSpPr>
        <p:spPr/>
        <p:txBody>
          <a:bodyPr>
            <a:normAutofit lnSpcReduction="10000"/>
          </a:bodyPr>
          <a:lstStyle/>
          <a:p>
            <a:r>
              <a:rPr lang="en-US" b="1" dirty="0"/>
              <a:t>A large library of trusted images- </a:t>
            </a:r>
            <a:r>
              <a:rPr lang="en-US" dirty="0"/>
              <a:t>Docker Certified images, Verified Publisher images (which are Docker Certified and verified by the publisher), and Official Images published by Docker add a layer of trust for users</a:t>
            </a:r>
            <a:r>
              <a:rPr lang="en-US" dirty="0" smtClean="0"/>
              <a:t>.</a:t>
            </a:r>
          </a:p>
          <a:p>
            <a:r>
              <a:rPr lang="en-US" b="1" dirty="0"/>
              <a:t>Built-in security features- </a:t>
            </a:r>
            <a:r>
              <a:rPr lang="en-US" dirty="0"/>
              <a:t>All accounts can benefit from local image vulnerability scans. “Team” accounts also gain access to audit-logs and multifactor authentication (MFA) to further secure repositories. </a:t>
            </a:r>
          </a:p>
          <a:p>
            <a:r>
              <a:rPr lang="en-US" b="1" dirty="0"/>
              <a:t>Integrations &amp; features that enable CI/CD</a:t>
            </a:r>
            <a:r>
              <a:rPr lang="en-US" dirty="0"/>
              <a:t>– Docker Hub also supports GitHub &amp; </a:t>
            </a:r>
            <a:r>
              <a:rPr lang="en-US" dirty="0" err="1"/>
              <a:t>Bitbucket</a:t>
            </a:r>
            <a:r>
              <a:rPr lang="en-US" dirty="0"/>
              <a:t> integrations, automated tests, build triggers, and </a:t>
            </a:r>
            <a:r>
              <a:rPr lang="en-US" dirty="0" err="1"/>
              <a:t>webhooks</a:t>
            </a:r>
            <a:r>
              <a:rPr lang="en-US" dirty="0"/>
              <a:t> to help automate development pipelines and enable CI/CD (continuous integration/continuous delivery). </a:t>
            </a:r>
          </a:p>
          <a:p>
            <a:endParaRPr lang="en-US" dirty="0"/>
          </a:p>
        </p:txBody>
      </p:sp>
    </p:spTree>
    <p:extLst>
      <p:ext uri="{BB962C8B-B14F-4D97-AF65-F5344CB8AC3E}">
        <p14:creationId xmlns:p14="http://schemas.microsoft.com/office/powerpoint/2010/main" val="19080270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download and the use the Jenkins Docker image from Docker hub.</a:t>
            </a:r>
            <a:endParaRPr lang="en-US" dirty="0"/>
          </a:p>
        </p:txBody>
      </p:sp>
      <p:sp>
        <p:nvSpPr>
          <p:cNvPr id="3" name="Content Placeholder 2"/>
          <p:cNvSpPr>
            <a:spLocks noGrp="1"/>
          </p:cNvSpPr>
          <p:nvPr>
            <p:ph idx="1"/>
          </p:nvPr>
        </p:nvSpPr>
        <p:spPr/>
        <p:txBody>
          <a:bodyPr/>
          <a:lstStyle/>
          <a:p>
            <a:r>
              <a:rPr lang="en-US" b="1" dirty="0"/>
              <a:t>Step 1</a:t>
            </a:r>
            <a:r>
              <a:rPr lang="en-US" dirty="0"/>
              <a:t> − First you need to do a simple sign-up on Docker hub.</a:t>
            </a:r>
            <a:endParaRPr lang="en-US" dirty="0"/>
          </a:p>
        </p:txBody>
      </p:sp>
      <p:pic>
        <p:nvPicPr>
          <p:cNvPr id="4" name="Picture 3"/>
          <p:cNvPicPr>
            <a:picLocks noChangeAspect="1"/>
          </p:cNvPicPr>
          <p:nvPr/>
        </p:nvPicPr>
        <p:blipFill>
          <a:blip r:embed="rId2"/>
          <a:stretch>
            <a:fillRect/>
          </a:stretch>
        </p:blipFill>
        <p:spPr>
          <a:xfrm>
            <a:off x="2996618" y="2630978"/>
            <a:ext cx="5657850" cy="3038475"/>
          </a:xfrm>
          <a:prstGeom prst="rect">
            <a:avLst/>
          </a:prstGeom>
        </p:spPr>
      </p:pic>
    </p:spTree>
    <p:extLst>
      <p:ext uri="{BB962C8B-B14F-4D97-AF65-F5344CB8AC3E}">
        <p14:creationId xmlns:p14="http://schemas.microsoft.com/office/powerpoint/2010/main" val="33503382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download and the use the Jenkins Docker image from Docker hub</a:t>
            </a:r>
          </a:p>
        </p:txBody>
      </p:sp>
      <p:sp>
        <p:nvSpPr>
          <p:cNvPr id="3" name="Content Placeholder 2"/>
          <p:cNvSpPr>
            <a:spLocks noGrp="1"/>
          </p:cNvSpPr>
          <p:nvPr>
            <p:ph idx="1"/>
          </p:nvPr>
        </p:nvSpPr>
        <p:spPr/>
        <p:txBody>
          <a:bodyPr/>
          <a:lstStyle/>
          <a:p>
            <a:r>
              <a:rPr lang="en-US" b="1" dirty="0"/>
              <a:t>Step 2</a:t>
            </a:r>
            <a:r>
              <a:rPr lang="en-US" dirty="0"/>
              <a:t> − Once you have signed up, you will be logged into Docker Hub.</a:t>
            </a:r>
            <a:endParaRPr lang="en-US" dirty="0"/>
          </a:p>
        </p:txBody>
      </p:sp>
      <p:pic>
        <p:nvPicPr>
          <p:cNvPr id="4" name="Picture 3"/>
          <p:cNvPicPr>
            <a:picLocks noChangeAspect="1"/>
          </p:cNvPicPr>
          <p:nvPr/>
        </p:nvPicPr>
        <p:blipFill>
          <a:blip r:embed="rId2"/>
          <a:stretch>
            <a:fillRect/>
          </a:stretch>
        </p:blipFill>
        <p:spPr>
          <a:xfrm>
            <a:off x="2318800" y="2469725"/>
            <a:ext cx="6528986" cy="3468180"/>
          </a:xfrm>
          <a:prstGeom prst="rect">
            <a:avLst/>
          </a:prstGeom>
        </p:spPr>
      </p:pic>
    </p:spTree>
    <p:extLst>
      <p:ext uri="{BB962C8B-B14F-4D97-AF65-F5344CB8AC3E}">
        <p14:creationId xmlns:p14="http://schemas.microsoft.com/office/powerpoint/2010/main" val="32997125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download and the use the Jenkins Docker image from Docker hub</a:t>
            </a:r>
          </a:p>
        </p:txBody>
      </p:sp>
      <p:sp>
        <p:nvSpPr>
          <p:cNvPr id="3" name="Content Placeholder 2"/>
          <p:cNvSpPr>
            <a:spLocks noGrp="1"/>
          </p:cNvSpPr>
          <p:nvPr>
            <p:ph idx="1"/>
          </p:nvPr>
        </p:nvSpPr>
        <p:spPr/>
        <p:txBody>
          <a:bodyPr/>
          <a:lstStyle/>
          <a:p>
            <a:r>
              <a:rPr lang="en-US" b="1" dirty="0"/>
              <a:t>Step 3</a:t>
            </a:r>
            <a:r>
              <a:rPr lang="en-US" dirty="0"/>
              <a:t> − Next, let’s browse and find the Jenkins image.</a:t>
            </a:r>
            <a:endParaRPr lang="en-US" dirty="0"/>
          </a:p>
        </p:txBody>
      </p:sp>
      <p:pic>
        <p:nvPicPr>
          <p:cNvPr id="4" name="Picture 3"/>
          <p:cNvPicPr>
            <a:picLocks noChangeAspect="1"/>
          </p:cNvPicPr>
          <p:nvPr/>
        </p:nvPicPr>
        <p:blipFill>
          <a:blip r:embed="rId2"/>
          <a:stretch>
            <a:fillRect/>
          </a:stretch>
        </p:blipFill>
        <p:spPr>
          <a:xfrm>
            <a:off x="2657005" y="2460937"/>
            <a:ext cx="6306691" cy="3731017"/>
          </a:xfrm>
          <a:prstGeom prst="rect">
            <a:avLst/>
          </a:prstGeom>
        </p:spPr>
      </p:pic>
    </p:spTree>
    <p:extLst>
      <p:ext uri="{BB962C8B-B14F-4D97-AF65-F5344CB8AC3E}">
        <p14:creationId xmlns:p14="http://schemas.microsoft.com/office/powerpoint/2010/main" val="4085938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Vs. Virtual Machine</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6427562"/>
              </p:ext>
            </p:extLst>
          </p:nvPr>
        </p:nvGraphicFramePr>
        <p:xfrm>
          <a:off x="656824" y="1690687"/>
          <a:ext cx="10696976" cy="3988896"/>
        </p:xfrm>
        <a:graphic>
          <a:graphicData uri="http://schemas.openxmlformats.org/drawingml/2006/table">
            <a:tbl>
              <a:tblPr/>
              <a:tblGrid>
                <a:gridCol w="5348488"/>
                <a:gridCol w="5348488"/>
              </a:tblGrid>
              <a:tr h="1125072">
                <a:tc>
                  <a:txBody>
                    <a:bodyPr/>
                    <a:lstStyle/>
                    <a:p>
                      <a:pPr algn="l" fontAlgn="t"/>
                      <a:r>
                        <a:rPr lang="en-US" dirty="0">
                          <a:solidFill>
                            <a:srgbClr val="000000"/>
                          </a:solidFill>
                          <a:effectLst/>
                          <a:latin typeface="times new roman" panose="02020603050405020304" pitchFamily="18" charset="0"/>
                        </a:rPr>
                        <a:t>Containers</a:t>
                      </a:r>
                    </a:p>
                  </a:txBody>
                  <a:tcPr marL="114300" marR="114300" marT="114300" marB="114300">
                    <a:lnL>
                      <a:noFill/>
                    </a:lnL>
                    <a:lnR>
                      <a:noFill/>
                    </a:lnR>
                    <a:lnT>
                      <a:noFill/>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Virtual Machine</a:t>
                      </a:r>
                    </a:p>
                  </a:txBody>
                  <a:tcPr marL="114300" marR="114300" marT="114300" marB="114300">
                    <a:lnL>
                      <a:noFill/>
                    </a:lnL>
                    <a:lnR>
                      <a:noFill/>
                    </a:lnR>
                    <a:lnT>
                      <a:noFill/>
                    </a:lnT>
                    <a:lnB w="9525" cap="flat" cmpd="sng" algn="ctr">
                      <a:solidFill>
                        <a:srgbClr val="C7CCBE"/>
                      </a:solidFill>
                      <a:prstDash val="solid"/>
                      <a:round/>
                      <a:headEnd type="none" w="med" len="med"/>
                      <a:tailEnd type="none" w="med" len="med"/>
                    </a:lnB>
                    <a:solidFill>
                      <a:srgbClr val="C7CCBE"/>
                    </a:solidFill>
                  </a:tcPr>
                </a:tc>
              </a:tr>
              <a:tr h="954608">
                <a:tc>
                  <a:txBody>
                    <a:bodyPr/>
                    <a:lstStyle/>
                    <a:p>
                      <a:pPr algn="just" fontAlgn="t"/>
                      <a:r>
                        <a:rPr lang="en-US" dirty="0">
                          <a:solidFill>
                            <a:srgbClr val="333333"/>
                          </a:solidFill>
                          <a:effectLst/>
                          <a:latin typeface="inter-regular"/>
                        </a:rPr>
                        <a:t>Integration in a container is faster and cheap.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Integration in virtual is slow and costly.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54608">
                <a:tc>
                  <a:txBody>
                    <a:bodyPr/>
                    <a:lstStyle/>
                    <a:p>
                      <a:pPr algn="just" fontAlgn="t"/>
                      <a:r>
                        <a:rPr lang="en-US" dirty="0">
                          <a:solidFill>
                            <a:srgbClr val="333333"/>
                          </a:solidFill>
                          <a:effectLst/>
                          <a:latin typeface="inter-regular"/>
                        </a:rPr>
                        <a:t>No wastage of memory.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Wastage of memory.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54608">
                <a:tc>
                  <a:txBody>
                    <a:bodyPr/>
                    <a:lstStyle/>
                    <a:p>
                      <a:pPr algn="just" fontAlgn="t"/>
                      <a:r>
                        <a:rPr lang="en-US" dirty="0">
                          <a:solidFill>
                            <a:srgbClr val="333333"/>
                          </a:solidFill>
                          <a:effectLst/>
                          <a:latin typeface="inter-regular"/>
                        </a:rPr>
                        <a:t>It uses the same kernel, but different distribution.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uses multiple independent operating systems.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028558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download and the use the Jenkins Docker image from Docker hub</a:t>
            </a:r>
          </a:p>
        </p:txBody>
      </p:sp>
      <p:sp>
        <p:nvSpPr>
          <p:cNvPr id="3" name="Content Placeholder 2"/>
          <p:cNvSpPr>
            <a:spLocks noGrp="1"/>
          </p:cNvSpPr>
          <p:nvPr>
            <p:ph idx="1"/>
          </p:nvPr>
        </p:nvSpPr>
        <p:spPr/>
        <p:txBody>
          <a:bodyPr/>
          <a:lstStyle/>
          <a:p>
            <a:r>
              <a:rPr lang="en-US" b="1" dirty="0"/>
              <a:t>Step 4</a:t>
            </a:r>
            <a:r>
              <a:rPr lang="en-US" dirty="0"/>
              <a:t> − If you scroll down on the same page, you can see the Docker </a:t>
            </a:r>
            <a:r>
              <a:rPr lang="en-US" b="1" dirty="0"/>
              <a:t>pull</a:t>
            </a:r>
            <a:r>
              <a:rPr lang="en-US" dirty="0"/>
              <a:t> command. This will be used to download the Jenkins image onto the local Ubuntu server.</a:t>
            </a:r>
            <a:endParaRPr lang="en-US" dirty="0"/>
          </a:p>
        </p:txBody>
      </p:sp>
      <p:pic>
        <p:nvPicPr>
          <p:cNvPr id="4" name="Picture 3"/>
          <p:cNvPicPr>
            <a:picLocks noChangeAspect="1"/>
          </p:cNvPicPr>
          <p:nvPr/>
        </p:nvPicPr>
        <p:blipFill>
          <a:blip r:embed="rId2"/>
          <a:stretch>
            <a:fillRect/>
          </a:stretch>
        </p:blipFill>
        <p:spPr>
          <a:xfrm>
            <a:off x="2969452" y="3148280"/>
            <a:ext cx="5686425" cy="3343275"/>
          </a:xfrm>
          <a:prstGeom prst="rect">
            <a:avLst/>
          </a:prstGeom>
        </p:spPr>
      </p:pic>
    </p:spTree>
    <p:extLst>
      <p:ext uri="{BB962C8B-B14F-4D97-AF65-F5344CB8AC3E}">
        <p14:creationId xmlns:p14="http://schemas.microsoft.com/office/powerpoint/2010/main" val="28140530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download and the use the Jenkins Docker image from Docker hub</a:t>
            </a:r>
          </a:p>
        </p:txBody>
      </p:sp>
      <p:sp>
        <p:nvSpPr>
          <p:cNvPr id="3" name="Content Placeholder 2"/>
          <p:cNvSpPr>
            <a:spLocks noGrp="1"/>
          </p:cNvSpPr>
          <p:nvPr>
            <p:ph idx="1"/>
          </p:nvPr>
        </p:nvSpPr>
        <p:spPr/>
        <p:txBody>
          <a:bodyPr/>
          <a:lstStyle/>
          <a:p>
            <a:r>
              <a:rPr lang="en-US" b="1" dirty="0"/>
              <a:t>Step 5</a:t>
            </a:r>
            <a:r>
              <a:rPr lang="en-US" dirty="0"/>
              <a:t> − Now, go to the Ubuntu server and run the following command </a:t>
            </a:r>
            <a:endParaRPr lang="en-US" dirty="0" smtClean="0"/>
          </a:p>
          <a:p>
            <a:r>
              <a:rPr lang="en-US" dirty="0" err="1"/>
              <a:t>sudo</a:t>
            </a:r>
            <a:r>
              <a:rPr lang="en-US" dirty="0"/>
              <a:t> docker pull </a:t>
            </a:r>
            <a:r>
              <a:rPr lang="en-US" dirty="0" err="1"/>
              <a:t>jenkins</a:t>
            </a:r>
            <a:r>
              <a:rPr lang="en-US" dirty="0"/>
              <a:t> </a:t>
            </a:r>
            <a:endParaRPr lang="en-US" dirty="0" smtClean="0"/>
          </a:p>
          <a:p>
            <a:endParaRPr lang="en-US" dirty="0"/>
          </a:p>
        </p:txBody>
      </p:sp>
      <p:pic>
        <p:nvPicPr>
          <p:cNvPr id="5" name="Picture 4"/>
          <p:cNvPicPr>
            <a:picLocks noChangeAspect="1"/>
          </p:cNvPicPr>
          <p:nvPr/>
        </p:nvPicPr>
        <p:blipFill>
          <a:blip r:embed="rId2"/>
          <a:stretch>
            <a:fillRect/>
          </a:stretch>
        </p:blipFill>
        <p:spPr>
          <a:xfrm>
            <a:off x="5157451" y="2350394"/>
            <a:ext cx="5171405" cy="4137124"/>
          </a:xfrm>
          <a:prstGeom prst="rect">
            <a:avLst/>
          </a:prstGeom>
        </p:spPr>
      </p:pic>
    </p:spTree>
    <p:extLst>
      <p:ext uri="{BB962C8B-B14F-4D97-AF65-F5344CB8AC3E}">
        <p14:creationId xmlns:p14="http://schemas.microsoft.com/office/powerpoint/2010/main" val="515144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DTR (Docker Trusted Registry)</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Docker Trusted Registry (DTR) is the enterprise-grade image storage solution from Docker. You install it behind your firewall so that you can securely store and manage the Docker images you use in your applications.</a:t>
            </a:r>
          </a:p>
          <a:p>
            <a:r>
              <a:rPr lang="en-US" dirty="0"/>
              <a:t>Docker trusted registry or simply Docker registry is an enterprise offering from Docker. the most common terminology that you will hear with Docker Enterprise Edition is DTR and UCP (universal control plane).</a:t>
            </a:r>
          </a:p>
          <a:p>
            <a:r>
              <a:rPr lang="en-US" dirty="0"/>
              <a:t>In order for DTR to work UCP has to be </a:t>
            </a:r>
            <a:r>
              <a:rPr lang="en-US" dirty="0" err="1"/>
              <a:t>insallted</a:t>
            </a:r>
            <a:r>
              <a:rPr lang="en-US" dirty="0"/>
              <a:t> and for UCP to be installed you </a:t>
            </a:r>
            <a:r>
              <a:rPr lang="en-US" dirty="0" err="1"/>
              <a:t>owuld</a:t>
            </a:r>
            <a:r>
              <a:rPr lang="en-US" dirty="0"/>
              <a:t> need Docker Enterprise Edition. Once you install Docker EE you can get a free </a:t>
            </a:r>
            <a:r>
              <a:rPr lang="en-US" dirty="0" err="1"/>
              <a:t>liscense</a:t>
            </a:r>
            <a:r>
              <a:rPr lang="en-US" dirty="0"/>
              <a:t> from </a:t>
            </a:r>
            <a:r>
              <a:rPr lang="en-US" dirty="0" err="1"/>
              <a:t>DockerHub</a:t>
            </a:r>
            <a:r>
              <a:rPr lang="en-US" dirty="0"/>
              <a:t>.</a:t>
            </a:r>
          </a:p>
          <a:p>
            <a:endParaRPr lang="en-US" dirty="0"/>
          </a:p>
        </p:txBody>
      </p:sp>
    </p:spTree>
    <p:extLst>
      <p:ext uri="{BB962C8B-B14F-4D97-AF65-F5344CB8AC3E}">
        <p14:creationId xmlns:p14="http://schemas.microsoft.com/office/powerpoint/2010/main" val="36127628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DTR Features</a:t>
            </a:r>
            <a:br>
              <a:rPr lang="en-US" dirty="0"/>
            </a:br>
            <a:endParaRPr lang="en-US" dirty="0"/>
          </a:p>
        </p:txBody>
      </p:sp>
      <p:sp>
        <p:nvSpPr>
          <p:cNvPr id="3" name="Content Placeholder 2"/>
          <p:cNvSpPr>
            <a:spLocks noGrp="1"/>
          </p:cNvSpPr>
          <p:nvPr>
            <p:ph idx="1"/>
          </p:nvPr>
        </p:nvSpPr>
        <p:spPr>
          <a:xfrm>
            <a:off x="838200" y="1378039"/>
            <a:ext cx="10515600" cy="4798924"/>
          </a:xfrm>
        </p:spPr>
        <p:txBody>
          <a:bodyPr>
            <a:normAutofit lnSpcReduction="10000"/>
          </a:bodyPr>
          <a:lstStyle/>
          <a:p>
            <a:r>
              <a:rPr lang="en-US" dirty="0"/>
              <a:t>Image and job </a:t>
            </a:r>
            <a:r>
              <a:rPr lang="en-US" dirty="0" smtClean="0"/>
              <a:t>management - </a:t>
            </a:r>
            <a:r>
              <a:rPr lang="en-US" dirty="0"/>
              <a:t>DTR has a user interface that allows authorized users in your organization to browse Docker images and review repository events</a:t>
            </a:r>
            <a:r>
              <a:rPr lang="en-US" dirty="0" smtClean="0"/>
              <a:t>.</a:t>
            </a:r>
          </a:p>
          <a:p>
            <a:r>
              <a:rPr lang="en-US" dirty="0" smtClean="0"/>
              <a:t>Availability - </a:t>
            </a:r>
            <a:r>
              <a:rPr lang="en-US" dirty="0"/>
              <a:t>DTR is highly available as it has multiple replicas of containers in case anything fails</a:t>
            </a:r>
            <a:r>
              <a:rPr lang="en-US" dirty="0" smtClean="0"/>
              <a:t>.</a:t>
            </a:r>
          </a:p>
          <a:p>
            <a:r>
              <a:rPr lang="en-US" dirty="0" smtClean="0"/>
              <a:t>Efficiency - </a:t>
            </a:r>
            <a:r>
              <a:rPr lang="en-US" dirty="0"/>
              <a:t>DTR has this ability to clean the unreferenced manifests and cache the images as well for faster pulling of images</a:t>
            </a:r>
            <a:r>
              <a:rPr lang="en-US" dirty="0" smtClean="0"/>
              <a:t>.</a:t>
            </a:r>
          </a:p>
          <a:p>
            <a:r>
              <a:rPr lang="en-US" dirty="0"/>
              <a:t>Built-in access </a:t>
            </a:r>
            <a:r>
              <a:rPr lang="en-US" dirty="0" smtClean="0"/>
              <a:t>control - </a:t>
            </a:r>
            <a:r>
              <a:rPr lang="en-US" dirty="0"/>
              <a:t>STR has great authentication mechanisms like RBAC , LDAP sync. It uses the same authentication as of UCP</a:t>
            </a:r>
            <a:r>
              <a:rPr lang="en-US" dirty="0" smtClean="0"/>
              <a:t>.</a:t>
            </a:r>
          </a:p>
          <a:p>
            <a:r>
              <a:rPr lang="en-US" dirty="0"/>
              <a:t>Security </a:t>
            </a:r>
            <a:r>
              <a:rPr lang="en-US" dirty="0" smtClean="0"/>
              <a:t>scanning - </a:t>
            </a:r>
            <a:r>
              <a:rPr lang="en-US" dirty="0"/>
              <a:t>Image Scanning is built in feature provided out of the box by DTR</a:t>
            </a:r>
            <a:r>
              <a:rPr lang="en-US" dirty="0" smtClean="0"/>
              <a: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943360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Swarm</a:t>
            </a:r>
            <a:br>
              <a:rPr lang="en-US" b="1" dirty="0"/>
            </a:br>
            <a:endParaRPr lang="en-US" dirty="0"/>
          </a:p>
        </p:txBody>
      </p:sp>
      <p:sp>
        <p:nvSpPr>
          <p:cNvPr id="3" name="Content Placeholder 2"/>
          <p:cNvSpPr>
            <a:spLocks noGrp="1"/>
          </p:cNvSpPr>
          <p:nvPr>
            <p:ph idx="1"/>
          </p:nvPr>
        </p:nvSpPr>
        <p:spPr/>
        <p:txBody>
          <a:bodyPr/>
          <a:lstStyle/>
          <a:p>
            <a:r>
              <a:rPr lang="en-US" b="1" dirty="0"/>
              <a:t>What is a Docker Swarm?</a:t>
            </a:r>
          </a:p>
          <a:p>
            <a:r>
              <a:rPr lang="en-US" dirty="0"/>
              <a:t>A Docker Swarm is a group of either physical or virtual machines that are running the Docker application and that have been configured to join together in a cluster. Once a group of machines have been clustered together, you can still run the Docker commands that you're used to, but they will now be carried out by the machines in your cluster. The activities of the cluster are controlled by a swarm manager, and machines that have joined the cluster are referred to as nodes.</a:t>
            </a:r>
            <a:endParaRPr lang="en-US" dirty="0"/>
          </a:p>
        </p:txBody>
      </p:sp>
    </p:spTree>
    <p:extLst>
      <p:ext uri="{BB962C8B-B14F-4D97-AF65-F5344CB8AC3E}">
        <p14:creationId xmlns:p14="http://schemas.microsoft.com/office/powerpoint/2010/main" val="34114296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Docker Swarm used for?</a:t>
            </a:r>
            <a:br>
              <a:rPr lang="en-US" b="1" dirty="0"/>
            </a:br>
            <a:endParaRPr lang="en-US" dirty="0"/>
          </a:p>
        </p:txBody>
      </p:sp>
      <p:sp>
        <p:nvSpPr>
          <p:cNvPr id="3" name="Content Placeholder 2"/>
          <p:cNvSpPr>
            <a:spLocks noGrp="1"/>
          </p:cNvSpPr>
          <p:nvPr>
            <p:ph idx="1"/>
          </p:nvPr>
        </p:nvSpPr>
        <p:spPr/>
        <p:txBody>
          <a:bodyPr/>
          <a:lstStyle/>
          <a:p>
            <a:r>
              <a:rPr lang="en-US" dirty="0"/>
              <a:t>Docker swarm is a container orchestration tool, meaning that it allows the user to manage multiple containers deployed across multiple host machines.</a:t>
            </a:r>
          </a:p>
          <a:p>
            <a:r>
              <a:rPr lang="en-US" dirty="0"/>
              <a:t>One of the key benefits associated with the operation of a docker swarm is the high level of availability offered for applications. In a docker swarm, there are typically several worker nodes and at least one manager node that is responsible for handling the worker nodes' resources efficiently and ensuring that the cluster operates efficiently.</a:t>
            </a:r>
          </a:p>
          <a:p>
            <a:endParaRPr lang="en-US" dirty="0"/>
          </a:p>
        </p:txBody>
      </p:sp>
    </p:spTree>
    <p:extLst>
      <p:ext uri="{BB962C8B-B14F-4D97-AF65-F5344CB8AC3E}">
        <p14:creationId xmlns:p14="http://schemas.microsoft.com/office/powerpoint/2010/main" val="20171339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the two types of Docker Swarm mode services?</a:t>
            </a:r>
            <a:br>
              <a:rPr lang="en-US" b="1" dirty="0"/>
            </a:br>
            <a:endParaRPr lang="en-US" dirty="0"/>
          </a:p>
        </p:txBody>
      </p:sp>
      <p:sp>
        <p:nvSpPr>
          <p:cNvPr id="3" name="Content Placeholder 2"/>
          <p:cNvSpPr>
            <a:spLocks noGrp="1"/>
          </p:cNvSpPr>
          <p:nvPr>
            <p:ph idx="1"/>
          </p:nvPr>
        </p:nvSpPr>
        <p:spPr/>
        <p:txBody>
          <a:bodyPr/>
          <a:lstStyle/>
          <a:p>
            <a:r>
              <a:rPr lang="en-US" dirty="0"/>
              <a:t>Docker </a:t>
            </a:r>
            <a:r>
              <a:rPr lang="en-US" dirty="0" smtClean="0"/>
              <a:t>Swarm </a:t>
            </a:r>
            <a:r>
              <a:rPr lang="en-US" dirty="0"/>
              <a:t>has two types of services: replicated and global</a:t>
            </a:r>
            <a:r>
              <a:rPr lang="en-US" dirty="0" smtClean="0"/>
              <a:t>.</a:t>
            </a:r>
          </a:p>
          <a:p>
            <a:r>
              <a:rPr lang="en-US" b="1" dirty="0"/>
              <a:t>Replicated services: </a:t>
            </a:r>
            <a:r>
              <a:rPr lang="en-US" dirty="0"/>
              <a:t>Swarm mode replicated services functions by you specifying a number of replica tasks for the swarm manager to assign to available nodes.</a:t>
            </a:r>
          </a:p>
          <a:p>
            <a:r>
              <a:rPr lang="en-US" b="1" dirty="0"/>
              <a:t>Global services: </a:t>
            </a:r>
            <a:r>
              <a:rPr lang="en-US" dirty="0"/>
              <a:t>Global services function by using the swam manager to schedule one task to each available node that meets the services constraints and resource requirements.</a:t>
            </a:r>
          </a:p>
          <a:p>
            <a:endParaRPr lang="en-US" dirty="0"/>
          </a:p>
        </p:txBody>
      </p:sp>
    </p:spTree>
    <p:extLst>
      <p:ext uri="{BB962C8B-B14F-4D97-AF65-F5344CB8AC3E}">
        <p14:creationId xmlns:p14="http://schemas.microsoft.com/office/powerpoint/2010/main" val="9835144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Docker Swarm Nodes?</a:t>
            </a:r>
            <a:br>
              <a:rPr lang="en-US" b="1" dirty="0"/>
            </a:br>
            <a:endParaRPr lang="en-US" dirty="0"/>
          </a:p>
        </p:txBody>
      </p:sp>
      <p:sp>
        <p:nvSpPr>
          <p:cNvPr id="3" name="Content Placeholder 2"/>
          <p:cNvSpPr>
            <a:spLocks noGrp="1"/>
          </p:cNvSpPr>
          <p:nvPr>
            <p:ph idx="1"/>
          </p:nvPr>
        </p:nvSpPr>
        <p:spPr/>
        <p:txBody>
          <a:bodyPr/>
          <a:lstStyle/>
          <a:p>
            <a:r>
              <a:rPr lang="en-US" dirty="0"/>
              <a:t>A docker swarm is comprised of a group of physical or virtual machines operating in a cluster. When a machine joins the cluster, it becomes a node in that swarm. The docker swarm function recognizes three different types of nodes, each with a different role within the docker swarm </a:t>
            </a:r>
            <a:r>
              <a:rPr lang="en-US" dirty="0" smtClean="0"/>
              <a:t>ecosystem</a:t>
            </a:r>
          </a:p>
          <a:p>
            <a:r>
              <a:rPr lang="en-US" b="1" dirty="0"/>
              <a:t>Docker Swarm Manager Node</a:t>
            </a:r>
          </a:p>
          <a:p>
            <a:r>
              <a:rPr lang="en-US" b="1" dirty="0"/>
              <a:t>Docker Swarm Leader Node</a:t>
            </a:r>
          </a:p>
          <a:p>
            <a:r>
              <a:rPr lang="en-US" b="1" dirty="0"/>
              <a:t>Docker Swarm Worker Node</a:t>
            </a:r>
          </a:p>
          <a:p>
            <a:endParaRPr lang="en-US" dirty="0"/>
          </a:p>
        </p:txBody>
      </p:sp>
    </p:spTree>
    <p:extLst>
      <p:ext uri="{BB962C8B-B14F-4D97-AF65-F5344CB8AC3E}">
        <p14:creationId xmlns:p14="http://schemas.microsoft.com/office/powerpoint/2010/main" val="27055767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Swarm Manager Node</a:t>
            </a:r>
            <a:br>
              <a:rPr lang="en-US" b="1" dirty="0"/>
            </a:br>
            <a:endParaRPr lang="en-US" dirty="0"/>
          </a:p>
        </p:txBody>
      </p:sp>
      <p:sp>
        <p:nvSpPr>
          <p:cNvPr id="3" name="Content Placeholder 2"/>
          <p:cNvSpPr>
            <a:spLocks noGrp="1"/>
          </p:cNvSpPr>
          <p:nvPr>
            <p:ph idx="1"/>
          </p:nvPr>
        </p:nvSpPr>
        <p:spPr/>
        <p:txBody>
          <a:bodyPr/>
          <a:lstStyle/>
          <a:p>
            <a:r>
              <a:rPr lang="en-US" dirty="0"/>
              <a:t>The primary function of manager nodes is to assign tasks to worker nodes in the swarm. Manager nodes also help to carry out some of the managerial tasks needed to operate the swarm. Docker recommends a maximum of seven manager nodes for a swarm.</a:t>
            </a:r>
            <a:endParaRPr lang="en-US" dirty="0"/>
          </a:p>
        </p:txBody>
      </p:sp>
    </p:spTree>
    <p:extLst>
      <p:ext uri="{BB962C8B-B14F-4D97-AF65-F5344CB8AC3E}">
        <p14:creationId xmlns:p14="http://schemas.microsoft.com/office/powerpoint/2010/main" val="39567701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Swarm Leader Node</a:t>
            </a:r>
            <a:br>
              <a:rPr lang="en-US" b="1" dirty="0"/>
            </a:br>
            <a:endParaRPr lang="en-US" dirty="0"/>
          </a:p>
        </p:txBody>
      </p:sp>
      <p:sp>
        <p:nvSpPr>
          <p:cNvPr id="3" name="Content Placeholder 2"/>
          <p:cNvSpPr>
            <a:spLocks noGrp="1"/>
          </p:cNvSpPr>
          <p:nvPr>
            <p:ph idx="1"/>
          </p:nvPr>
        </p:nvSpPr>
        <p:spPr/>
        <p:txBody>
          <a:bodyPr/>
          <a:lstStyle/>
          <a:p>
            <a:r>
              <a:rPr lang="en-US" dirty="0"/>
              <a:t>When a cluster is established, the Raft consensus algorithm is used to assign one of them as the "leader node". The leader node makes all of the swarm management and task orchestration decisions for the swarm. If the leader node becomes unavailable due to an outage or failure, a new leader node can be elected using the Raft consensus algorithm.</a:t>
            </a:r>
            <a:endParaRPr lang="en-US" dirty="0"/>
          </a:p>
        </p:txBody>
      </p:sp>
    </p:spTree>
    <p:extLst>
      <p:ext uri="{BB962C8B-B14F-4D97-AF65-F5344CB8AC3E}">
        <p14:creationId xmlns:p14="http://schemas.microsoft.com/office/powerpoint/2010/main" val="414108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Docker?</a:t>
            </a:r>
            <a:br>
              <a:rPr lang="en-US" dirty="0"/>
            </a:br>
            <a:endParaRPr lang="en-US" dirty="0"/>
          </a:p>
        </p:txBody>
      </p:sp>
      <p:sp>
        <p:nvSpPr>
          <p:cNvPr id="3" name="Content Placeholder 2"/>
          <p:cNvSpPr>
            <a:spLocks noGrp="1"/>
          </p:cNvSpPr>
          <p:nvPr>
            <p:ph idx="1"/>
          </p:nvPr>
        </p:nvSpPr>
        <p:spPr>
          <a:xfrm>
            <a:off x="643944" y="1339403"/>
            <a:ext cx="10709856" cy="4837560"/>
          </a:xfrm>
        </p:spPr>
        <p:txBody>
          <a:bodyPr>
            <a:normAutofit fontScale="92500" lnSpcReduction="10000"/>
          </a:bodyPr>
          <a:lstStyle/>
          <a:p>
            <a:r>
              <a:rPr lang="en-US" dirty="0"/>
              <a:t>Docker is designed to benefit both the Developer and System Administrator. There are the following reasons to use Docker -</a:t>
            </a:r>
          </a:p>
          <a:p>
            <a:r>
              <a:rPr lang="en-US" dirty="0"/>
              <a:t>Docker allows us to easily install and run software without worrying about setup or dependencies.</a:t>
            </a:r>
          </a:p>
          <a:p>
            <a:r>
              <a:rPr lang="en-US" dirty="0"/>
              <a:t>Developers use Docker to eliminate machine </a:t>
            </a:r>
            <a:r>
              <a:rPr lang="en-US" dirty="0" smtClean="0"/>
              <a:t>problems</a:t>
            </a:r>
          </a:p>
          <a:p>
            <a:r>
              <a:rPr lang="en-US" dirty="0" smtClean="0"/>
              <a:t>Operators </a:t>
            </a:r>
            <a:r>
              <a:rPr lang="en-US" dirty="0"/>
              <a:t>use Docker to run and manage apps in isolated containers for better compute density.</a:t>
            </a:r>
          </a:p>
          <a:p>
            <a:r>
              <a:rPr lang="en-US" dirty="0"/>
              <a:t>Enterprises use Docker to securely built agile software delivery pipelines to ship new application features faster and more securely.</a:t>
            </a:r>
          </a:p>
          <a:p>
            <a:r>
              <a:rPr lang="en-US" dirty="0"/>
              <a:t>Since docker is not only used for the deployment, but it is also a great platform for development, that's why we can efficiently increase our customer's satisfaction.</a:t>
            </a:r>
          </a:p>
          <a:p>
            <a:endParaRPr lang="en-US" dirty="0"/>
          </a:p>
        </p:txBody>
      </p:sp>
    </p:spTree>
    <p:extLst>
      <p:ext uri="{BB962C8B-B14F-4D97-AF65-F5344CB8AC3E}">
        <p14:creationId xmlns:p14="http://schemas.microsoft.com/office/powerpoint/2010/main" val="7078447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Swarm Worker Node</a:t>
            </a:r>
            <a:br>
              <a:rPr lang="en-US" b="1" dirty="0"/>
            </a:br>
            <a:endParaRPr lang="en-US" dirty="0"/>
          </a:p>
        </p:txBody>
      </p:sp>
      <p:sp>
        <p:nvSpPr>
          <p:cNvPr id="3" name="Content Placeholder 2"/>
          <p:cNvSpPr>
            <a:spLocks noGrp="1"/>
          </p:cNvSpPr>
          <p:nvPr>
            <p:ph idx="1"/>
          </p:nvPr>
        </p:nvSpPr>
        <p:spPr/>
        <p:txBody>
          <a:bodyPr/>
          <a:lstStyle/>
          <a:p>
            <a:r>
              <a:rPr lang="en-US" dirty="0"/>
              <a:t>In a docker swarm with numerous hosts, each worker node functions by receiving and executing the tasks that are allocated to it by manager nodes. By default, all manager modes are also worker nodes and are capable of executing tasks when they have the resources available to do so.</a:t>
            </a:r>
            <a:endParaRPr lang="en-US" dirty="0"/>
          </a:p>
        </p:txBody>
      </p:sp>
    </p:spTree>
    <p:extLst>
      <p:ext uri="{BB962C8B-B14F-4D97-AF65-F5344CB8AC3E}">
        <p14:creationId xmlns:p14="http://schemas.microsoft.com/office/powerpoint/2010/main" val="19486718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Attach</a:t>
            </a:r>
            <a:r>
              <a:rPr lang="en-US" dirty="0"/>
              <a:t/>
            </a:r>
            <a:br>
              <a:rPr lang="en-US" dirty="0"/>
            </a:br>
            <a:endParaRPr lang="en-US" dirty="0"/>
          </a:p>
        </p:txBody>
      </p:sp>
      <p:sp>
        <p:nvSpPr>
          <p:cNvPr id="3" name="Content Placeholder 2"/>
          <p:cNvSpPr>
            <a:spLocks noGrp="1"/>
          </p:cNvSpPr>
          <p:nvPr>
            <p:ph idx="1"/>
          </p:nvPr>
        </p:nvSpPr>
        <p:spPr>
          <a:xfrm>
            <a:off x="721217" y="1223493"/>
            <a:ext cx="10632583" cy="4953470"/>
          </a:xfrm>
        </p:spPr>
        <p:txBody>
          <a:bodyPr>
            <a:normAutofit fontScale="92500" lnSpcReduction="10000"/>
          </a:bodyPr>
          <a:lstStyle/>
          <a:p>
            <a:r>
              <a:rPr lang="en-US" dirty="0"/>
              <a:t>Attach local standard input, output, and error streams to a running </a:t>
            </a:r>
            <a:r>
              <a:rPr lang="en-US" dirty="0" smtClean="0"/>
              <a:t>container</a:t>
            </a:r>
          </a:p>
          <a:p>
            <a:r>
              <a:rPr lang="en-US" dirty="0"/>
              <a:t>Use docker attach to attach your terminal’s standard input, output, and error (or any combination of the three) to a running container using the container’s ID or name. This allows you to view its ongoing output or to control it interactively, as though the commands were running directly in your terminal</a:t>
            </a:r>
            <a:r>
              <a:rPr lang="en-US" dirty="0" smtClean="0"/>
              <a:t>.</a:t>
            </a:r>
          </a:p>
          <a:p>
            <a:r>
              <a:rPr lang="en-US" dirty="0"/>
              <a:t>You can attach to the same contained process multiple times simultaneously, from different sessions on the Docker host</a:t>
            </a:r>
            <a:r>
              <a:rPr lang="en-US" dirty="0" smtClean="0"/>
              <a:t>.</a:t>
            </a:r>
          </a:p>
          <a:p>
            <a:r>
              <a:rPr lang="en-US" dirty="0"/>
              <a:t>To stop a container, use </a:t>
            </a:r>
            <a:r>
              <a:rPr lang="en-US" dirty="0">
                <a:solidFill>
                  <a:srgbClr val="FF0000"/>
                </a:solidFill>
              </a:rPr>
              <a:t>CTRL-c</a:t>
            </a:r>
            <a:r>
              <a:rPr lang="en-US" dirty="0"/>
              <a:t>. This key sequence sends </a:t>
            </a:r>
            <a:r>
              <a:rPr lang="en-US" dirty="0">
                <a:solidFill>
                  <a:srgbClr val="FF0000"/>
                </a:solidFill>
              </a:rPr>
              <a:t>SIGKILL</a:t>
            </a:r>
            <a:r>
              <a:rPr lang="en-US" dirty="0"/>
              <a:t> to the container. If </a:t>
            </a:r>
            <a:r>
              <a:rPr lang="en-US" dirty="0">
                <a:solidFill>
                  <a:srgbClr val="FF0000"/>
                </a:solidFill>
              </a:rPr>
              <a:t>--sig-proxy </a:t>
            </a:r>
            <a:r>
              <a:rPr lang="en-US" dirty="0"/>
              <a:t>is true (the default),</a:t>
            </a:r>
            <a:r>
              <a:rPr lang="en-US" dirty="0">
                <a:solidFill>
                  <a:srgbClr val="FF0000"/>
                </a:solidFill>
              </a:rPr>
              <a:t>CTRL-c</a:t>
            </a:r>
            <a:r>
              <a:rPr lang="en-US" dirty="0"/>
              <a:t> sends a </a:t>
            </a:r>
            <a:r>
              <a:rPr lang="en-US" dirty="0">
                <a:solidFill>
                  <a:srgbClr val="FF0000"/>
                </a:solidFill>
              </a:rPr>
              <a:t>SIGINT</a:t>
            </a:r>
            <a:r>
              <a:rPr lang="en-US" dirty="0"/>
              <a:t> to the container. If the container was run with </a:t>
            </a:r>
            <a:r>
              <a:rPr lang="en-US" dirty="0">
                <a:solidFill>
                  <a:srgbClr val="FF0000"/>
                </a:solidFill>
              </a:rPr>
              <a:t>-</a:t>
            </a:r>
            <a:r>
              <a:rPr lang="en-US" dirty="0" err="1">
                <a:solidFill>
                  <a:srgbClr val="FF0000"/>
                </a:solidFill>
              </a:rPr>
              <a:t>i</a:t>
            </a:r>
            <a:r>
              <a:rPr lang="en-US" dirty="0">
                <a:solidFill>
                  <a:srgbClr val="FF0000"/>
                </a:solidFill>
              </a:rPr>
              <a:t> </a:t>
            </a:r>
            <a:r>
              <a:rPr lang="en-US" dirty="0"/>
              <a:t>and </a:t>
            </a:r>
            <a:r>
              <a:rPr lang="en-US" dirty="0">
                <a:solidFill>
                  <a:srgbClr val="FF0000"/>
                </a:solidFill>
              </a:rPr>
              <a:t>-t</a:t>
            </a:r>
            <a:r>
              <a:rPr lang="en-US" dirty="0"/>
              <a:t>, you can detach from a container and leave it running using the </a:t>
            </a:r>
            <a:r>
              <a:rPr lang="en-US" dirty="0">
                <a:solidFill>
                  <a:srgbClr val="FF0000"/>
                </a:solidFill>
              </a:rPr>
              <a:t>CTRL-p CTRL-q </a:t>
            </a:r>
            <a:r>
              <a:rPr lang="en-US" dirty="0"/>
              <a:t>key sequence.</a:t>
            </a:r>
          </a:p>
        </p:txBody>
      </p:sp>
    </p:spTree>
    <p:extLst>
      <p:ext uri="{BB962C8B-B14F-4D97-AF65-F5344CB8AC3E}">
        <p14:creationId xmlns:p14="http://schemas.microsoft.com/office/powerpoint/2010/main" val="33459289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Override the detach sequence</a:t>
            </a:r>
            <a:br>
              <a:rPr lang="en-US" dirty="0"/>
            </a:br>
            <a:endParaRPr lang="en-US" dirty="0"/>
          </a:p>
        </p:txBody>
      </p:sp>
      <p:sp>
        <p:nvSpPr>
          <p:cNvPr id="3" name="Content Placeholder 2"/>
          <p:cNvSpPr>
            <a:spLocks noGrp="1"/>
          </p:cNvSpPr>
          <p:nvPr>
            <p:ph idx="1"/>
          </p:nvPr>
        </p:nvSpPr>
        <p:spPr/>
        <p:txBody>
          <a:bodyPr/>
          <a:lstStyle/>
          <a:p>
            <a:r>
              <a:rPr lang="en-US" dirty="0"/>
              <a:t>If you want, you can configure an override the Docker key sequence for detach. </a:t>
            </a:r>
            <a:endParaRPr lang="en-US" dirty="0" smtClean="0"/>
          </a:p>
          <a:p>
            <a:r>
              <a:rPr lang="en-US" dirty="0" smtClean="0"/>
              <a:t>This </a:t>
            </a:r>
            <a:r>
              <a:rPr lang="en-US" dirty="0"/>
              <a:t>is useful if the Docker default sequence conflicts with key sequence you use for other applications. </a:t>
            </a:r>
            <a:endParaRPr lang="en-US" dirty="0" smtClean="0"/>
          </a:p>
          <a:p>
            <a:r>
              <a:rPr lang="en-US" dirty="0" smtClean="0"/>
              <a:t>There </a:t>
            </a:r>
            <a:r>
              <a:rPr lang="en-US" dirty="0"/>
              <a:t>are two ways to define your own detach key sequence, </a:t>
            </a:r>
            <a:endParaRPr lang="en-US" dirty="0" smtClean="0"/>
          </a:p>
          <a:p>
            <a:r>
              <a:rPr lang="en-US" dirty="0" smtClean="0"/>
              <a:t>as </a:t>
            </a:r>
            <a:r>
              <a:rPr lang="en-US" dirty="0"/>
              <a:t>a per-container override or </a:t>
            </a:r>
            <a:endParaRPr lang="en-US" dirty="0" smtClean="0"/>
          </a:p>
          <a:p>
            <a:r>
              <a:rPr lang="en-US" dirty="0" smtClean="0"/>
              <a:t>as </a:t>
            </a:r>
            <a:r>
              <a:rPr lang="en-US" dirty="0"/>
              <a:t>a configuration property on your entire configuration.</a:t>
            </a:r>
            <a:endParaRPr lang="en-US" dirty="0"/>
          </a:p>
        </p:txBody>
      </p:sp>
    </p:spTree>
    <p:extLst>
      <p:ext uri="{BB962C8B-B14F-4D97-AF65-F5344CB8AC3E}">
        <p14:creationId xmlns:p14="http://schemas.microsoft.com/office/powerpoint/2010/main" val="6599694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Override the detach sequence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To override the sequence for an individual container, use the --detach-keys="&lt;sequence&gt;" flag with the docker attach command. The format of the &lt;sequence&gt; is either a letter [a-Z], or the ctrl- combined with any of the following</a:t>
            </a:r>
            <a:r>
              <a:rPr lang="en-US" dirty="0" smtClean="0"/>
              <a:t>:</a:t>
            </a:r>
          </a:p>
          <a:p>
            <a:r>
              <a:rPr lang="en-US" dirty="0"/>
              <a:t>a-z (a single lowercase alpha character )</a:t>
            </a:r>
          </a:p>
          <a:p>
            <a:r>
              <a:rPr lang="en-US" dirty="0"/>
              <a:t>@ (at sign)</a:t>
            </a:r>
          </a:p>
          <a:p>
            <a:r>
              <a:rPr lang="en-US" dirty="0"/>
              <a:t>[ (left bracket)</a:t>
            </a:r>
          </a:p>
          <a:p>
            <a:r>
              <a:rPr lang="en-US" dirty="0"/>
              <a:t>\\ (two backward slashes)</a:t>
            </a:r>
          </a:p>
          <a:p>
            <a:r>
              <a:rPr lang="en-US" dirty="0"/>
              <a:t>_ (underscore)</a:t>
            </a:r>
          </a:p>
          <a:p>
            <a:r>
              <a:rPr lang="en-US" dirty="0"/>
              <a:t>^ (caret)</a:t>
            </a:r>
          </a:p>
        </p:txBody>
      </p:sp>
    </p:spTree>
    <p:extLst>
      <p:ext uri="{BB962C8B-B14F-4D97-AF65-F5344CB8AC3E}">
        <p14:creationId xmlns:p14="http://schemas.microsoft.com/office/powerpoint/2010/main" val="2065824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2059191"/>
              </p:ext>
            </p:extLst>
          </p:nvPr>
        </p:nvGraphicFramePr>
        <p:xfrm>
          <a:off x="1506830" y="1957589"/>
          <a:ext cx="9105363" cy="3850782"/>
        </p:xfrm>
        <a:graphic>
          <a:graphicData uri="http://schemas.openxmlformats.org/drawingml/2006/table">
            <a:tbl>
              <a:tblPr/>
              <a:tblGrid>
                <a:gridCol w="1970466"/>
                <a:gridCol w="1262129"/>
                <a:gridCol w="5872768"/>
              </a:tblGrid>
              <a:tr h="667323">
                <a:tc>
                  <a:txBody>
                    <a:bodyPr/>
                    <a:lstStyle/>
                    <a:p>
                      <a:r>
                        <a:rPr lang="en-US" dirty="0"/>
                        <a:t>Name, shorthand</a:t>
                      </a:r>
                    </a:p>
                  </a:txBody>
                  <a:tcPr marL="95250" marR="95250" marT="95250" marB="95250" anchor="ctr">
                    <a:lnL>
                      <a:noFill/>
                    </a:lnL>
                    <a:lnR>
                      <a:noFill/>
                    </a:lnR>
                    <a:lnT>
                      <a:noFill/>
                    </a:lnT>
                    <a:lnB>
                      <a:noFill/>
                    </a:lnB>
                    <a:solidFill>
                      <a:schemeClr val="accent1"/>
                    </a:solidFill>
                  </a:tcPr>
                </a:tc>
                <a:tc>
                  <a:txBody>
                    <a:bodyPr/>
                    <a:lstStyle/>
                    <a:p>
                      <a:r>
                        <a:rPr lang="en-US" dirty="0"/>
                        <a:t>Default</a:t>
                      </a:r>
                    </a:p>
                  </a:txBody>
                  <a:tcPr marL="95250" marR="95250" marT="95250" marB="95250" anchor="ctr">
                    <a:lnL>
                      <a:noFill/>
                    </a:lnL>
                    <a:lnR>
                      <a:noFill/>
                    </a:lnR>
                    <a:lnT>
                      <a:noFill/>
                    </a:lnT>
                    <a:lnB>
                      <a:noFill/>
                    </a:lnB>
                    <a:solidFill>
                      <a:schemeClr val="accent1"/>
                    </a:solidFill>
                  </a:tcPr>
                </a:tc>
                <a:tc>
                  <a:txBody>
                    <a:bodyPr/>
                    <a:lstStyle/>
                    <a:p>
                      <a:r>
                        <a:rPr lang="en-US" dirty="0"/>
                        <a:t>Description</a:t>
                      </a:r>
                    </a:p>
                  </a:txBody>
                  <a:tcPr marL="95250" marR="95250" marT="95250" marB="95250" anchor="ctr">
                    <a:lnL>
                      <a:noFill/>
                    </a:lnL>
                    <a:lnR>
                      <a:noFill/>
                    </a:lnR>
                    <a:lnT>
                      <a:noFill/>
                    </a:lnT>
                    <a:lnB>
                      <a:noFill/>
                    </a:lnB>
                    <a:solidFill>
                      <a:schemeClr val="accent1"/>
                    </a:solidFill>
                  </a:tcPr>
                </a:tc>
              </a:tr>
              <a:tr h="1454983">
                <a:tc>
                  <a:txBody>
                    <a:bodyPr/>
                    <a:lstStyle/>
                    <a:p>
                      <a:r>
                        <a:rPr lang="en-US" dirty="0">
                          <a:effectLst/>
                        </a:rPr>
                        <a:t>--detach-keys</a:t>
                      </a:r>
                    </a:p>
                  </a:txBody>
                  <a:tcPr marL="95250" marR="95250" marT="95250" marB="95250" anchor="ctr">
                    <a:lnL>
                      <a:noFill/>
                    </a:lnL>
                    <a:lnR>
                      <a:noFill/>
                    </a:lnR>
                    <a:lnT>
                      <a:noFill/>
                    </a:lnT>
                    <a:lnB>
                      <a:noFill/>
                    </a:lnB>
                    <a:solidFill>
                      <a:srgbClr val="FFFFFF"/>
                    </a:solidFill>
                  </a:tcPr>
                </a:tc>
                <a:tc>
                  <a:txBody>
                    <a:bodyPr/>
                    <a:lstStyle/>
                    <a:p>
                      <a:endParaRPr lang="en-US" dirty="0">
                        <a:effectLst/>
                      </a:endParaRPr>
                    </a:p>
                  </a:txBody>
                  <a:tcPr marL="95250" marR="95250" marT="95250" marB="95250" anchor="ctr">
                    <a:lnL>
                      <a:noFill/>
                    </a:lnL>
                    <a:lnR>
                      <a:noFill/>
                    </a:lnR>
                    <a:lnT>
                      <a:noFill/>
                    </a:lnT>
                    <a:lnB>
                      <a:noFill/>
                    </a:lnB>
                    <a:solidFill>
                      <a:srgbClr val="FFFFFF"/>
                    </a:solidFill>
                  </a:tcPr>
                </a:tc>
                <a:tc>
                  <a:txBody>
                    <a:bodyPr/>
                    <a:lstStyle/>
                    <a:p>
                      <a:r>
                        <a:rPr lang="en-US" dirty="0">
                          <a:effectLst/>
                        </a:rPr>
                        <a:t>Override the key sequence for detaching a container</a:t>
                      </a:r>
                    </a:p>
                  </a:txBody>
                  <a:tcPr marL="95250" marR="95250" marT="95250" marB="95250" anchor="ctr">
                    <a:lnL>
                      <a:noFill/>
                    </a:lnL>
                    <a:lnR>
                      <a:noFill/>
                    </a:lnR>
                    <a:lnT>
                      <a:noFill/>
                    </a:lnT>
                    <a:lnB>
                      <a:noFill/>
                    </a:lnB>
                    <a:solidFill>
                      <a:srgbClr val="FFFFFF"/>
                    </a:solidFill>
                  </a:tcPr>
                </a:tc>
              </a:tr>
              <a:tr h="667323">
                <a:tc>
                  <a:txBody>
                    <a:bodyPr/>
                    <a:lstStyle/>
                    <a:p>
                      <a:r>
                        <a:rPr lang="en-US">
                          <a:effectLst/>
                        </a:rPr>
                        <a:t>--no-stdin</a:t>
                      </a:r>
                    </a:p>
                  </a:txBody>
                  <a:tcPr marL="95250" marR="95250" marT="95250" marB="95250" anchor="ctr">
                    <a:lnL>
                      <a:noFill/>
                    </a:lnL>
                    <a:lnR>
                      <a:noFill/>
                    </a:lnR>
                    <a:lnT>
                      <a:noFill/>
                    </a:lnT>
                    <a:lnB>
                      <a:noFill/>
                    </a:lnB>
                    <a:solidFill>
                      <a:srgbClr val="F7F7F7"/>
                    </a:solidFill>
                  </a:tcPr>
                </a:tc>
                <a:tc>
                  <a:txBody>
                    <a:bodyPr/>
                    <a:lstStyle/>
                    <a:p>
                      <a:endParaRPr lang="en-US">
                        <a:effectLst/>
                      </a:endParaRPr>
                    </a:p>
                  </a:txBody>
                  <a:tcPr marL="95250" marR="95250" marT="95250" marB="95250" anchor="ctr">
                    <a:lnL>
                      <a:noFill/>
                    </a:lnL>
                    <a:lnR>
                      <a:noFill/>
                    </a:lnR>
                    <a:lnT>
                      <a:noFill/>
                    </a:lnT>
                    <a:lnB>
                      <a:noFill/>
                    </a:lnB>
                    <a:solidFill>
                      <a:srgbClr val="F7F7F7"/>
                    </a:solidFill>
                  </a:tcPr>
                </a:tc>
                <a:tc>
                  <a:txBody>
                    <a:bodyPr/>
                    <a:lstStyle/>
                    <a:p>
                      <a:r>
                        <a:rPr lang="en-US">
                          <a:effectLst/>
                        </a:rPr>
                        <a:t>Do not attach STDIN</a:t>
                      </a:r>
                    </a:p>
                  </a:txBody>
                  <a:tcPr marL="95250" marR="95250" marT="95250" marB="95250" anchor="ctr">
                    <a:lnL>
                      <a:noFill/>
                    </a:lnL>
                    <a:lnR>
                      <a:noFill/>
                    </a:lnR>
                    <a:lnT>
                      <a:noFill/>
                    </a:lnT>
                    <a:lnB>
                      <a:noFill/>
                    </a:lnB>
                    <a:solidFill>
                      <a:srgbClr val="F7F7F7"/>
                    </a:solidFill>
                  </a:tcPr>
                </a:tc>
              </a:tr>
              <a:tr h="1061153">
                <a:tc>
                  <a:txBody>
                    <a:bodyPr/>
                    <a:lstStyle/>
                    <a:p>
                      <a:r>
                        <a:rPr lang="en-US">
                          <a:effectLst/>
                        </a:rPr>
                        <a:t>--sig-proxy</a:t>
                      </a:r>
                    </a:p>
                  </a:txBody>
                  <a:tcPr marL="95250" marR="95250" marT="95250" marB="95250" anchor="ctr">
                    <a:lnL>
                      <a:noFill/>
                    </a:lnL>
                    <a:lnR>
                      <a:noFill/>
                    </a:lnR>
                    <a:lnT>
                      <a:noFill/>
                    </a:lnT>
                    <a:lnB>
                      <a:noFill/>
                    </a:lnB>
                    <a:solidFill>
                      <a:srgbClr val="FFFFFF"/>
                    </a:solidFill>
                  </a:tcPr>
                </a:tc>
                <a:tc>
                  <a:txBody>
                    <a:bodyPr/>
                    <a:lstStyle/>
                    <a:p>
                      <a:r>
                        <a:rPr lang="en-US">
                          <a:effectLst/>
                        </a:rPr>
                        <a:t>true</a:t>
                      </a:r>
                    </a:p>
                  </a:txBody>
                  <a:tcPr marL="95250" marR="95250" marT="95250" marB="95250" anchor="ctr">
                    <a:lnL>
                      <a:noFill/>
                    </a:lnL>
                    <a:lnR>
                      <a:noFill/>
                    </a:lnR>
                    <a:lnT>
                      <a:noFill/>
                    </a:lnT>
                    <a:lnB>
                      <a:noFill/>
                    </a:lnB>
                    <a:solidFill>
                      <a:srgbClr val="FFFFFF"/>
                    </a:solidFill>
                  </a:tcPr>
                </a:tc>
                <a:tc>
                  <a:txBody>
                    <a:bodyPr/>
                    <a:lstStyle/>
                    <a:p>
                      <a:r>
                        <a:rPr lang="en-US" dirty="0">
                          <a:effectLst/>
                        </a:rPr>
                        <a:t>Proxy all received signals to the process</a:t>
                      </a:r>
                    </a:p>
                  </a:txBody>
                  <a:tcPr marL="95250" marR="95250" marT="95250" marB="9525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9924738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a:t>
            </a:r>
            <a:r>
              <a:rPr lang="en-US" b="1" dirty="0" err="1"/>
              <a:t>Dockerfile</a:t>
            </a:r>
            <a:r>
              <a:rPr lang="en-US" b="1" dirty="0"/>
              <a:t>?</a:t>
            </a:r>
            <a:br>
              <a:rPr lang="en-US" b="1" dirty="0"/>
            </a:br>
            <a:endParaRPr lang="en-US" dirty="0"/>
          </a:p>
        </p:txBody>
      </p:sp>
      <p:sp>
        <p:nvSpPr>
          <p:cNvPr id="3" name="Content Placeholder 2"/>
          <p:cNvSpPr>
            <a:spLocks noGrp="1"/>
          </p:cNvSpPr>
          <p:nvPr>
            <p:ph idx="1"/>
          </p:nvPr>
        </p:nvSpPr>
        <p:spPr/>
        <p:txBody>
          <a:bodyPr/>
          <a:lstStyle/>
          <a:p>
            <a:r>
              <a:rPr lang="en-US" dirty="0"/>
              <a:t>When you run the Docker run command and specify WordPress, Docker uses this file to build the image itself. The </a:t>
            </a:r>
            <a:r>
              <a:rPr lang="en-US" dirty="0" err="1"/>
              <a:t>Dockerfile</a:t>
            </a:r>
            <a:r>
              <a:rPr lang="en-US" dirty="0"/>
              <a:t> is essentially the build instructions to build the image</a:t>
            </a:r>
            <a:r>
              <a:rPr lang="en-US" dirty="0" smtClean="0"/>
              <a:t>.</a:t>
            </a:r>
          </a:p>
          <a:p>
            <a:r>
              <a:rPr lang="en-US" dirty="0"/>
              <a:t>The advantage of a </a:t>
            </a:r>
            <a:r>
              <a:rPr lang="en-US" dirty="0" err="1"/>
              <a:t>Dockerfile</a:t>
            </a:r>
            <a:r>
              <a:rPr lang="en-US" dirty="0"/>
              <a:t> over just storing the binary image (or a snapshot/template in other virtualization systems) is that the automatic builds will ensure you have the latest version available.</a:t>
            </a:r>
            <a:endParaRPr lang="en-US" dirty="0"/>
          </a:p>
        </p:txBody>
      </p:sp>
    </p:spTree>
    <p:extLst>
      <p:ext uri="{BB962C8B-B14F-4D97-AF65-F5344CB8AC3E}">
        <p14:creationId xmlns:p14="http://schemas.microsoft.com/office/powerpoint/2010/main" val="8131459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Dockerfile</a:t>
            </a:r>
            <a:r>
              <a:rPr lang="en-US" b="1" dirty="0"/>
              <a:t> Basics</a:t>
            </a:r>
            <a:br>
              <a:rPr lang="en-US" b="1" dirty="0"/>
            </a:br>
            <a:endParaRPr lang="en-US" dirty="0"/>
          </a:p>
        </p:txBody>
      </p:sp>
      <p:sp>
        <p:nvSpPr>
          <p:cNvPr id="3" name="Content Placeholder 2"/>
          <p:cNvSpPr>
            <a:spLocks noGrp="1"/>
          </p:cNvSpPr>
          <p:nvPr>
            <p:ph idx="1"/>
          </p:nvPr>
        </p:nvSpPr>
        <p:spPr>
          <a:xfrm>
            <a:off x="669701" y="1146220"/>
            <a:ext cx="10684099" cy="5030743"/>
          </a:xfrm>
        </p:spPr>
        <p:txBody>
          <a:bodyPr>
            <a:normAutofit fontScale="70000" lnSpcReduction="20000"/>
          </a:bodyPr>
          <a:lstStyle/>
          <a:p>
            <a:r>
              <a:rPr lang="en-US" dirty="0"/>
              <a:t>The specific keywords you can use in a file are</a:t>
            </a:r>
            <a:r>
              <a:rPr lang="en-US" dirty="0" smtClean="0"/>
              <a:t>:</a:t>
            </a:r>
          </a:p>
          <a:p>
            <a:r>
              <a:rPr lang="en-US" dirty="0"/>
              <a:t>ADD copies the files from a source on the host into the container’s own filesystem at the set destination.</a:t>
            </a:r>
          </a:p>
          <a:p>
            <a:r>
              <a:rPr lang="en-US" dirty="0"/>
              <a:t>CMD can be used for executing a specific command within the container.</a:t>
            </a:r>
          </a:p>
          <a:p>
            <a:r>
              <a:rPr lang="en-US" dirty="0"/>
              <a:t>ENTRYPOINT sets a default application to be used every time a container is created with the image.</a:t>
            </a:r>
          </a:p>
          <a:p>
            <a:r>
              <a:rPr lang="en-US" dirty="0"/>
              <a:t>ENV sets environment variables.</a:t>
            </a:r>
          </a:p>
          <a:p>
            <a:r>
              <a:rPr lang="en-US" dirty="0"/>
              <a:t>EXPOSE associates a specific port to enable networking between the container and the outside world.</a:t>
            </a:r>
          </a:p>
          <a:p>
            <a:r>
              <a:rPr lang="en-US" dirty="0"/>
              <a:t>FROM defines the base image used to start the build process.</a:t>
            </a:r>
          </a:p>
          <a:p>
            <a:r>
              <a:rPr lang="en-US" dirty="0"/>
              <a:t>MAINTAINER defines a full name and email address of the image creator.</a:t>
            </a:r>
          </a:p>
          <a:p>
            <a:r>
              <a:rPr lang="en-US" dirty="0"/>
              <a:t>RUN is the central executing directive for </a:t>
            </a:r>
            <a:r>
              <a:rPr lang="en-US" dirty="0" err="1"/>
              <a:t>Dockerfiles</a:t>
            </a:r>
            <a:r>
              <a:rPr lang="en-US" dirty="0"/>
              <a:t>.</a:t>
            </a:r>
          </a:p>
          <a:p>
            <a:r>
              <a:rPr lang="en-US" dirty="0"/>
              <a:t>USER sets the UID (or username) which is to run the container.</a:t>
            </a:r>
          </a:p>
          <a:p>
            <a:r>
              <a:rPr lang="en-US" dirty="0"/>
              <a:t>VOLUME is used to enable access from the container to a directory on the host machine.</a:t>
            </a:r>
          </a:p>
          <a:p>
            <a:r>
              <a:rPr lang="en-US" dirty="0"/>
              <a:t>WORKDIR sets the path where the command, defined with CMD, is to be executed.</a:t>
            </a:r>
          </a:p>
          <a:p>
            <a:r>
              <a:rPr lang="en-US" dirty="0"/>
              <a:t>LABEL allows you to add a label to your docker image.</a:t>
            </a:r>
          </a:p>
        </p:txBody>
      </p:sp>
    </p:spTree>
    <p:extLst>
      <p:ext uri="{BB962C8B-B14F-4D97-AF65-F5344CB8AC3E}">
        <p14:creationId xmlns:p14="http://schemas.microsoft.com/office/powerpoint/2010/main" val="29952906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Commands</a:t>
            </a:r>
            <a:br>
              <a:rPr lang="en-US" b="1" dirty="0"/>
            </a:br>
            <a:endParaRPr lang="en-US" dirty="0"/>
          </a:p>
        </p:txBody>
      </p:sp>
      <p:sp>
        <p:nvSpPr>
          <p:cNvPr id="3" name="Content Placeholder 2"/>
          <p:cNvSpPr>
            <a:spLocks noGrp="1"/>
          </p:cNvSpPr>
          <p:nvPr>
            <p:ph idx="1"/>
          </p:nvPr>
        </p:nvSpPr>
        <p:spPr>
          <a:xfrm>
            <a:off x="528034" y="1068946"/>
            <a:ext cx="10825766" cy="5108017"/>
          </a:xfrm>
        </p:spPr>
        <p:txBody>
          <a:bodyPr>
            <a:normAutofit fontScale="62500" lnSpcReduction="20000"/>
          </a:bodyPr>
          <a:lstStyle/>
          <a:p>
            <a:r>
              <a:rPr lang="en-US" dirty="0"/>
              <a:t>T</a:t>
            </a:r>
            <a:r>
              <a:rPr lang="en-US" dirty="0" smtClean="0"/>
              <a:t>he </a:t>
            </a:r>
            <a:r>
              <a:rPr lang="en-US" dirty="0"/>
              <a:t>Top 15 Docker Commands that you will be using frequently while you are working with Docker</a:t>
            </a:r>
            <a:r>
              <a:rPr lang="en-US" dirty="0" smtClean="0"/>
              <a:t>.</a:t>
            </a:r>
          </a:p>
          <a:p>
            <a:r>
              <a:rPr lang="en-US" dirty="0"/>
              <a:t>docker –version</a:t>
            </a:r>
          </a:p>
          <a:p>
            <a:r>
              <a:rPr lang="en-US" dirty="0"/>
              <a:t>docker pull</a:t>
            </a:r>
          </a:p>
          <a:p>
            <a:r>
              <a:rPr lang="en-US" dirty="0"/>
              <a:t>docker run</a:t>
            </a:r>
          </a:p>
          <a:p>
            <a:r>
              <a:rPr lang="en-US" dirty="0"/>
              <a:t>docker </a:t>
            </a:r>
            <a:r>
              <a:rPr lang="en-US" dirty="0" err="1"/>
              <a:t>ps</a:t>
            </a:r>
            <a:endParaRPr lang="en-US" dirty="0"/>
          </a:p>
          <a:p>
            <a:r>
              <a:rPr lang="en-US" dirty="0"/>
              <a:t>docker </a:t>
            </a:r>
            <a:r>
              <a:rPr lang="en-US" dirty="0" err="1"/>
              <a:t>ps</a:t>
            </a:r>
            <a:r>
              <a:rPr lang="en-US" dirty="0"/>
              <a:t> -a</a:t>
            </a:r>
          </a:p>
          <a:p>
            <a:r>
              <a:rPr lang="en-US" dirty="0"/>
              <a:t>docker exec</a:t>
            </a:r>
          </a:p>
          <a:p>
            <a:r>
              <a:rPr lang="en-US" dirty="0"/>
              <a:t>docker stop</a:t>
            </a:r>
          </a:p>
          <a:p>
            <a:r>
              <a:rPr lang="en-US" dirty="0"/>
              <a:t>docker kill</a:t>
            </a:r>
          </a:p>
          <a:p>
            <a:r>
              <a:rPr lang="en-US" dirty="0"/>
              <a:t>docker commit</a:t>
            </a:r>
          </a:p>
          <a:p>
            <a:r>
              <a:rPr lang="en-US" dirty="0"/>
              <a:t>docker login</a:t>
            </a:r>
          </a:p>
          <a:p>
            <a:r>
              <a:rPr lang="en-US" dirty="0"/>
              <a:t>docker push</a:t>
            </a:r>
          </a:p>
          <a:p>
            <a:r>
              <a:rPr lang="en-US" dirty="0"/>
              <a:t>docker images</a:t>
            </a:r>
          </a:p>
          <a:p>
            <a:r>
              <a:rPr lang="en-US" dirty="0"/>
              <a:t>docker </a:t>
            </a:r>
            <a:r>
              <a:rPr lang="en-US" dirty="0" err="1"/>
              <a:t>rm</a:t>
            </a:r>
            <a:endParaRPr lang="en-US" dirty="0"/>
          </a:p>
          <a:p>
            <a:r>
              <a:rPr lang="en-US" dirty="0"/>
              <a:t>docker </a:t>
            </a:r>
            <a:r>
              <a:rPr lang="en-US" dirty="0" err="1"/>
              <a:t>rmi</a:t>
            </a:r>
            <a:endParaRPr lang="en-US" dirty="0"/>
          </a:p>
          <a:p>
            <a:r>
              <a:rPr lang="en-US" dirty="0"/>
              <a:t>docker build</a:t>
            </a:r>
          </a:p>
          <a:p>
            <a:endParaRPr lang="en-US" dirty="0"/>
          </a:p>
        </p:txBody>
      </p:sp>
    </p:spTree>
    <p:extLst>
      <p:ext uri="{BB962C8B-B14F-4D97-AF65-F5344CB8AC3E}">
        <p14:creationId xmlns:p14="http://schemas.microsoft.com/office/powerpoint/2010/main" val="39514860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Commands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1. docker –version</a:t>
            </a:r>
          </a:p>
          <a:p>
            <a:r>
              <a:rPr lang="en-US" dirty="0" smtClean="0"/>
              <a:t>This </a:t>
            </a:r>
            <a:r>
              <a:rPr lang="en-US" dirty="0"/>
              <a:t>command is used to get the currently installed version of docker</a:t>
            </a:r>
          </a:p>
        </p:txBody>
      </p:sp>
      <p:pic>
        <p:nvPicPr>
          <p:cNvPr id="4" name="Picture 3"/>
          <p:cNvPicPr>
            <a:picLocks noChangeAspect="1"/>
          </p:cNvPicPr>
          <p:nvPr/>
        </p:nvPicPr>
        <p:blipFill>
          <a:blip r:embed="rId2"/>
          <a:stretch>
            <a:fillRect/>
          </a:stretch>
        </p:blipFill>
        <p:spPr>
          <a:xfrm>
            <a:off x="1920024" y="3420268"/>
            <a:ext cx="8393235" cy="1422187"/>
          </a:xfrm>
          <a:prstGeom prst="rect">
            <a:avLst/>
          </a:prstGeom>
        </p:spPr>
      </p:pic>
    </p:spTree>
    <p:extLst>
      <p:ext uri="{BB962C8B-B14F-4D97-AF65-F5344CB8AC3E}">
        <p14:creationId xmlns:p14="http://schemas.microsoft.com/office/powerpoint/2010/main" val="2508681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Commands</a:t>
            </a:r>
            <a:endParaRPr lang="en-US" dirty="0"/>
          </a:p>
        </p:txBody>
      </p:sp>
      <p:sp>
        <p:nvSpPr>
          <p:cNvPr id="3" name="Content Placeholder 2"/>
          <p:cNvSpPr>
            <a:spLocks noGrp="1"/>
          </p:cNvSpPr>
          <p:nvPr>
            <p:ph idx="1"/>
          </p:nvPr>
        </p:nvSpPr>
        <p:spPr/>
        <p:txBody>
          <a:bodyPr/>
          <a:lstStyle/>
          <a:p>
            <a:pPr marL="0" indent="0">
              <a:buNone/>
            </a:pPr>
            <a:r>
              <a:rPr lang="en-US" dirty="0"/>
              <a:t>2. docker pull</a:t>
            </a:r>
          </a:p>
          <a:p>
            <a:r>
              <a:rPr lang="en-US" dirty="0" smtClean="0"/>
              <a:t>Usage</a:t>
            </a:r>
            <a:r>
              <a:rPr lang="en-US" dirty="0"/>
              <a:t>: docker pull &lt;image name&gt;</a:t>
            </a:r>
          </a:p>
          <a:p>
            <a:r>
              <a:rPr lang="en-US" dirty="0" smtClean="0"/>
              <a:t>This </a:t>
            </a:r>
            <a:r>
              <a:rPr lang="en-US" dirty="0"/>
              <a:t>command is used to pull images from the docker repository(hub.docker.com)</a:t>
            </a:r>
          </a:p>
        </p:txBody>
      </p:sp>
      <p:pic>
        <p:nvPicPr>
          <p:cNvPr id="4" name="Picture 3"/>
          <p:cNvPicPr>
            <a:picLocks noChangeAspect="1"/>
          </p:cNvPicPr>
          <p:nvPr/>
        </p:nvPicPr>
        <p:blipFill>
          <a:blip r:embed="rId2"/>
          <a:stretch>
            <a:fillRect/>
          </a:stretch>
        </p:blipFill>
        <p:spPr>
          <a:xfrm>
            <a:off x="1748776" y="3843338"/>
            <a:ext cx="7458075" cy="2333625"/>
          </a:xfrm>
          <a:prstGeom prst="rect">
            <a:avLst/>
          </a:prstGeom>
        </p:spPr>
      </p:pic>
    </p:spTree>
    <p:extLst>
      <p:ext uri="{BB962C8B-B14F-4D97-AF65-F5344CB8AC3E}">
        <p14:creationId xmlns:p14="http://schemas.microsoft.com/office/powerpoint/2010/main" val="288354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Docker</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There are the following advantages of Docker -</a:t>
            </a:r>
          </a:p>
          <a:p>
            <a:r>
              <a:rPr lang="en-US" dirty="0"/>
              <a:t>It runs the container in seconds instead of minutes.</a:t>
            </a:r>
          </a:p>
          <a:p>
            <a:r>
              <a:rPr lang="en-US" dirty="0"/>
              <a:t>It uses less memory.</a:t>
            </a:r>
          </a:p>
          <a:p>
            <a:r>
              <a:rPr lang="en-US" dirty="0"/>
              <a:t>It provides lightweight virtualization.</a:t>
            </a:r>
          </a:p>
          <a:p>
            <a:r>
              <a:rPr lang="en-US" dirty="0"/>
              <a:t>It does not a require full operating system to run applications.</a:t>
            </a:r>
          </a:p>
          <a:p>
            <a:r>
              <a:rPr lang="en-US" dirty="0"/>
              <a:t>It uses application dependencies to reduce the risk.</a:t>
            </a:r>
          </a:p>
          <a:p>
            <a:r>
              <a:rPr lang="en-US" dirty="0"/>
              <a:t>Docker allows you to use a remote repository to share your container with others.</a:t>
            </a:r>
          </a:p>
          <a:p>
            <a:r>
              <a:rPr lang="en-US" dirty="0"/>
              <a:t>It provides continuous deployment and testing environment.</a:t>
            </a:r>
          </a:p>
          <a:p>
            <a:endParaRPr lang="en-US" dirty="0"/>
          </a:p>
        </p:txBody>
      </p:sp>
    </p:spTree>
    <p:extLst>
      <p:ext uri="{BB962C8B-B14F-4D97-AF65-F5344CB8AC3E}">
        <p14:creationId xmlns:p14="http://schemas.microsoft.com/office/powerpoint/2010/main" val="32178321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Commands</a:t>
            </a:r>
            <a:endParaRPr lang="en-US" dirty="0"/>
          </a:p>
        </p:txBody>
      </p:sp>
      <p:sp>
        <p:nvSpPr>
          <p:cNvPr id="3" name="Content Placeholder 2"/>
          <p:cNvSpPr>
            <a:spLocks noGrp="1"/>
          </p:cNvSpPr>
          <p:nvPr>
            <p:ph idx="1"/>
          </p:nvPr>
        </p:nvSpPr>
        <p:spPr/>
        <p:txBody>
          <a:bodyPr/>
          <a:lstStyle/>
          <a:p>
            <a:pPr marL="0" indent="0">
              <a:buNone/>
            </a:pPr>
            <a:r>
              <a:rPr lang="en-US" dirty="0"/>
              <a:t>3. docker run</a:t>
            </a:r>
          </a:p>
          <a:p>
            <a:r>
              <a:rPr lang="en-US" dirty="0" smtClean="0"/>
              <a:t>Usage</a:t>
            </a:r>
            <a:r>
              <a:rPr lang="en-US" dirty="0"/>
              <a:t>: docker run -it -d &lt;image name&gt;</a:t>
            </a:r>
          </a:p>
          <a:p>
            <a:r>
              <a:rPr lang="en-US" dirty="0" smtClean="0"/>
              <a:t>This </a:t>
            </a:r>
            <a:r>
              <a:rPr lang="en-US" dirty="0"/>
              <a:t>command is used to create a container from an image</a:t>
            </a:r>
          </a:p>
        </p:txBody>
      </p:sp>
      <p:pic>
        <p:nvPicPr>
          <p:cNvPr id="4" name="Picture 3"/>
          <p:cNvPicPr>
            <a:picLocks noChangeAspect="1"/>
          </p:cNvPicPr>
          <p:nvPr/>
        </p:nvPicPr>
        <p:blipFill>
          <a:blip r:embed="rId2"/>
          <a:stretch>
            <a:fillRect/>
          </a:stretch>
        </p:blipFill>
        <p:spPr>
          <a:xfrm>
            <a:off x="2186657" y="3644386"/>
            <a:ext cx="7458075" cy="1552575"/>
          </a:xfrm>
          <a:prstGeom prst="rect">
            <a:avLst/>
          </a:prstGeom>
        </p:spPr>
      </p:pic>
    </p:spTree>
    <p:extLst>
      <p:ext uri="{BB962C8B-B14F-4D97-AF65-F5344CB8AC3E}">
        <p14:creationId xmlns:p14="http://schemas.microsoft.com/office/powerpoint/2010/main" val="3757565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Commands</a:t>
            </a:r>
            <a:endParaRPr lang="en-US" dirty="0"/>
          </a:p>
        </p:txBody>
      </p:sp>
      <p:sp>
        <p:nvSpPr>
          <p:cNvPr id="3" name="Content Placeholder 2"/>
          <p:cNvSpPr>
            <a:spLocks noGrp="1"/>
          </p:cNvSpPr>
          <p:nvPr>
            <p:ph idx="1"/>
          </p:nvPr>
        </p:nvSpPr>
        <p:spPr/>
        <p:txBody>
          <a:bodyPr/>
          <a:lstStyle/>
          <a:p>
            <a:pPr marL="0" indent="0">
              <a:buNone/>
            </a:pPr>
            <a:r>
              <a:rPr lang="en-US" dirty="0"/>
              <a:t>4. docker </a:t>
            </a:r>
            <a:r>
              <a:rPr lang="en-US" dirty="0" err="1"/>
              <a:t>ps</a:t>
            </a:r>
            <a:endParaRPr lang="en-US" dirty="0"/>
          </a:p>
          <a:p>
            <a:r>
              <a:rPr lang="en-US" dirty="0" smtClean="0"/>
              <a:t>This </a:t>
            </a:r>
            <a:r>
              <a:rPr lang="en-US" dirty="0"/>
              <a:t>command is used to list the running containers</a:t>
            </a:r>
          </a:p>
        </p:txBody>
      </p:sp>
      <p:pic>
        <p:nvPicPr>
          <p:cNvPr id="4" name="Picture 3"/>
          <p:cNvPicPr>
            <a:picLocks noChangeAspect="1"/>
          </p:cNvPicPr>
          <p:nvPr/>
        </p:nvPicPr>
        <p:blipFill>
          <a:blip r:embed="rId2"/>
          <a:stretch>
            <a:fillRect/>
          </a:stretch>
        </p:blipFill>
        <p:spPr>
          <a:xfrm>
            <a:off x="1847045" y="3442750"/>
            <a:ext cx="7903712" cy="1824709"/>
          </a:xfrm>
          <a:prstGeom prst="rect">
            <a:avLst/>
          </a:prstGeom>
        </p:spPr>
      </p:pic>
    </p:spTree>
    <p:extLst>
      <p:ext uri="{BB962C8B-B14F-4D97-AF65-F5344CB8AC3E}">
        <p14:creationId xmlns:p14="http://schemas.microsoft.com/office/powerpoint/2010/main" val="42095402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Commands</a:t>
            </a:r>
            <a:endParaRPr lang="en-US" dirty="0"/>
          </a:p>
        </p:txBody>
      </p:sp>
      <p:sp>
        <p:nvSpPr>
          <p:cNvPr id="3" name="Content Placeholder 2"/>
          <p:cNvSpPr>
            <a:spLocks noGrp="1"/>
          </p:cNvSpPr>
          <p:nvPr>
            <p:ph idx="1"/>
          </p:nvPr>
        </p:nvSpPr>
        <p:spPr/>
        <p:txBody>
          <a:bodyPr/>
          <a:lstStyle/>
          <a:p>
            <a:pPr marL="0" indent="0">
              <a:buNone/>
            </a:pPr>
            <a:r>
              <a:rPr lang="en-US" dirty="0"/>
              <a:t>5. </a:t>
            </a:r>
            <a:r>
              <a:rPr lang="en-US" b="1" dirty="0"/>
              <a:t>docker </a:t>
            </a:r>
            <a:r>
              <a:rPr lang="en-US" b="1" dirty="0" err="1"/>
              <a:t>ps</a:t>
            </a:r>
            <a:r>
              <a:rPr lang="en-US" b="1" dirty="0"/>
              <a:t> </a:t>
            </a:r>
            <a:r>
              <a:rPr lang="en-US" b="1" dirty="0" smtClean="0"/>
              <a:t>–a</a:t>
            </a:r>
          </a:p>
          <a:p>
            <a:pPr marL="0" indent="0">
              <a:buNone/>
            </a:pPr>
            <a:endParaRPr lang="en-US" b="1" dirty="0" smtClean="0"/>
          </a:p>
          <a:p>
            <a:pPr marL="0" indent="0">
              <a:buNone/>
            </a:pPr>
            <a:r>
              <a:rPr lang="en-US" dirty="0"/>
              <a:t>This command is used to show all the running and exited </a:t>
            </a:r>
            <a:r>
              <a:rPr lang="en-US" dirty="0" smtClean="0"/>
              <a:t>containers</a:t>
            </a:r>
          </a:p>
          <a:p>
            <a:pPr marL="0" indent="0">
              <a:buNone/>
            </a:pPr>
            <a:endParaRPr lang="en-US" dirty="0"/>
          </a:p>
        </p:txBody>
      </p:sp>
      <p:pic>
        <p:nvPicPr>
          <p:cNvPr id="4" name="Picture 3"/>
          <p:cNvPicPr>
            <a:picLocks noChangeAspect="1"/>
          </p:cNvPicPr>
          <p:nvPr/>
        </p:nvPicPr>
        <p:blipFill>
          <a:blip r:embed="rId2"/>
          <a:stretch>
            <a:fillRect/>
          </a:stretch>
        </p:blipFill>
        <p:spPr>
          <a:xfrm>
            <a:off x="2027349" y="3475418"/>
            <a:ext cx="7467600" cy="2019300"/>
          </a:xfrm>
          <a:prstGeom prst="rect">
            <a:avLst/>
          </a:prstGeom>
        </p:spPr>
      </p:pic>
    </p:spTree>
    <p:extLst>
      <p:ext uri="{BB962C8B-B14F-4D97-AF65-F5344CB8AC3E}">
        <p14:creationId xmlns:p14="http://schemas.microsoft.com/office/powerpoint/2010/main" val="5896513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11873" cy="652306"/>
          </a:xfrm>
        </p:spPr>
        <p:txBody>
          <a:bodyPr>
            <a:normAutofit fontScale="90000"/>
          </a:bodyPr>
          <a:lstStyle/>
          <a:p>
            <a:r>
              <a:rPr lang="en-US" b="1" dirty="0"/>
              <a:t>Docker Commands</a:t>
            </a:r>
            <a:endParaRPr lang="en-US" dirty="0"/>
          </a:p>
        </p:txBody>
      </p:sp>
      <p:sp>
        <p:nvSpPr>
          <p:cNvPr id="3" name="Content Placeholder 2"/>
          <p:cNvSpPr>
            <a:spLocks noGrp="1"/>
          </p:cNvSpPr>
          <p:nvPr>
            <p:ph idx="1"/>
          </p:nvPr>
        </p:nvSpPr>
        <p:spPr>
          <a:xfrm>
            <a:off x="476519" y="888642"/>
            <a:ext cx="10877282" cy="5288321"/>
          </a:xfrm>
        </p:spPr>
        <p:txBody>
          <a:bodyPr>
            <a:normAutofit/>
          </a:bodyPr>
          <a:lstStyle/>
          <a:p>
            <a:pPr marL="0" indent="0">
              <a:buNone/>
            </a:pPr>
            <a:r>
              <a:rPr lang="en-US" dirty="0"/>
              <a:t>6. docker exec</a:t>
            </a:r>
          </a:p>
          <a:p>
            <a:r>
              <a:rPr lang="en-US" dirty="0" smtClean="0"/>
              <a:t>Usage</a:t>
            </a:r>
            <a:r>
              <a:rPr lang="en-US" dirty="0"/>
              <a:t>: docker exec -it &lt;container id&gt; bash</a:t>
            </a:r>
          </a:p>
          <a:p>
            <a:r>
              <a:rPr lang="en-US" dirty="0" smtClean="0"/>
              <a:t>This </a:t>
            </a:r>
            <a:r>
              <a:rPr lang="en-US" dirty="0"/>
              <a:t>command is used to access the running </a:t>
            </a:r>
            <a:r>
              <a:rPr lang="en-US" dirty="0" smtClean="0"/>
              <a:t>container</a:t>
            </a:r>
          </a:p>
          <a:p>
            <a:endParaRPr lang="en-US" dirty="0"/>
          </a:p>
          <a:p>
            <a:endParaRPr lang="en-US" dirty="0" smtClean="0"/>
          </a:p>
          <a:p>
            <a:pPr marL="0" indent="0">
              <a:buNone/>
            </a:pPr>
            <a:r>
              <a:rPr lang="en-US" dirty="0" smtClean="0"/>
              <a:t>7</a:t>
            </a:r>
            <a:r>
              <a:rPr lang="en-US" dirty="0"/>
              <a:t>. docker stop</a:t>
            </a:r>
          </a:p>
          <a:p>
            <a:r>
              <a:rPr lang="en-US" dirty="0" smtClean="0"/>
              <a:t>Usage</a:t>
            </a:r>
            <a:r>
              <a:rPr lang="en-US" dirty="0"/>
              <a:t>: docker stop &lt;container id&gt;</a:t>
            </a:r>
          </a:p>
          <a:p>
            <a:r>
              <a:rPr lang="en-US" dirty="0" smtClean="0"/>
              <a:t>This </a:t>
            </a:r>
            <a:r>
              <a:rPr lang="en-US" dirty="0"/>
              <a:t>command stops a running container</a:t>
            </a:r>
          </a:p>
        </p:txBody>
      </p:sp>
      <p:pic>
        <p:nvPicPr>
          <p:cNvPr id="4" name="Picture 3"/>
          <p:cNvPicPr>
            <a:picLocks noChangeAspect="1"/>
          </p:cNvPicPr>
          <p:nvPr/>
        </p:nvPicPr>
        <p:blipFill>
          <a:blip r:embed="rId2"/>
          <a:stretch>
            <a:fillRect/>
          </a:stretch>
        </p:blipFill>
        <p:spPr>
          <a:xfrm>
            <a:off x="2186122" y="2335894"/>
            <a:ext cx="7458075" cy="1085850"/>
          </a:xfrm>
          <a:prstGeom prst="rect">
            <a:avLst/>
          </a:prstGeom>
        </p:spPr>
      </p:pic>
      <p:pic>
        <p:nvPicPr>
          <p:cNvPr id="5" name="Picture 4"/>
          <p:cNvPicPr>
            <a:picLocks noChangeAspect="1"/>
          </p:cNvPicPr>
          <p:nvPr/>
        </p:nvPicPr>
        <p:blipFill>
          <a:blip r:embed="rId3"/>
          <a:stretch>
            <a:fillRect/>
          </a:stretch>
        </p:blipFill>
        <p:spPr>
          <a:xfrm>
            <a:off x="2070748" y="4926304"/>
            <a:ext cx="7458075" cy="1609725"/>
          </a:xfrm>
          <a:prstGeom prst="rect">
            <a:avLst/>
          </a:prstGeom>
        </p:spPr>
      </p:pic>
    </p:spTree>
    <p:extLst>
      <p:ext uri="{BB962C8B-B14F-4D97-AF65-F5344CB8AC3E}">
        <p14:creationId xmlns:p14="http://schemas.microsoft.com/office/powerpoint/2010/main" val="30883350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696718" cy="562154"/>
          </a:xfrm>
        </p:spPr>
        <p:txBody>
          <a:bodyPr>
            <a:normAutofit fontScale="90000"/>
          </a:bodyPr>
          <a:lstStyle/>
          <a:p>
            <a:r>
              <a:rPr lang="en-US" b="1" dirty="0"/>
              <a:t>Docker Commands</a:t>
            </a:r>
            <a:endParaRPr lang="en-US" dirty="0"/>
          </a:p>
        </p:txBody>
      </p:sp>
      <p:sp>
        <p:nvSpPr>
          <p:cNvPr id="3" name="Content Placeholder 2"/>
          <p:cNvSpPr>
            <a:spLocks noGrp="1"/>
          </p:cNvSpPr>
          <p:nvPr>
            <p:ph idx="1"/>
          </p:nvPr>
        </p:nvSpPr>
        <p:spPr>
          <a:xfrm>
            <a:off x="708338" y="1635617"/>
            <a:ext cx="10645462" cy="4541346"/>
          </a:xfrm>
        </p:spPr>
        <p:txBody>
          <a:bodyPr/>
          <a:lstStyle/>
          <a:p>
            <a:pPr marL="0" indent="0">
              <a:buNone/>
            </a:pPr>
            <a:r>
              <a:rPr lang="sv-SE" dirty="0"/>
              <a:t>8. docker kill</a:t>
            </a:r>
          </a:p>
          <a:p>
            <a:r>
              <a:rPr lang="sv-SE" dirty="0" smtClean="0"/>
              <a:t>Usage</a:t>
            </a:r>
            <a:r>
              <a:rPr lang="sv-SE" dirty="0"/>
              <a:t>: docker kill &lt;container id</a:t>
            </a:r>
            <a:r>
              <a:rPr lang="sv-SE" dirty="0" smtClean="0"/>
              <a:t>&gt;</a:t>
            </a:r>
          </a:p>
          <a:p>
            <a:r>
              <a:rPr lang="en-US" dirty="0"/>
              <a:t>This command kills the container by stopping its execution immediately. The difference between ‘docker kill’ and ‘docker stop’ is that ‘docker stop’ gives the container time to shutdown gracefully, in situations when it is taking too much time for getting the container to stop, one can opt to kill it</a:t>
            </a:r>
          </a:p>
        </p:txBody>
      </p:sp>
      <p:pic>
        <p:nvPicPr>
          <p:cNvPr id="4" name="Picture 3"/>
          <p:cNvPicPr>
            <a:picLocks noChangeAspect="1"/>
          </p:cNvPicPr>
          <p:nvPr/>
        </p:nvPicPr>
        <p:blipFill>
          <a:blip r:embed="rId2"/>
          <a:stretch>
            <a:fillRect/>
          </a:stretch>
        </p:blipFill>
        <p:spPr>
          <a:xfrm>
            <a:off x="2692758" y="4705014"/>
            <a:ext cx="6858000" cy="1285875"/>
          </a:xfrm>
          <a:prstGeom prst="rect">
            <a:avLst/>
          </a:prstGeom>
        </p:spPr>
      </p:pic>
    </p:spTree>
    <p:extLst>
      <p:ext uri="{BB962C8B-B14F-4D97-AF65-F5344CB8AC3E}">
        <p14:creationId xmlns:p14="http://schemas.microsoft.com/office/powerpoint/2010/main" val="25551683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Commands</a:t>
            </a:r>
            <a:endParaRPr lang="en-US" dirty="0"/>
          </a:p>
        </p:txBody>
      </p:sp>
      <p:sp>
        <p:nvSpPr>
          <p:cNvPr id="3" name="Content Placeholder 2"/>
          <p:cNvSpPr>
            <a:spLocks noGrp="1"/>
          </p:cNvSpPr>
          <p:nvPr>
            <p:ph idx="1"/>
          </p:nvPr>
        </p:nvSpPr>
        <p:spPr/>
        <p:txBody>
          <a:bodyPr/>
          <a:lstStyle/>
          <a:p>
            <a:pPr marL="0" indent="0">
              <a:buNone/>
            </a:pPr>
            <a:r>
              <a:rPr lang="en-US" dirty="0"/>
              <a:t>9. docker commit</a:t>
            </a:r>
          </a:p>
          <a:p>
            <a:r>
              <a:rPr lang="en-US" dirty="0" smtClean="0"/>
              <a:t>Usage</a:t>
            </a:r>
            <a:r>
              <a:rPr lang="en-US" dirty="0"/>
              <a:t>: docker commit &lt;</a:t>
            </a:r>
            <a:r>
              <a:rPr lang="en-US" dirty="0" err="1"/>
              <a:t>conatainer</a:t>
            </a:r>
            <a:r>
              <a:rPr lang="en-US" dirty="0"/>
              <a:t> id&gt; &lt;username/</a:t>
            </a:r>
            <a:r>
              <a:rPr lang="en-US" dirty="0" err="1"/>
              <a:t>imagename</a:t>
            </a:r>
            <a:r>
              <a:rPr lang="en-US" dirty="0"/>
              <a:t>&gt;</a:t>
            </a:r>
          </a:p>
          <a:p>
            <a:r>
              <a:rPr lang="en-US" dirty="0" smtClean="0"/>
              <a:t>This </a:t>
            </a:r>
            <a:r>
              <a:rPr lang="en-US" dirty="0"/>
              <a:t>command creates a new image of an edited container on the local system</a:t>
            </a:r>
          </a:p>
        </p:txBody>
      </p:sp>
      <p:pic>
        <p:nvPicPr>
          <p:cNvPr id="4" name="Picture 3"/>
          <p:cNvPicPr>
            <a:picLocks noChangeAspect="1"/>
          </p:cNvPicPr>
          <p:nvPr/>
        </p:nvPicPr>
        <p:blipFill>
          <a:blip r:embed="rId2"/>
          <a:stretch>
            <a:fillRect/>
          </a:stretch>
        </p:blipFill>
        <p:spPr>
          <a:xfrm>
            <a:off x="2225294" y="3863662"/>
            <a:ext cx="7458075" cy="1371600"/>
          </a:xfrm>
          <a:prstGeom prst="rect">
            <a:avLst/>
          </a:prstGeom>
        </p:spPr>
      </p:pic>
    </p:spTree>
    <p:extLst>
      <p:ext uri="{BB962C8B-B14F-4D97-AF65-F5344CB8AC3E}">
        <p14:creationId xmlns:p14="http://schemas.microsoft.com/office/powerpoint/2010/main" val="8774601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217" y="278785"/>
            <a:ext cx="9838386" cy="484881"/>
          </a:xfrm>
        </p:spPr>
        <p:txBody>
          <a:bodyPr>
            <a:normAutofit fontScale="90000"/>
          </a:bodyPr>
          <a:lstStyle/>
          <a:p>
            <a:r>
              <a:rPr lang="en-US" b="1" dirty="0"/>
              <a:t>Docker Commands</a:t>
            </a:r>
            <a:endParaRPr lang="en-US" dirty="0"/>
          </a:p>
        </p:txBody>
      </p:sp>
      <p:sp>
        <p:nvSpPr>
          <p:cNvPr id="3" name="Content Placeholder 2"/>
          <p:cNvSpPr>
            <a:spLocks noGrp="1"/>
          </p:cNvSpPr>
          <p:nvPr>
            <p:ph idx="1"/>
          </p:nvPr>
        </p:nvSpPr>
        <p:spPr>
          <a:xfrm>
            <a:off x="553793" y="763666"/>
            <a:ext cx="10800008" cy="5413297"/>
          </a:xfrm>
        </p:spPr>
        <p:txBody>
          <a:bodyPr>
            <a:normAutofit/>
          </a:bodyPr>
          <a:lstStyle/>
          <a:p>
            <a:pPr marL="0" indent="0">
              <a:buNone/>
            </a:pPr>
            <a:r>
              <a:rPr lang="en-US" dirty="0"/>
              <a:t>10. docker login</a:t>
            </a:r>
          </a:p>
          <a:p>
            <a:r>
              <a:rPr lang="en-US" dirty="0" smtClean="0"/>
              <a:t>This </a:t>
            </a:r>
            <a:r>
              <a:rPr lang="en-US" dirty="0"/>
              <a:t>command is used to login to the docker hub </a:t>
            </a:r>
            <a:r>
              <a:rPr lang="en-US" dirty="0" smtClean="0"/>
              <a:t>repository</a:t>
            </a:r>
          </a:p>
          <a:p>
            <a:endParaRPr lang="en-US" dirty="0"/>
          </a:p>
          <a:p>
            <a:endParaRPr lang="en-US" dirty="0" smtClean="0"/>
          </a:p>
          <a:p>
            <a:endParaRPr lang="en-US" dirty="0"/>
          </a:p>
          <a:p>
            <a:pPr marL="0" indent="0">
              <a:buNone/>
            </a:pPr>
            <a:r>
              <a:rPr lang="en-US" dirty="0" smtClean="0"/>
              <a:t>11</a:t>
            </a:r>
            <a:r>
              <a:rPr lang="en-US" dirty="0"/>
              <a:t>. docker push</a:t>
            </a:r>
          </a:p>
          <a:p>
            <a:r>
              <a:rPr lang="en-US" dirty="0" smtClean="0"/>
              <a:t>Usage</a:t>
            </a:r>
            <a:r>
              <a:rPr lang="en-US" dirty="0"/>
              <a:t>: docker push &lt;username/image name&gt;</a:t>
            </a:r>
          </a:p>
          <a:p>
            <a:r>
              <a:rPr lang="en-US" dirty="0" smtClean="0"/>
              <a:t>This </a:t>
            </a:r>
            <a:r>
              <a:rPr lang="en-US" dirty="0"/>
              <a:t>command is used to push an image to the docker hub repository</a:t>
            </a:r>
          </a:p>
        </p:txBody>
      </p:sp>
      <p:pic>
        <p:nvPicPr>
          <p:cNvPr id="4" name="Picture 3"/>
          <p:cNvPicPr>
            <a:picLocks noChangeAspect="1"/>
          </p:cNvPicPr>
          <p:nvPr/>
        </p:nvPicPr>
        <p:blipFill>
          <a:blip r:embed="rId2"/>
          <a:stretch>
            <a:fillRect/>
          </a:stretch>
        </p:blipFill>
        <p:spPr>
          <a:xfrm>
            <a:off x="2185720" y="1687871"/>
            <a:ext cx="6533277" cy="1621992"/>
          </a:xfrm>
          <a:prstGeom prst="rect">
            <a:avLst/>
          </a:prstGeom>
        </p:spPr>
      </p:pic>
      <p:pic>
        <p:nvPicPr>
          <p:cNvPr id="5" name="Picture 4"/>
          <p:cNvPicPr>
            <a:picLocks noChangeAspect="1"/>
          </p:cNvPicPr>
          <p:nvPr/>
        </p:nvPicPr>
        <p:blipFill>
          <a:blip r:embed="rId3"/>
          <a:stretch>
            <a:fillRect/>
          </a:stretch>
        </p:blipFill>
        <p:spPr>
          <a:xfrm>
            <a:off x="2676055" y="4808996"/>
            <a:ext cx="6042942" cy="1867678"/>
          </a:xfrm>
          <a:prstGeom prst="rect">
            <a:avLst/>
          </a:prstGeom>
        </p:spPr>
      </p:pic>
    </p:spTree>
    <p:extLst>
      <p:ext uri="{BB962C8B-B14F-4D97-AF65-F5344CB8AC3E}">
        <p14:creationId xmlns:p14="http://schemas.microsoft.com/office/powerpoint/2010/main" val="5215905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41417" cy="394729"/>
          </a:xfrm>
        </p:spPr>
        <p:txBody>
          <a:bodyPr>
            <a:normAutofit fontScale="90000"/>
          </a:bodyPr>
          <a:lstStyle/>
          <a:p>
            <a:r>
              <a:rPr lang="en-US" b="1" dirty="0"/>
              <a:t>Docker Commands</a:t>
            </a:r>
            <a:endParaRPr lang="en-US" dirty="0"/>
          </a:p>
        </p:txBody>
      </p:sp>
      <p:sp>
        <p:nvSpPr>
          <p:cNvPr id="3" name="Content Placeholder 2"/>
          <p:cNvSpPr>
            <a:spLocks noGrp="1"/>
          </p:cNvSpPr>
          <p:nvPr>
            <p:ph idx="1"/>
          </p:nvPr>
        </p:nvSpPr>
        <p:spPr>
          <a:xfrm>
            <a:off x="695459" y="953037"/>
            <a:ext cx="10658341" cy="5223926"/>
          </a:xfrm>
        </p:spPr>
        <p:txBody>
          <a:bodyPr>
            <a:normAutofit/>
          </a:bodyPr>
          <a:lstStyle/>
          <a:p>
            <a:pPr marL="0" indent="0">
              <a:buNone/>
            </a:pPr>
            <a:r>
              <a:rPr lang="en-US" dirty="0"/>
              <a:t>12. docker images</a:t>
            </a:r>
          </a:p>
          <a:p>
            <a:r>
              <a:rPr lang="en-US" dirty="0" smtClean="0"/>
              <a:t>This </a:t>
            </a:r>
            <a:r>
              <a:rPr lang="en-US" dirty="0"/>
              <a:t>command lists all the locally stored docker </a:t>
            </a:r>
            <a:r>
              <a:rPr lang="en-US" dirty="0" smtClean="0"/>
              <a:t>images</a:t>
            </a:r>
          </a:p>
          <a:p>
            <a:endParaRPr lang="en-US" dirty="0"/>
          </a:p>
          <a:p>
            <a:endParaRPr lang="en-US" dirty="0" smtClean="0"/>
          </a:p>
          <a:p>
            <a:endParaRPr lang="en-US" dirty="0"/>
          </a:p>
          <a:p>
            <a:pPr marL="0" indent="0">
              <a:buNone/>
            </a:pPr>
            <a:r>
              <a:rPr lang="en-US" dirty="0" smtClean="0"/>
              <a:t>13</a:t>
            </a:r>
            <a:r>
              <a:rPr lang="en-US" dirty="0"/>
              <a:t>. docker </a:t>
            </a:r>
            <a:r>
              <a:rPr lang="en-US" dirty="0" err="1"/>
              <a:t>rm</a:t>
            </a:r>
            <a:endParaRPr lang="en-US" dirty="0"/>
          </a:p>
          <a:p>
            <a:r>
              <a:rPr lang="en-US" dirty="0" smtClean="0"/>
              <a:t>Usage</a:t>
            </a:r>
            <a:r>
              <a:rPr lang="en-US" dirty="0"/>
              <a:t>: docker </a:t>
            </a:r>
            <a:r>
              <a:rPr lang="en-US" dirty="0" err="1"/>
              <a:t>rm</a:t>
            </a:r>
            <a:r>
              <a:rPr lang="en-US" dirty="0"/>
              <a:t> &lt;container id&gt;</a:t>
            </a:r>
          </a:p>
          <a:p>
            <a:r>
              <a:rPr lang="en-US" dirty="0" smtClean="0"/>
              <a:t>This </a:t>
            </a:r>
            <a:r>
              <a:rPr lang="en-US" dirty="0"/>
              <a:t>command is used to delete a stopped container</a:t>
            </a:r>
          </a:p>
        </p:txBody>
      </p:sp>
      <p:pic>
        <p:nvPicPr>
          <p:cNvPr id="4" name="Picture 3"/>
          <p:cNvPicPr>
            <a:picLocks noChangeAspect="1"/>
          </p:cNvPicPr>
          <p:nvPr/>
        </p:nvPicPr>
        <p:blipFill>
          <a:blip r:embed="rId2"/>
          <a:stretch>
            <a:fillRect/>
          </a:stretch>
        </p:blipFill>
        <p:spPr>
          <a:xfrm>
            <a:off x="1576589" y="1955308"/>
            <a:ext cx="7467600" cy="1504950"/>
          </a:xfrm>
          <a:prstGeom prst="rect">
            <a:avLst/>
          </a:prstGeom>
        </p:spPr>
      </p:pic>
      <p:pic>
        <p:nvPicPr>
          <p:cNvPr id="5" name="Picture 4"/>
          <p:cNvPicPr>
            <a:picLocks noChangeAspect="1"/>
          </p:cNvPicPr>
          <p:nvPr/>
        </p:nvPicPr>
        <p:blipFill>
          <a:blip r:embed="rId3"/>
          <a:stretch>
            <a:fillRect/>
          </a:stretch>
        </p:blipFill>
        <p:spPr>
          <a:xfrm>
            <a:off x="1576589" y="5100034"/>
            <a:ext cx="7467600" cy="1371600"/>
          </a:xfrm>
          <a:prstGeom prst="rect">
            <a:avLst/>
          </a:prstGeom>
        </p:spPr>
      </p:pic>
    </p:spTree>
    <p:extLst>
      <p:ext uri="{BB962C8B-B14F-4D97-AF65-F5344CB8AC3E}">
        <p14:creationId xmlns:p14="http://schemas.microsoft.com/office/powerpoint/2010/main" val="36876272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096" y="254704"/>
            <a:ext cx="10018690" cy="639427"/>
          </a:xfrm>
        </p:spPr>
        <p:txBody>
          <a:bodyPr>
            <a:normAutofit fontScale="90000"/>
          </a:bodyPr>
          <a:lstStyle/>
          <a:p>
            <a:r>
              <a:rPr lang="en-US" b="1" dirty="0"/>
              <a:t>Docker Commands</a:t>
            </a:r>
            <a:endParaRPr lang="en-US" dirty="0"/>
          </a:p>
        </p:txBody>
      </p:sp>
      <p:sp>
        <p:nvSpPr>
          <p:cNvPr id="3" name="Content Placeholder 2"/>
          <p:cNvSpPr>
            <a:spLocks noGrp="1"/>
          </p:cNvSpPr>
          <p:nvPr>
            <p:ph idx="1"/>
          </p:nvPr>
        </p:nvSpPr>
        <p:spPr>
          <a:xfrm>
            <a:off x="605307" y="894132"/>
            <a:ext cx="10748493" cy="5282832"/>
          </a:xfrm>
        </p:spPr>
        <p:txBody>
          <a:bodyPr>
            <a:normAutofit/>
          </a:bodyPr>
          <a:lstStyle/>
          <a:p>
            <a:pPr marL="0" indent="0">
              <a:buNone/>
            </a:pPr>
            <a:r>
              <a:rPr lang="en-US" sz="2400" dirty="0"/>
              <a:t>14. docker </a:t>
            </a:r>
            <a:r>
              <a:rPr lang="en-US" sz="2400" dirty="0" err="1"/>
              <a:t>rmi</a:t>
            </a:r>
            <a:endParaRPr lang="en-US" sz="2400" dirty="0"/>
          </a:p>
          <a:p>
            <a:r>
              <a:rPr lang="en-US" sz="2400" dirty="0" smtClean="0"/>
              <a:t>Usage</a:t>
            </a:r>
            <a:r>
              <a:rPr lang="en-US" sz="2400" dirty="0"/>
              <a:t>: docker </a:t>
            </a:r>
            <a:r>
              <a:rPr lang="en-US" sz="2400" dirty="0" err="1"/>
              <a:t>rmi</a:t>
            </a:r>
            <a:r>
              <a:rPr lang="en-US" sz="2400" dirty="0"/>
              <a:t> &lt;image-id&gt;</a:t>
            </a:r>
          </a:p>
          <a:p>
            <a:r>
              <a:rPr lang="en-US" sz="2400" dirty="0" smtClean="0"/>
              <a:t>This </a:t>
            </a:r>
            <a:r>
              <a:rPr lang="en-US" sz="2400" dirty="0"/>
              <a:t>command is used to delete an image from local </a:t>
            </a:r>
            <a:r>
              <a:rPr lang="en-US" sz="2400" dirty="0" smtClean="0"/>
              <a:t>storage</a:t>
            </a:r>
          </a:p>
          <a:p>
            <a:endParaRPr lang="en-US" sz="2400" dirty="0"/>
          </a:p>
          <a:p>
            <a:endParaRPr lang="en-US" sz="2400" dirty="0" smtClean="0"/>
          </a:p>
          <a:p>
            <a:endParaRPr lang="en-US" sz="2400" dirty="0"/>
          </a:p>
          <a:p>
            <a:pPr marL="0" indent="0">
              <a:buNone/>
            </a:pPr>
            <a:r>
              <a:rPr lang="en-US" sz="2400" dirty="0" smtClean="0"/>
              <a:t>15</a:t>
            </a:r>
            <a:r>
              <a:rPr lang="en-US" sz="2400" dirty="0"/>
              <a:t>. docker build</a:t>
            </a:r>
          </a:p>
          <a:p>
            <a:r>
              <a:rPr lang="en-US" sz="2400" dirty="0"/>
              <a:t>Usage: docker build &lt;path to docker file&gt;</a:t>
            </a:r>
          </a:p>
          <a:p>
            <a:r>
              <a:rPr lang="en-US" sz="2400" dirty="0"/>
              <a:t>This command is used to build an image from a specified docker file</a:t>
            </a:r>
          </a:p>
          <a:p>
            <a:endParaRPr lang="en-US" dirty="0"/>
          </a:p>
        </p:txBody>
      </p:sp>
      <p:pic>
        <p:nvPicPr>
          <p:cNvPr id="4" name="Picture 3"/>
          <p:cNvPicPr>
            <a:picLocks noChangeAspect="1"/>
          </p:cNvPicPr>
          <p:nvPr/>
        </p:nvPicPr>
        <p:blipFill>
          <a:blip r:embed="rId2"/>
          <a:stretch>
            <a:fillRect/>
          </a:stretch>
        </p:blipFill>
        <p:spPr>
          <a:xfrm>
            <a:off x="1723020" y="2287790"/>
            <a:ext cx="5965668" cy="1348561"/>
          </a:xfrm>
          <a:prstGeom prst="rect">
            <a:avLst/>
          </a:prstGeom>
        </p:spPr>
      </p:pic>
      <p:pic>
        <p:nvPicPr>
          <p:cNvPr id="5" name="Picture 4"/>
          <p:cNvPicPr>
            <a:picLocks noChangeAspect="1"/>
          </p:cNvPicPr>
          <p:nvPr/>
        </p:nvPicPr>
        <p:blipFill>
          <a:blip r:embed="rId3"/>
          <a:stretch>
            <a:fillRect/>
          </a:stretch>
        </p:blipFill>
        <p:spPr>
          <a:xfrm>
            <a:off x="2117502" y="4956814"/>
            <a:ext cx="5262092" cy="1739414"/>
          </a:xfrm>
          <a:prstGeom prst="rect">
            <a:avLst/>
          </a:prstGeom>
        </p:spPr>
      </p:pic>
    </p:spTree>
    <p:extLst>
      <p:ext uri="{BB962C8B-B14F-4D97-AF65-F5344CB8AC3E}">
        <p14:creationId xmlns:p14="http://schemas.microsoft.com/office/powerpoint/2010/main" val="3504763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Docker</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There are the following disadvantages of Docker -</a:t>
            </a:r>
          </a:p>
          <a:p>
            <a:r>
              <a:rPr lang="en-US" dirty="0"/>
              <a:t>It increases complexity due to an additional layer.</a:t>
            </a:r>
          </a:p>
          <a:p>
            <a:r>
              <a:rPr lang="en-US" dirty="0"/>
              <a:t>In Docker, it is difficult to manage large amount of containers.</a:t>
            </a:r>
          </a:p>
          <a:p>
            <a:r>
              <a:rPr lang="en-US" dirty="0"/>
              <a:t>Some features such as container self -registration, containers self-inspects, copying files form host to the container, and more are missing in the Docker.</a:t>
            </a:r>
          </a:p>
          <a:p>
            <a:r>
              <a:rPr lang="en-US" dirty="0"/>
              <a:t>Docker is not a good solution for applications that require rich graphical interface.</a:t>
            </a:r>
          </a:p>
          <a:p>
            <a:r>
              <a:rPr lang="en-US" dirty="0"/>
              <a:t>Docker provides cross-platform compatibility means if an application is designed to run in a Docker container on Windows, then it can't run on Linux or vice versa.</a:t>
            </a:r>
          </a:p>
          <a:p>
            <a:endParaRPr lang="en-US" dirty="0"/>
          </a:p>
        </p:txBody>
      </p:sp>
    </p:spTree>
    <p:extLst>
      <p:ext uri="{BB962C8B-B14F-4D97-AF65-F5344CB8AC3E}">
        <p14:creationId xmlns:p14="http://schemas.microsoft.com/office/powerpoint/2010/main" val="1703782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8143</TotalTime>
  <Words>4009</Words>
  <Application>Microsoft Office PowerPoint</Application>
  <PresentationFormat>Widescreen</PresentationFormat>
  <Paragraphs>524</Paragraphs>
  <Slides>88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vt:lpstr>
      <vt:lpstr>Calibri</vt:lpstr>
      <vt:lpstr>Calibri Light</vt:lpstr>
      <vt:lpstr>inter-regular</vt:lpstr>
      <vt:lpstr>Times New Roman</vt:lpstr>
      <vt:lpstr>Office Theme</vt:lpstr>
      <vt:lpstr>Docker</vt:lpstr>
      <vt:lpstr>Docker </vt:lpstr>
      <vt:lpstr>Docker Architecture </vt:lpstr>
      <vt:lpstr>Docker Containers </vt:lpstr>
      <vt:lpstr>Virtual Machine </vt:lpstr>
      <vt:lpstr>Containers Vs. Virtual Machine </vt:lpstr>
      <vt:lpstr>Why Docker? </vt:lpstr>
      <vt:lpstr>Advantages of Docker </vt:lpstr>
      <vt:lpstr>Disadvantages of Docker </vt:lpstr>
      <vt:lpstr>Docker Image </vt:lpstr>
      <vt:lpstr>Image Layers </vt:lpstr>
      <vt:lpstr>Container Registries </vt:lpstr>
      <vt:lpstr>Container Repositories </vt:lpstr>
      <vt:lpstr>How to Create a Docker Image </vt:lpstr>
      <vt:lpstr>Interactive Method </vt:lpstr>
      <vt:lpstr>Interactive Method </vt:lpstr>
      <vt:lpstr>Interactive Method</vt:lpstr>
      <vt:lpstr>Interactive Method</vt:lpstr>
      <vt:lpstr>Interactive Method</vt:lpstr>
      <vt:lpstr>Dockerfile Method </vt:lpstr>
      <vt:lpstr>The following table shows you those Dockerfile statements you’re most likely to use: </vt:lpstr>
      <vt:lpstr>The Docker Build Context </vt:lpstr>
      <vt:lpstr>Dockerfile Method </vt:lpstr>
      <vt:lpstr>How to install docker on Windows </vt:lpstr>
      <vt:lpstr>Follow the below steps to install docker on windows -</vt:lpstr>
      <vt:lpstr>Follow the below steps to install docker on windows -</vt:lpstr>
      <vt:lpstr>Follow the below steps to install docker on windows -</vt:lpstr>
      <vt:lpstr>Follow the below steps to install docker on windows -</vt:lpstr>
      <vt:lpstr>Follow the below steps to install docker on windows -</vt:lpstr>
      <vt:lpstr>Follow the below steps to install docker on windows -</vt:lpstr>
      <vt:lpstr>Follow the below steps to install docker on windows -</vt:lpstr>
      <vt:lpstr>Follow the below steps to install docker on windows -</vt:lpstr>
      <vt:lpstr>Follow the below steps to install docker on windows -</vt:lpstr>
      <vt:lpstr>Docker Engine </vt:lpstr>
      <vt:lpstr>How to Create a Docker Image From a Container </vt:lpstr>
      <vt:lpstr>Step 1: Create a Base Container </vt:lpstr>
      <vt:lpstr>Step 2: Inspect Images </vt:lpstr>
      <vt:lpstr>Step 4: Start the Container </vt:lpstr>
      <vt:lpstr>Modify the Running Container</vt:lpstr>
      <vt:lpstr>Step 6: Create an Image From a Container </vt:lpstr>
      <vt:lpstr>Step 7: Tag the Image </vt:lpstr>
      <vt:lpstr>Step 9: Delete the Original Container </vt:lpstr>
      <vt:lpstr>Step 10: Look at Running Containers </vt:lpstr>
      <vt:lpstr>Step 11: Consider Your Options </vt:lpstr>
      <vt:lpstr>Command Line Interface </vt:lpstr>
      <vt:lpstr>Command Line Interface </vt:lpstr>
      <vt:lpstr>Environment variables </vt:lpstr>
      <vt:lpstr>Environment variables</vt:lpstr>
      <vt:lpstr>Overview of Docker Compose</vt:lpstr>
      <vt:lpstr>A docker-compose.yml looks like this</vt:lpstr>
      <vt:lpstr>Compose has commands for managing the whole lifecycle of your application:</vt:lpstr>
      <vt:lpstr>Compose documentation </vt:lpstr>
      <vt:lpstr>Features </vt:lpstr>
      <vt:lpstr>Docker Compose ─ Installation </vt:lpstr>
      <vt:lpstr>Docker Hub </vt:lpstr>
      <vt:lpstr>Why use Docker Hub?</vt:lpstr>
      <vt:lpstr>how to download and the use the Jenkins Docker image from Docker hub.</vt:lpstr>
      <vt:lpstr>how to download and the use the Jenkins Docker image from Docker hub</vt:lpstr>
      <vt:lpstr>how to download and the use the Jenkins Docker image from Docker hub</vt:lpstr>
      <vt:lpstr>how to download and the use the Jenkins Docker image from Docker hub</vt:lpstr>
      <vt:lpstr>how to download and the use the Jenkins Docker image from Docker hub</vt:lpstr>
      <vt:lpstr>DTR (Docker Trusted Registry) </vt:lpstr>
      <vt:lpstr>DTR Features </vt:lpstr>
      <vt:lpstr>Docker Swarm </vt:lpstr>
      <vt:lpstr>What is Docker Swarm used for? </vt:lpstr>
      <vt:lpstr>What are the two types of Docker Swarm mode services? </vt:lpstr>
      <vt:lpstr>What are Docker Swarm Nodes? </vt:lpstr>
      <vt:lpstr>Docker Swarm Manager Node </vt:lpstr>
      <vt:lpstr>Docker Swarm Leader Node </vt:lpstr>
      <vt:lpstr>Docker Swarm Worker Node </vt:lpstr>
      <vt:lpstr>Docker Attach </vt:lpstr>
      <vt:lpstr>Override the detach sequence </vt:lpstr>
      <vt:lpstr>Override the detach sequence </vt:lpstr>
      <vt:lpstr>Options </vt:lpstr>
      <vt:lpstr>What Is a Dockerfile? </vt:lpstr>
      <vt:lpstr>Dockerfile Basics </vt:lpstr>
      <vt:lpstr>Docker Commands </vt:lpstr>
      <vt:lpstr>Docker Commands </vt:lpstr>
      <vt:lpstr>Docker Commands</vt:lpstr>
      <vt:lpstr>Docker Commands</vt:lpstr>
      <vt:lpstr>Docker Commands</vt:lpstr>
      <vt:lpstr>Docker Commands</vt:lpstr>
      <vt:lpstr>Docker Commands</vt:lpstr>
      <vt:lpstr>Docker Commands</vt:lpstr>
      <vt:lpstr>Docker Commands</vt:lpstr>
      <vt:lpstr>Docker Commands</vt:lpstr>
      <vt:lpstr>Docker Commands</vt:lpstr>
      <vt:lpstr>Docker Commands</vt:lpstr>
    </vt:vector>
  </TitlesOfParts>
  <Company>Microsoft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LFU-ECS</dc:creator>
  <cp:lastModifiedBy>LFU-ECS</cp:lastModifiedBy>
  <cp:revision>66</cp:revision>
  <dcterms:created xsi:type="dcterms:W3CDTF">2021-10-20T15:16:48Z</dcterms:created>
  <dcterms:modified xsi:type="dcterms:W3CDTF">2021-11-12T08:31:14Z</dcterms:modified>
</cp:coreProperties>
</file>